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g" ContentType="image/jpg"/>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09.jpg" ContentType="image/jpg"/>
  <Override PartName="/ppt/media/image110.jpg" ContentType="image/jpg"/>
  <Override PartName="/ppt/media/image122.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357" r:id="rId2"/>
    <p:sldId id="376" r:id="rId3"/>
    <p:sldId id="340" r:id="rId4"/>
    <p:sldId id="302" r:id="rId5"/>
    <p:sldId id="313" r:id="rId6"/>
    <p:sldId id="282" r:id="rId7"/>
    <p:sldId id="299" r:id="rId8"/>
    <p:sldId id="318" r:id="rId9"/>
    <p:sldId id="317" r:id="rId10"/>
    <p:sldId id="296" r:id="rId11"/>
    <p:sldId id="286" r:id="rId12"/>
    <p:sldId id="310" r:id="rId13"/>
    <p:sldId id="309" r:id="rId14"/>
    <p:sldId id="353" r:id="rId15"/>
    <p:sldId id="401" r:id="rId16"/>
    <p:sldId id="379" r:id="rId17"/>
    <p:sldId id="381" r:id="rId18"/>
    <p:sldId id="398" r:id="rId19"/>
    <p:sldId id="354" r:id="rId20"/>
    <p:sldId id="382" r:id="rId21"/>
    <p:sldId id="380" r:id="rId22"/>
    <p:sldId id="391" r:id="rId23"/>
    <p:sldId id="399" r:id="rId24"/>
    <p:sldId id="383" r:id="rId25"/>
    <p:sldId id="400" r:id="rId26"/>
    <p:sldId id="384" r:id="rId27"/>
    <p:sldId id="385" r:id="rId28"/>
    <p:sldId id="305" r:id="rId29"/>
    <p:sldId id="386" r:id="rId30"/>
    <p:sldId id="402" r:id="rId31"/>
    <p:sldId id="392" r:id="rId32"/>
    <p:sldId id="404" r:id="rId33"/>
    <p:sldId id="405" r:id="rId34"/>
    <p:sldId id="387" r:id="rId35"/>
    <p:sldId id="388" r:id="rId36"/>
    <p:sldId id="347" r:id="rId37"/>
    <p:sldId id="407" r:id="rId38"/>
    <p:sldId id="393" r:id="rId39"/>
    <p:sldId id="389" r:id="rId40"/>
    <p:sldId id="409" r:id="rId41"/>
    <p:sldId id="312" r:id="rId42"/>
    <p:sldId id="307" r:id="rId43"/>
    <p:sldId id="335" r:id="rId44"/>
    <p:sldId id="390" r:id="rId45"/>
    <p:sldId id="333" r:id="rId46"/>
    <p:sldId id="378"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5BBB"/>
    <a:srgbClr val="DF51AC"/>
    <a:srgbClr val="5F6AD1"/>
    <a:srgbClr val="EAA8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27102A9-8310-4765-A935-A1911B00CA55}" styleName="淡色スタイル 1 - アクセント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4C1A8A3-306A-4EB7-A6B1-4F7E0EB9C5D6}" styleName="中間スタイル 3 - アクセント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3" autoAdjust="0"/>
    <p:restoredTop sz="92593" autoAdjust="0"/>
  </p:normalViewPr>
  <p:slideViewPr>
    <p:cSldViewPr snapToGrid="0" showGuides="1">
      <p:cViewPr varScale="1">
        <p:scale>
          <a:sx n="97" d="100"/>
          <a:sy n="97" d="100"/>
        </p:scale>
        <p:origin x="330" y="78"/>
      </p:cViewPr>
      <p:guideLst>
        <p:guide orient="horz" pos="2183"/>
        <p:guide pos="3840"/>
      </p:guideLst>
    </p:cSldViewPr>
  </p:slideViewPr>
  <p:notesTextViewPr>
    <p:cViewPr>
      <p:scale>
        <a:sx n="1" d="1"/>
        <a:sy n="1" d="1"/>
      </p:scale>
      <p:origin x="0" y="0"/>
    </p:cViewPr>
  </p:notesTextViewPr>
  <p:sorterViewPr>
    <p:cViewPr>
      <p:scale>
        <a:sx n="100" d="100"/>
        <a:sy n="100" d="100"/>
      </p:scale>
      <p:origin x="0" y="-1595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757416-883D-447A-BFEB-048D3021A3B8}" type="datetimeFigureOut">
              <a:rPr kumimoji="1" lang="ja-JP" altLang="en-US" smtClean="0"/>
              <a:t>2020/12/7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EA1F19-88D3-47CD-8857-5A427D715240}" type="slidenum">
              <a:rPr kumimoji="1" lang="ja-JP" altLang="en-US" smtClean="0"/>
              <a:t>‹#›</a:t>
            </a:fld>
            <a:endParaRPr kumimoji="1" lang="ja-JP" altLang="en-US"/>
          </a:p>
        </p:txBody>
      </p:sp>
    </p:spTree>
    <p:extLst>
      <p:ext uri="{BB962C8B-B14F-4D97-AF65-F5344CB8AC3E}">
        <p14:creationId xmlns:p14="http://schemas.microsoft.com/office/powerpoint/2010/main" val="3960321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igb.illinois.edu/article/scientists-engineer-shortcut-photosynthetic-glitch-boost-crop-growth-40"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みなさん、こんにちは。</a:t>
            </a:r>
            <a:endParaRPr kumimoji="1" lang="en-US" altLang="ja-JP" dirty="0" smtClean="0"/>
          </a:p>
          <a:p>
            <a:r>
              <a:rPr kumimoji="1" lang="ja-JP" altLang="en-US" dirty="0" smtClean="0"/>
              <a:t>この度は、戦略研マンスリー勉強会にご参加いただきまして、誠に有難う御座います。</a:t>
            </a:r>
            <a:endParaRPr kumimoji="1" lang="en-US" altLang="ja-JP" dirty="0" smtClean="0"/>
          </a:p>
          <a:p>
            <a:r>
              <a:rPr kumimoji="1" lang="ja-JP" altLang="en-US" dirty="0" smtClean="0"/>
              <a:t>わたくしは、技術イノベーション情報部　インダストリーイノベーション室の阿部と申します。</a:t>
            </a:r>
            <a:endParaRPr kumimoji="1" lang="en-US" altLang="ja-JP" dirty="0" smtClean="0"/>
          </a:p>
          <a:p>
            <a:r>
              <a:rPr kumimoji="1" lang="ja-JP" altLang="en-US" dirty="0" smtClean="0"/>
              <a:t>どうぞよろしくお願いいたします。</a:t>
            </a:r>
            <a:endParaRPr kumimoji="1" lang="en-US" altLang="ja-JP" dirty="0" smtClean="0"/>
          </a:p>
          <a:p>
            <a:r>
              <a:rPr kumimoji="1" lang="ja-JP" altLang="en-US" dirty="0" smtClean="0"/>
              <a:t>この勉強会では、</a:t>
            </a:r>
            <a:r>
              <a:rPr kumimoji="1" lang="en-US" altLang="ja-JP" dirty="0" smtClean="0"/>
              <a:t>11</a:t>
            </a:r>
            <a:r>
              <a:rPr kumimoji="1" lang="ja-JP" altLang="en-US" dirty="0" smtClean="0"/>
              <a:t>月に発刊いたしました　クリスパーフリーのゲノム編集技術時代の幕開けというレポートの内容についてご説明致します。</a:t>
            </a:r>
            <a:endParaRPr kumimoji="1" lang="en-US" altLang="ja-JP" dirty="0" smtClean="0"/>
          </a:p>
          <a:p>
            <a:r>
              <a:rPr kumimoji="1" lang="ja-JP" altLang="en-US" dirty="0" smtClean="0"/>
              <a:t>では、さっそく、はじめさせて頂きます。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1</a:t>
            </a:fld>
            <a:endParaRPr kumimoji="1" lang="ja-JP" altLang="en-US"/>
          </a:p>
        </p:txBody>
      </p:sp>
    </p:spTree>
    <p:extLst>
      <p:ext uri="{BB962C8B-B14F-4D97-AF65-F5344CB8AC3E}">
        <p14:creationId xmlns:p14="http://schemas.microsoft.com/office/powerpoint/2010/main" val="752643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30</a:t>
            </a:fld>
            <a:endParaRPr kumimoji="1" lang="ja-JP" altLang="en-US"/>
          </a:p>
        </p:txBody>
      </p:sp>
    </p:spTree>
    <p:extLst>
      <p:ext uri="{BB962C8B-B14F-4D97-AF65-F5344CB8AC3E}">
        <p14:creationId xmlns:p14="http://schemas.microsoft.com/office/powerpoint/2010/main" val="735334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34</a:t>
            </a:fld>
            <a:endParaRPr kumimoji="1" lang="ja-JP" altLang="en-US"/>
          </a:p>
        </p:txBody>
      </p:sp>
    </p:spTree>
    <p:extLst>
      <p:ext uri="{BB962C8B-B14F-4D97-AF65-F5344CB8AC3E}">
        <p14:creationId xmlns:p14="http://schemas.microsoft.com/office/powerpoint/2010/main" val="755074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35</a:t>
            </a:fld>
            <a:endParaRPr kumimoji="1" lang="ja-JP" altLang="en-US"/>
          </a:p>
        </p:txBody>
      </p:sp>
    </p:spTree>
    <p:extLst>
      <p:ext uri="{BB962C8B-B14F-4D97-AF65-F5344CB8AC3E}">
        <p14:creationId xmlns:p14="http://schemas.microsoft.com/office/powerpoint/2010/main" val="637699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39</a:t>
            </a:fld>
            <a:endParaRPr kumimoji="1" lang="ja-JP" altLang="en-US"/>
          </a:p>
        </p:txBody>
      </p:sp>
    </p:spTree>
    <p:extLst>
      <p:ext uri="{BB962C8B-B14F-4D97-AF65-F5344CB8AC3E}">
        <p14:creationId xmlns:p14="http://schemas.microsoft.com/office/powerpoint/2010/main" val="496649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smtClean="0"/>
              <a:t>光合成は酵素蛋白質「ルビスコ」（</a:t>
            </a:r>
            <a:r>
              <a:rPr lang="en-US" altLang="ja-JP" smtClean="0"/>
              <a:t>RuBisCO, ribulose 1,5-bisphosphate carboxylase-oxygenase</a:t>
            </a:r>
            <a:r>
              <a:rPr lang="ja-JP" altLang="en-US" smtClean="0"/>
              <a:t>）と太陽光エネルギーを使って空気中の</a:t>
            </a:r>
            <a:r>
              <a:rPr lang="en-US" altLang="ja-JP" smtClean="0"/>
              <a:t>CO2</a:t>
            </a:r>
            <a:r>
              <a:rPr lang="ja-JP" altLang="en-US" smtClean="0"/>
              <a:t>と水を植物の成長に必須な糖に変えるプロセスである（下図）。何千年もの間、ルビスコは酸素を作り出してきた。しかし分子を確実に区別することができないルビスコは</a:t>
            </a:r>
            <a:r>
              <a:rPr lang="en-US" altLang="ja-JP" smtClean="0"/>
              <a:t>CO2</a:t>
            </a:r>
            <a:r>
              <a:rPr lang="ja-JP" altLang="en-US" smtClean="0"/>
              <a:t>の代わりに約</a:t>
            </a:r>
            <a:r>
              <a:rPr lang="en-US" altLang="ja-JP" smtClean="0"/>
              <a:t>20%</a:t>
            </a:r>
            <a:r>
              <a:rPr lang="ja-JP" altLang="en-US" smtClean="0"/>
              <a:t>の酸素を誤認識して反応し、再処理が必要な植物毒性化合物をつくってしまう。この損失でエネルギー効率が</a:t>
            </a:r>
            <a:r>
              <a:rPr lang="en-US" altLang="ja-JP" smtClean="0"/>
              <a:t>20-50%</a:t>
            </a:r>
            <a:r>
              <a:rPr lang="ja-JP" altLang="en-US" smtClean="0"/>
              <a:t>低下して、作没収量もその分無駄になる。 </a:t>
            </a:r>
            <a:endParaRPr lang="en-US" altLang="ja-JP" smtClean="0"/>
          </a:p>
          <a:p>
            <a:endParaRPr lang="en-US" altLang="ja-JP" smtClean="0"/>
          </a:p>
          <a:p>
            <a:r>
              <a:rPr lang="ja-JP" altLang="en-US" smtClean="0"/>
              <a:t>光合成の光呼吸を迂回する</a:t>
            </a:r>
            <a:r>
              <a:rPr lang="ja-JP" altLang="en-US" smtClean="0">
                <a:hlinkClick r:id="rId3" tooltip="https://www.igb.illinois.edu/article/scientists-engineer-shortcut-photosynthetic-glitch-boost-crop-growth-40"/>
              </a:rPr>
              <a:t>代替経路</a:t>
            </a:r>
            <a:r>
              <a:rPr lang="ja-JP" altLang="en-US" smtClean="0"/>
              <a:t>で、作物の成長を</a:t>
            </a:r>
            <a:r>
              <a:rPr lang="en-US" altLang="ja-JP" smtClean="0"/>
              <a:t>40</a:t>
            </a:r>
            <a:r>
              <a:rPr lang="ja-JP" altLang="en-US" smtClean="0"/>
              <a:t>％向上することができるとしている。光呼吸は通常、植物細胞内の</a:t>
            </a:r>
            <a:r>
              <a:rPr lang="en-US" altLang="ja-JP" smtClean="0"/>
              <a:t>3</a:t>
            </a:r>
            <a:r>
              <a:rPr lang="ja-JP" altLang="en-US" smtClean="0"/>
              <a:t>つの区画を通る複雑な経路をたどる。研究チームは、別の経路で反応時間を大幅に短縮し、植物の成長を</a:t>
            </a:r>
            <a:r>
              <a:rPr lang="en-US" altLang="ja-JP" smtClean="0"/>
              <a:t>40</a:t>
            </a:r>
            <a:r>
              <a:rPr lang="ja-JP" altLang="en-US" smtClean="0"/>
              <a:t>％向上させることに相当するエネルギーを節約できることを見出した。  </a:t>
            </a:r>
          </a:p>
          <a:p>
            <a:r>
              <a:rPr lang="ja-JP" altLang="en-US" smtClean="0"/>
              <a:t>  </a:t>
            </a:r>
          </a:p>
          <a:p>
            <a:endParaRPr lang="ja-JP" altLang="en-US" smtClean="0"/>
          </a:p>
        </p:txBody>
      </p:sp>
      <p:sp>
        <p:nvSpPr>
          <p:cNvPr id="54276"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97F26C7B-DA1D-4664-B4ED-114D372EB469}" type="slidenum">
              <a:rPr lang="ja-JP" altLang="en-US" smtClean="0"/>
              <a:pPr/>
              <a:t>42</a:t>
            </a:fld>
            <a:endParaRPr lang="ja-JP" altLang="en-US" smtClean="0"/>
          </a:p>
        </p:txBody>
      </p:sp>
    </p:spTree>
    <p:extLst>
      <p:ext uri="{BB962C8B-B14F-4D97-AF65-F5344CB8AC3E}">
        <p14:creationId xmlns:p14="http://schemas.microsoft.com/office/powerpoint/2010/main" val="1104313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44</a:t>
            </a:fld>
            <a:endParaRPr kumimoji="1" lang="ja-JP" altLang="en-US"/>
          </a:p>
        </p:txBody>
      </p:sp>
    </p:spTree>
    <p:extLst>
      <p:ext uri="{BB962C8B-B14F-4D97-AF65-F5344CB8AC3E}">
        <p14:creationId xmlns:p14="http://schemas.microsoft.com/office/powerpoint/2010/main" val="2541535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これで戦略研マンスリー</a:t>
            </a:r>
            <a:r>
              <a:rPr lang="en-US" altLang="ja-JP" dirty="0" smtClean="0"/>
              <a:t>11</a:t>
            </a:r>
            <a:r>
              <a:rPr lang="ja-JP" altLang="en-US" dirty="0" smtClean="0"/>
              <a:t>月号のご説明は以上となります。</a:t>
            </a:r>
            <a:endParaRPr lang="en-US" altLang="ja-JP" dirty="0" smtClean="0"/>
          </a:p>
          <a:p>
            <a:r>
              <a:rPr lang="ja-JP" altLang="en-US" dirty="0" smtClean="0"/>
              <a:t>長時間にわたりご清聴頂きまして、誠に有難う御座いました。</a:t>
            </a:r>
            <a:endParaRPr lang="en-US" altLang="ja-JP" dirty="0" smtClean="0"/>
          </a:p>
        </p:txBody>
      </p:sp>
      <p:sp>
        <p:nvSpPr>
          <p:cNvPr id="4" name="スライド番号プレースホルダー 3"/>
          <p:cNvSpPr>
            <a:spLocks noGrp="1"/>
          </p:cNvSpPr>
          <p:nvPr>
            <p:ph type="sldNum" sz="quarter" idx="10"/>
          </p:nvPr>
        </p:nvSpPr>
        <p:spPr/>
        <p:txBody>
          <a:bodyPr/>
          <a:lstStyle/>
          <a:p>
            <a:pPr>
              <a:defRPr/>
            </a:pPr>
            <a:fld id="{901AB19E-E27C-4D70-B555-F1F1D13AF949}" type="slidenum">
              <a:rPr lang="ja-JP" altLang="en-US" smtClean="0"/>
              <a:pPr>
                <a:defRPr/>
              </a:pPr>
              <a:t>46</a:t>
            </a:fld>
            <a:endParaRPr lang="ja-JP" altLang="en-US" dirty="0"/>
          </a:p>
        </p:txBody>
      </p:sp>
    </p:spTree>
    <p:extLst>
      <p:ext uri="{BB962C8B-B14F-4D97-AF65-F5344CB8AC3E}">
        <p14:creationId xmlns:p14="http://schemas.microsoft.com/office/powerpoint/2010/main" val="2413693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これで戦略研マンスリー</a:t>
            </a:r>
            <a:r>
              <a:rPr lang="en-US" altLang="ja-JP" dirty="0" smtClean="0"/>
              <a:t>11</a:t>
            </a:r>
            <a:r>
              <a:rPr lang="ja-JP" altLang="en-US" dirty="0" smtClean="0"/>
              <a:t>月号のご説明は以上となります。</a:t>
            </a:r>
            <a:endParaRPr lang="en-US" altLang="ja-JP" dirty="0" smtClean="0"/>
          </a:p>
          <a:p>
            <a:r>
              <a:rPr lang="ja-JP" altLang="en-US" dirty="0" smtClean="0"/>
              <a:t>長時間にわたりご清聴頂きまして、誠に有難う御座いました。</a:t>
            </a:r>
            <a:endParaRPr lang="en-US" altLang="ja-JP" dirty="0" smtClean="0"/>
          </a:p>
        </p:txBody>
      </p:sp>
      <p:sp>
        <p:nvSpPr>
          <p:cNvPr id="4" name="スライド番号プレースホルダー 3"/>
          <p:cNvSpPr>
            <a:spLocks noGrp="1"/>
          </p:cNvSpPr>
          <p:nvPr>
            <p:ph type="sldNum" sz="quarter" idx="10"/>
          </p:nvPr>
        </p:nvSpPr>
        <p:spPr/>
        <p:txBody>
          <a:bodyPr/>
          <a:lstStyle/>
          <a:p>
            <a:pPr>
              <a:defRPr/>
            </a:pPr>
            <a:fld id="{901AB19E-E27C-4D70-B555-F1F1D13AF949}" type="slidenum">
              <a:rPr lang="ja-JP" altLang="en-US" smtClean="0"/>
              <a:pPr>
                <a:defRPr/>
              </a:pPr>
              <a:t>47</a:t>
            </a:fld>
            <a:endParaRPr lang="ja-JP" altLang="en-US" dirty="0"/>
          </a:p>
        </p:txBody>
      </p:sp>
    </p:spTree>
    <p:extLst>
      <p:ext uri="{BB962C8B-B14F-4D97-AF65-F5344CB8AC3E}">
        <p14:creationId xmlns:p14="http://schemas.microsoft.com/office/powerpoint/2010/main" val="684864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48</a:t>
            </a:fld>
            <a:endParaRPr kumimoji="1" lang="ja-JP" altLang="en-US"/>
          </a:p>
        </p:txBody>
      </p:sp>
    </p:spTree>
    <p:extLst>
      <p:ext uri="{BB962C8B-B14F-4D97-AF65-F5344CB8AC3E}">
        <p14:creationId xmlns:p14="http://schemas.microsoft.com/office/powerpoint/2010/main" val="2043817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49</a:t>
            </a:fld>
            <a:endParaRPr kumimoji="1" lang="ja-JP" altLang="en-US"/>
          </a:p>
        </p:txBody>
      </p:sp>
    </p:spTree>
    <p:extLst>
      <p:ext uri="{BB962C8B-B14F-4D97-AF65-F5344CB8AC3E}">
        <p14:creationId xmlns:p14="http://schemas.microsoft.com/office/powerpoint/2010/main" val="3206349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2</a:t>
            </a:fld>
            <a:endParaRPr kumimoji="1" lang="ja-JP" altLang="en-US"/>
          </a:p>
        </p:txBody>
      </p:sp>
    </p:spTree>
    <p:extLst>
      <p:ext uri="{BB962C8B-B14F-4D97-AF65-F5344CB8AC3E}">
        <p14:creationId xmlns:p14="http://schemas.microsoft.com/office/powerpoint/2010/main" val="2448369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5</a:t>
            </a:fld>
            <a:endParaRPr kumimoji="1" lang="ja-JP" altLang="en-US"/>
          </a:p>
        </p:txBody>
      </p:sp>
    </p:spTree>
    <p:extLst>
      <p:ext uri="{BB962C8B-B14F-4D97-AF65-F5344CB8AC3E}">
        <p14:creationId xmlns:p14="http://schemas.microsoft.com/office/powerpoint/2010/main" val="3196140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16</a:t>
            </a:fld>
            <a:endParaRPr kumimoji="1" lang="ja-JP" altLang="en-US"/>
          </a:p>
        </p:txBody>
      </p:sp>
    </p:spTree>
    <p:extLst>
      <p:ext uri="{BB962C8B-B14F-4D97-AF65-F5344CB8AC3E}">
        <p14:creationId xmlns:p14="http://schemas.microsoft.com/office/powerpoint/2010/main" val="1802231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20</a:t>
            </a:fld>
            <a:endParaRPr kumimoji="1" lang="ja-JP" altLang="en-US"/>
          </a:p>
        </p:txBody>
      </p:sp>
    </p:spTree>
    <p:extLst>
      <p:ext uri="{BB962C8B-B14F-4D97-AF65-F5344CB8AC3E}">
        <p14:creationId xmlns:p14="http://schemas.microsoft.com/office/powerpoint/2010/main" val="3364459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21</a:t>
            </a:fld>
            <a:endParaRPr kumimoji="1" lang="ja-JP" altLang="en-US"/>
          </a:p>
        </p:txBody>
      </p:sp>
    </p:spTree>
    <p:extLst>
      <p:ext uri="{BB962C8B-B14F-4D97-AF65-F5344CB8AC3E}">
        <p14:creationId xmlns:p14="http://schemas.microsoft.com/office/powerpoint/2010/main" val="3018165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24</a:t>
            </a:fld>
            <a:endParaRPr kumimoji="1" lang="ja-JP" altLang="en-US"/>
          </a:p>
        </p:txBody>
      </p:sp>
    </p:spTree>
    <p:extLst>
      <p:ext uri="{BB962C8B-B14F-4D97-AF65-F5344CB8AC3E}">
        <p14:creationId xmlns:p14="http://schemas.microsoft.com/office/powerpoint/2010/main" val="4175561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27</a:t>
            </a:fld>
            <a:endParaRPr kumimoji="1" lang="ja-JP" altLang="en-US"/>
          </a:p>
        </p:txBody>
      </p:sp>
    </p:spTree>
    <p:extLst>
      <p:ext uri="{BB962C8B-B14F-4D97-AF65-F5344CB8AC3E}">
        <p14:creationId xmlns:p14="http://schemas.microsoft.com/office/powerpoint/2010/main" val="1855108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28</a:t>
            </a:fld>
            <a:endParaRPr kumimoji="1" lang="ja-JP" altLang="en-US"/>
          </a:p>
        </p:txBody>
      </p:sp>
    </p:spTree>
    <p:extLst>
      <p:ext uri="{BB962C8B-B14F-4D97-AF65-F5344CB8AC3E}">
        <p14:creationId xmlns:p14="http://schemas.microsoft.com/office/powerpoint/2010/main" val="1933981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0F48139B-E0A9-4E69-AAF6-2A0C2222BAE3}" type="datetimeFigureOut">
              <a:rPr kumimoji="1" lang="ja-JP" altLang="en-US" smtClean="0"/>
              <a:t>2020/12/7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103554071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F48139B-E0A9-4E69-AAF6-2A0C2222BAE3}" type="datetimeFigureOut">
              <a:rPr kumimoji="1" lang="ja-JP" altLang="en-US" smtClean="0"/>
              <a:t>2020/12/7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99483737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F48139B-E0A9-4E69-AAF6-2A0C2222BAE3}" type="datetimeFigureOut">
              <a:rPr kumimoji="1" lang="ja-JP" altLang="en-US" smtClean="0"/>
              <a:t>2020/12/7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36511838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Ver.2">
    <p:spTree>
      <p:nvGrpSpPr>
        <p:cNvPr id="1" name=""/>
        <p:cNvGrpSpPr/>
        <p:nvPr/>
      </p:nvGrpSpPr>
      <p:grpSpPr>
        <a:xfrm>
          <a:off x="0" y="0"/>
          <a:ext cx="0" cy="0"/>
          <a:chOff x="0" y="0"/>
          <a:chExt cx="0" cy="0"/>
        </a:xfrm>
      </p:grpSpPr>
      <p:sp>
        <p:nvSpPr>
          <p:cNvPr id="11" name="テキスト プレースホルダー 10"/>
          <p:cNvSpPr>
            <a:spLocks noGrp="1"/>
          </p:cNvSpPr>
          <p:nvPr>
            <p:ph type="body" sz="quarter" idx="11"/>
          </p:nvPr>
        </p:nvSpPr>
        <p:spPr>
          <a:xfrm>
            <a:off x="979776" y="1646545"/>
            <a:ext cx="10320000" cy="4176000"/>
          </a:xfrm>
          <a:prstGeom prst="rect">
            <a:avLst/>
          </a:prstGeom>
        </p:spPr>
        <p:txBody>
          <a:bodyPr vert="horz" lIns="0" tIns="0" rIns="0" bIns="0" anchor="t" anchorCtr="0"/>
          <a:lstStyle>
            <a:lvl1pPr marL="0" indent="0">
              <a:lnSpc>
                <a:spcPct val="100000"/>
              </a:lnSpc>
              <a:spcBef>
                <a:spcPts val="0"/>
              </a:spcBef>
              <a:buNone/>
              <a:defRPr sz="1400" baseline="0">
                <a:latin typeface="Meiryo UI" panose="020B0604030504040204" pitchFamily="50" charset="-128"/>
                <a:ea typeface="Meiryo UI" panose="020B0604030504040204" pitchFamily="50" charset="-128"/>
              </a:defRPr>
            </a:lvl1pPr>
          </a:lstStyle>
          <a:p>
            <a:pPr lvl="0"/>
            <a:r>
              <a:rPr lang="ja-JP" altLang="en-US" dirty="0" smtClean="0"/>
              <a:t>マスター テキストの書式設定</a:t>
            </a:r>
          </a:p>
        </p:txBody>
      </p:sp>
      <p:sp>
        <p:nvSpPr>
          <p:cNvPr id="14" name="テキスト プレースホルダー 10"/>
          <p:cNvSpPr>
            <a:spLocks noGrp="1"/>
          </p:cNvSpPr>
          <p:nvPr>
            <p:ph type="body" sz="quarter" idx="12"/>
          </p:nvPr>
        </p:nvSpPr>
        <p:spPr>
          <a:xfrm>
            <a:off x="936000" y="582828"/>
            <a:ext cx="10320000" cy="468000"/>
          </a:xfrm>
          <a:prstGeom prst="rect">
            <a:avLst/>
          </a:prstGeom>
        </p:spPr>
        <p:txBody>
          <a:bodyPr vert="horz" lIns="0" tIns="0" rIns="0" bIns="0" spcCol="0" anchor="t" anchorCtr="0"/>
          <a:lstStyle>
            <a:lvl1pPr marL="0" indent="0">
              <a:lnSpc>
                <a:spcPct val="100000"/>
              </a:lnSpc>
              <a:spcBef>
                <a:spcPts val="0"/>
              </a:spcBef>
              <a:spcAft>
                <a:spcPts val="0"/>
              </a:spcAft>
              <a:buNone/>
              <a:defRPr sz="2000" baseline="0">
                <a:latin typeface="Meiryo UI" panose="020B0604030504040204" pitchFamily="50" charset="-128"/>
                <a:ea typeface="Meiryo UI" panose="020B0604030504040204" pitchFamily="50" charset="-128"/>
              </a:defRPr>
            </a:lvl1pPr>
          </a:lstStyle>
          <a:p>
            <a:pPr lvl="0"/>
            <a:r>
              <a:rPr lang="ja-JP" altLang="en-US" dirty="0" smtClean="0"/>
              <a:t>マスター テキストの書式設定</a:t>
            </a:r>
          </a:p>
        </p:txBody>
      </p:sp>
      <p:sp>
        <p:nvSpPr>
          <p:cNvPr id="6" name="スライド番号プレースホルダー 4"/>
          <p:cNvSpPr>
            <a:spLocks noGrp="1"/>
          </p:cNvSpPr>
          <p:nvPr>
            <p:ph type="sldNum" sz="quarter" idx="13"/>
          </p:nvPr>
        </p:nvSpPr>
        <p:spPr>
          <a:xfrm>
            <a:off x="4635500" y="6491289"/>
            <a:ext cx="2844800" cy="365125"/>
          </a:xfrm>
          <a:prstGeom prst="rect">
            <a:avLst/>
          </a:prstGeom>
        </p:spPr>
        <p:txBody>
          <a:bodyPr anchor="b" anchorCtr="1"/>
          <a:lstStyle>
            <a:lvl1pPr>
              <a:defRPr sz="1400" b="1" baseline="0">
                <a:latin typeface="Meiryo UI" panose="020B0604030504040204" pitchFamily="50" charset="-128"/>
                <a:ea typeface="Meiryo UI" panose="020B0604030504040204" pitchFamily="50" charset="-128"/>
                <a:cs typeface="Meiryo UI" panose="020B0604030504040204" pitchFamily="50" charset="-128"/>
              </a:defRPr>
            </a:lvl1pPr>
          </a:lstStyle>
          <a:p>
            <a:pPr>
              <a:defRPr/>
            </a:pPr>
            <a:fld id="{005659AC-DE34-47B6-8AF0-9A892887FFEF}" type="slidenum">
              <a:rPr lang="ja-JP" altLang="en-US"/>
              <a:pPr>
                <a:defRPr/>
              </a:pPr>
              <a:t>‹#›</a:t>
            </a:fld>
            <a:endParaRPr lang="ja-JP" altLang="en-US" dirty="0"/>
          </a:p>
        </p:txBody>
      </p:sp>
    </p:spTree>
    <p:extLst>
      <p:ext uri="{BB962C8B-B14F-4D97-AF65-F5344CB8AC3E}">
        <p14:creationId xmlns:p14="http://schemas.microsoft.com/office/powerpoint/2010/main" val="118861776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12/7/2020</a:t>
            </a:fld>
            <a:endParaRPr lang="en-US"/>
          </a:p>
        </p:txBody>
      </p:sp>
      <p:sp>
        <p:nvSpPr>
          <p:cNvPr id="4" name="Holder 4"/>
          <p:cNvSpPr>
            <a:spLocks noGrp="1"/>
          </p:cNvSpPr>
          <p:nvPr>
            <p:ph type="sldNum" sz="quarter" idx="7"/>
          </p:nvPr>
        </p:nvSpPr>
        <p:spPr/>
        <p:txBody>
          <a:bodyPr lIns="0" tIns="0" rIns="0" bIns="0"/>
          <a:lstStyle>
            <a:lvl1pPr>
              <a:defRPr sz="1200" b="0" i="0">
                <a:solidFill>
                  <a:schemeClr val="bg1"/>
                </a:solidFill>
                <a:latin typeface="Calibri"/>
                <a:cs typeface="Calibri"/>
              </a:defRPr>
            </a:lvl1pPr>
          </a:lstStyle>
          <a:p>
            <a:pPr marL="55880">
              <a:lnSpc>
                <a:spcPts val="1240"/>
              </a:lnSpc>
            </a:pPr>
            <a:fld id="{81D60167-4931-47E6-BA6A-407CBD079E47}" type="slidenum">
              <a:rPr dirty="0"/>
              <a:t>‹#›</a:t>
            </a:fld>
            <a:endParaRPr dirty="0"/>
          </a:p>
        </p:txBody>
      </p:sp>
    </p:spTree>
    <p:extLst>
      <p:ext uri="{BB962C8B-B14F-4D97-AF65-F5344CB8AC3E}">
        <p14:creationId xmlns:p14="http://schemas.microsoft.com/office/powerpoint/2010/main" val="621794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80952" y="316423"/>
            <a:ext cx="10425463" cy="489446"/>
          </a:xfrm>
          <a:custGeom>
            <a:avLst/>
            <a:gdLst/>
            <a:ahLst/>
            <a:cxnLst/>
            <a:rect l="l" t="t" r="r" b="b"/>
            <a:pathLst>
              <a:path w="9144000" h="539750">
                <a:moveTo>
                  <a:pt x="9144000" y="50"/>
                </a:moveTo>
                <a:lnTo>
                  <a:pt x="9138755" y="50"/>
                </a:lnTo>
                <a:lnTo>
                  <a:pt x="9131808" y="0"/>
                </a:lnTo>
                <a:lnTo>
                  <a:pt x="1440180" y="50"/>
                </a:lnTo>
                <a:lnTo>
                  <a:pt x="12179" y="63"/>
                </a:lnTo>
                <a:lnTo>
                  <a:pt x="0" y="50"/>
                </a:lnTo>
                <a:lnTo>
                  <a:pt x="0" y="539750"/>
                </a:lnTo>
                <a:lnTo>
                  <a:pt x="9144000" y="539750"/>
                </a:lnTo>
                <a:lnTo>
                  <a:pt x="9144000" y="63"/>
                </a:lnTo>
                <a:close/>
              </a:path>
            </a:pathLst>
          </a:custGeom>
          <a:solidFill>
            <a:srgbClr val="001F60"/>
          </a:solidFill>
        </p:spPr>
        <p:txBody>
          <a:bodyPr wrap="square" lIns="0" tIns="0" rIns="0" bIns="0" rtlCol="0"/>
          <a:lstStyle/>
          <a:p>
            <a:endParaRPr sz="1632"/>
          </a:p>
        </p:txBody>
      </p:sp>
      <p:sp>
        <p:nvSpPr>
          <p:cNvPr id="2" name="Holder 2"/>
          <p:cNvSpPr>
            <a:spLocks noGrp="1"/>
          </p:cNvSpPr>
          <p:nvPr>
            <p:ph type="title"/>
          </p:nvPr>
        </p:nvSpPr>
        <p:spPr/>
        <p:txBody>
          <a:bodyPr lIns="0" tIns="0" rIns="0" bIns="0"/>
          <a:lstStyle>
            <a:lvl1pPr>
              <a:defRPr sz="1678" b="0" i="0">
                <a:solidFill>
                  <a:schemeClr val="bg1"/>
                </a:solidFill>
                <a:latin typeface="ＭＳ Ｐゴシック"/>
                <a:cs typeface="ＭＳ Ｐゴシック"/>
              </a:defRPr>
            </a:lvl1pPr>
          </a:lstStyle>
          <a:p>
            <a:endParaRPr/>
          </a:p>
        </p:txBody>
      </p:sp>
      <p:sp>
        <p:nvSpPr>
          <p:cNvPr id="3" name="Holder 3"/>
          <p:cNvSpPr>
            <a:spLocks noGrp="1"/>
          </p:cNvSpPr>
          <p:nvPr>
            <p:ph sz="half" idx="2"/>
          </p:nvPr>
        </p:nvSpPr>
        <p:spPr>
          <a:xfrm>
            <a:off x="609601"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1"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12/7/2020</a:t>
            </a:fld>
            <a:endParaRPr lang="en-US"/>
          </a:p>
        </p:txBody>
      </p:sp>
      <p:sp>
        <p:nvSpPr>
          <p:cNvPr id="7" name="Holder 7"/>
          <p:cNvSpPr>
            <a:spLocks noGrp="1"/>
          </p:cNvSpPr>
          <p:nvPr>
            <p:ph type="sldNum" sz="quarter" idx="7"/>
          </p:nvPr>
        </p:nvSpPr>
        <p:spPr/>
        <p:txBody>
          <a:bodyPr lIns="0" tIns="0" rIns="0" bIns="0"/>
          <a:lstStyle>
            <a:lvl1pPr>
              <a:defRPr sz="1270" b="0" i="0">
                <a:solidFill>
                  <a:schemeClr val="tx1"/>
                </a:solidFill>
                <a:latin typeface="Calibri"/>
                <a:cs typeface="Calibri"/>
              </a:defRPr>
            </a:lvl1pPr>
          </a:lstStyle>
          <a:p>
            <a:pPr marL="34549">
              <a:spcBef>
                <a:spcPts val="136"/>
              </a:spcBef>
            </a:pPr>
            <a:fld id="{81D60167-4931-47E6-BA6A-407CBD079E47}" type="slidenum">
              <a:rPr lang="en-US" altLang="ja-JP" smtClean="0"/>
              <a:pPr marL="34549">
                <a:spcBef>
                  <a:spcPts val="136"/>
                </a:spcBef>
              </a:pPr>
              <a:t>‹#›</a:t>
            </a:fld>
            <a:endParaRPr lang="en-US" altLang="ja-JP" dirty="0"/>
          </a:p>
        </p:txBody>
      </p:sp>
    </p:spTree>
    <p:extLst>
      <p:ext uri="{BB962C8B-B14F-4D97-AF65-F5344CB8AC3E}">
        <p14:creationId xmlns:p14="http://schemas.microsoft.com/office/powerpoint/2010/main" val="239364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F48139B-E0A9-4E69-AAF6-2A0C2222BAE3}" type="datetimeFigureOut">
              <a:rPr kumimoji="1" lang="ja-JP" altLang="en-US" smtClean="0"/>
              <a:t>2020/12/7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358504424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0F48139B-E0A9-4E69-AAF6-2A0C2222BAE3}" type="datetimeFigureOut">
              <a:rPr kumimoji="1" lang="ja-JP" altLang="en-US" smtClean="0"/>
              <a:t>2020/12/7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242189562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0F48139B-E0A9-4E69-AAF6-2A0C2222BAE3}" type="datetimeFigureOut">
              <a:rPr kumimoji="1" lang="ja-JP" altLang="en-US" smtClean="0"/>
              <a:t>2020/12/7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342671802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0F48139B-E0A9-4E69-AAF6-2A0C2222BAE3}" type="datetimeFigureOut">
              <a:rPr kumimoji="1" lang="ja-JP" altLang="en-US" smtClean="0"/>
              <a:t>2020/12/7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18712406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0F48139B-E0A9-4E69-AAF6-2A0C2222BAE3}" type="datetimeFigureOut">
              <a:rPr kumimoji="1" lang="ja-JP" altLang="en-US" smtClean="0"/>
              <a:t>2020/12/7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290904673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F48139B-E0A9-4E69-AAF6-2A0C2222BAE3}" type="datetimeFigureOut">
              <a:rPr kumimoji="1" lang="ja-JP" altLang="en-US" smtClean="0"/>
              <a:t>2020/12/7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132269283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F48139B-E0A9-4E69-AAF6-2A0C2222BAE3}" type="datetimeFigureOut">
              <a:rPr kumimoji="1" lang="ja-JP" altLang="en-US" smtClean="0"/>
              <a:t>2020/12/7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342085398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F48139B-E0A9-4E69-AAF6-2A0C2222BAE3}" type="datetimeFigureOut">
              <a:rPr kumimoji="1" lang="ja-JP" altLang="en-US" smtClean="0"/>
              <a:t>2020/12/7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291352637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48139B-E0A9-4E69-AAF6-2A0C2222BAE3}" type="datetimeFigureOut">
              <a:rPr kumimoji="1" lang="ja-JP" altLang="en-US" smtClean="0"/>
              <a:t>2020/12/7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402393-30FB-45E8-92F2-252252086B71}" type="slidenum">
              <a:rPr kumimoji="1" lang="ja-JP" altLang="en-US" smtClean="0"/>
              <a:t>‹#›</a:t>
            </a:fld>
            <a:endParaRPr kumimoji="1" lang="ja-JP" altLang="en-US"/>
          </a:p>
        </p:txBody>
      </p:sp>
    </p:spTree>
    <p:extLst>
      <p:ext uri="{BB962C8B-B14F-4D97-AF65-F5344CB8AC3E}">
        <p14:creationId xmlns:p14="http://schemas.microsoft.com/office/powerpoint/2010/main" val="1876511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hyperlink" Target="https://learn.genetics.utah.edu/content/labs/extraction/howto/" TargetMode="External"/><Relationship Id="rId7" Type="http://schemas.openxmlformats.org/officeDocument/2006/relationships/image" Target="../media/image40.jpeg"/><Relationship Id="rId2" Type="http://schemas.openxmlformats.org/officeDocument/2006/relationships/image" Target="../media/image36.jpeg"/><Relationship Id="rId1" Type="http://schemas.openxmlformats.org/officeDocument/2006/relationships/slideLayout" Target="../slideLayouts/slideLayout12.xml"/><Relationship Id="rId6" Type="http://schemas.openxmlformats.org/officeDocument/2006/relationships/image" Target="../media/image39.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s>
</file>

<file path=ppt/slides/_rels/slide13.xml.rels><?xml version="1.0" encoding="UTF-8" standalone="yes"?>
<Relationships xmlns="http://schemas.openxmlformats.org/package/2006/relationships"><Relationship Id="rId3" Type="http://schemas.openxmlformats.org/officeDocument/2006/relationships/hyperlink" Target="https://gendai.ismedia.jp/articles/-/55034?page=2" TargetMode="External"/><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12.xml"/><Relationship Id="rId6" Type="http://schemas.openxmlformats.org/officeDocument/2006/relationships/hyperlink" Target="https://www.delta.tudelft.nl/article/te-mooi-om-waar-te-zijn" TargetMode="External"/><Relationship Id="rId5" Type="http://schemas.openxmlformats.org/officeDocument/2006/relationships/image" Target="../media/image46.jpe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7.png"/><Relationship Id="rId4" Type="http://schemas.openxmlformats.org/officeDocument/2006/relationships/image" Target="../media/image23.gif"/></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hyperlink" Target="https://sherlock.bio/"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mammoth.bio/"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www.nature.com/articles/s41587-020-0513-4/figures/1" TargetMode="External"/><Relationship Id="rId5" Type="http://schemas.openxmlformats.org/officeDocument/2006/relationships/image" Target="../media/image65.png"/><Relationship Id="rId4" Type="http://schemas.openxmlformats.org/officeDocument/2006/relationships/hyperlink" Target="https://www.nature.com/articles/d41586-018-02200-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s://www.modernatx.com/mrna-technology/science-mrna" TargetMode="External"/><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www.modernatx.com/" TargetMode="External"/><Relationship Id="rId5" Type="http://schemas.openxmlformats.org/officeDocument/2006/relationships/image" Target="../media/image71.png"/><Relationship Id="rId4" Type="http://schemas.openxmlformats.org/officeDocument/2006/relationships/hyperlink" Target="https://www.modernatx.com/mrna-technology/our-mrna-platfor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gif"/><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1.xml"/><Relationship Id="rId4" Type="http://schemas.openxmlformats.org/officeDocument/2006/relationships/image" Target="../media/image8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bio-sta.jp/development/1660/" TargetMode="External"/><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png"/><Relationship Id="rId7" Type="http://schemas.openxmlformats.org/officeDocument/2006/relationships/image" Target="../media/image93.jpeg"/><Relationship Id="rId2" Type="http://schemas.openxmlformats.org/officeDocument/2006/relationships/image" Target="../media/image88.png"/><Relationship Id="rId1" Type="http://schemas.openxmlformats.org/officeDocument/2006/relationships/slideLayout" Target="../slideLayouts/slideLayout12.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hyperlink" Target="http://science.sciencemag.org/content/363/6422/32"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96.png"/><Relationship Id="rId4" Type="http://schemas.openxmlformats.org/officeDocument/2006/relationships/image" Target="../media/image95.png"/></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www.mhlw.go.jp/stf/seisakunitsuite/bunya/kenkou_iryou/kenkou/kekkaku-kansenshou01/houdou.html" TargetMode="External"/><Relationship Id="rId2" Type="http://schemas.openxmlformats.org/officeDocument/2006/relationships/hyperlink" Target="https://www.mhlw.go.jp/bunya/kenkou/kekkaku-kansenshou01/dl/fludoco1718.pdf"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jpeg"/><Relationship Id="rId7" Type="http://schemas.openxmlformats.org/officeDocument/2006/relationships/image" Target="../media/image106.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05.png"/><Relationship Id="rId5" Type="http://schemas.openxmlformats.org/officeDocument/2006/relationships/image" Target="../media/image104.jpeg"/><Relationship Id="rId10" Type="http://schemas.openxmlformats.org/officeDocument/2006/relationships/hyperlink" Target="https://forms.office.com/Pages/ResponsePage.aspx?id=IGu3_4C0MEKL9SPskgsc4-pkQ1L6oY9Js1OIuZu-AyFUNDJaQkNWMDRHRkZZQ082TlIwSzU1WVhFVC4u" TargetMode="External"/><Relationship Id="rId4" Type="http://schemas.openxmlformats.org/officeDocument/2006/relationships/image" Target="../media/image103.png"/><Relationship Id="rId9" Type="http://schemas.openxmlformats.org/officeDocument/2006/relationships/image" Target="../media/image10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notesSlide" Target="../notesSlides/notesSlide3.xml"/><Relationship Id="rId7" Type="http://schemas.openxmlformats.org/officeDocument/2006/relationships/image" Target="../media/image8.jpe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slideLayout" Target="../slideLayouts/slideLayout2.xml"/><Relationship Id="rId16" Type="http://schemas.openxmlformats.org/officeDocument/2006/relationships/image" Target="../media/image17.jpeg"/><Relationship Id="rId1" Type="http://schemas.openxmlformats.org/officeDocument/2006/relationships/tags" Target="../tags/tag1.xml"/><Relationship Id="rId6" Type="http://schemas.openxmlformats.org/officeDocument/2006/relationships/image" Target="../media/image7.wmf"/><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jpg"/><Relationship Id="rId7" Type="http://schemas.openxmlformats.org/officeDocument/2006/relationships/image" Target="../media/image114.png"/><Relationship Id="rId2" Type="http://schemas.openxmlformats.org/officeDocument/2006/relationships/image" Target="../media/image109.jp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55.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13.xml"/><Relationship Id="rId6" Type="http://schemas.openxmlformats.org/officeDocument/2006/relationships/image" Target="../media/image123.png"/><Relationship Id="rId5" Type="http://schemas.openxmlformats.org/officeDocument/2006/relationships/image" Target="../media/image122.jpg"/><Relationship Id="rId4" Type="http://schemas.openxmlformats.org/officeDocument/2006/relationships/image" Target="../media/image121.png"/><Relationship Id="rId9" Type="http://schemas.openxmlformats.org/officeDocument/2006/relationships/image" Target="../media/image1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wmf"/><Relationship Id="rId7" Type="http://schemas.openxmlformats.org/officeDocument/2006/relationships/image" Target="../media/image33.wmf"/><Relationship Id="rId2" Type="http://schemas.openxmlformats.org/officeDocument/2006/relationships/image" Target="../media/image28.wmf"/><Relationship Id="rId1" Type="http://schemas.openxmlformats.org/officeDocument/2006/relationships/slideLayout" Target="../slideLayouts/slideLayout2.xml"/><Relationship Id="rId6" Type="http://schemas.openxmlformats.org/officeDocument/2006/relationships/image" Target="../media/image32.wmf"/><Relationship Id="rId5" Type="http://schemas.openxmlformats.org/officeDocument/2006/relationships/image" Target="../media/image31.jpe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731" y="0"/>
            <a:ext cx="10150537" cy="6858000"/>
          </a:xfrm>
          <a:prstGeom prst="rect">
            <a:avLst/>
          </a:prstGeom>
        </p:spPr>
      </p:pic>
      <p:sp>
        <p:nvSpPr>
          <p:cNvPr id="4" name="テキスト ボックス 3"/>
          <p:cNvSpPr txBox="1"/>
          <p:nvPr/>
        </p:nvSpPr>
        <p:spPr>
          <a:xfrm>
            <a:off x="0" y="4148600"/>
            <a:ext cx="12191999" cy="1661993"/>
          </a:xfrm>
          <a:prstGeom prst="rect">
            <a:avLst/>
          </a:prstGeom>
          <a:noFill/>
        </p:spPr>
        <p:txBody>
          <a:bodyPr wrap="square" rtlCol="0">
            <a:spAutoFit/>
          </a:bodyPr>
          <a:lstStyle/>
          <a:p>
            <a:pPr algn="ctr"/>
            <a:r>
              <a:rPr lang="en-US" altLang="ja-JP" sz="5400" b="1" dirty="0">
                <a:solidFill>
                  <a:srgbClr val="C00000"/>
                </a:solidFill>
                <a:latin typeface="Cooper Black" panose="0208090404030B020404" pitchFamily="18" charset="0"/>
                <a:ea typeface="UD デジタル 教科書体 NK-B" panose="02020700000000000000" pitchFamily="18" charset="-128"/>
              </a:rPr>
              <a:t>CRISPR</a:t>
            </a:r>
            <a:r>
              <a:rPr lang="ja-JP" altLang="en-US" sz="5400" b="1" dirty="0">
                <a:solidFill>
                  <a:srgbClr val="C00000"/>
                </a:solidFill>
                <a:latin typeface="Cooper Black" panose="0208090404030B020404" pitchFamily="18" charset="0"/>
                <a:ea typeface="UD デジタル 教科書体 NK-B" panose="02020700000000000000" pitchFamily="18" charset="-128"/>
              </a:rPr>
              <a:t>フリー</a:t>
            </a:r>
            <a:r>
              <a:rPr lang="ja-JP" altLang="en-US" sz="5400" b="1" dirty="0">
                <a:latin typeface="Cooper Black" panose="0208090404030B020404" pitchFamily="18" charset="0"/>
                <a:ea typeface="UD デジタル 教科書体 NK-B" panose="02020700000000000000" pitchFamily="18" charset="-128"/>
              </a:rPr>
              <a:t>の</a:t>
            </a:r>
            <a:r>
              <a:rPr lang="ja-JP" altLang="en-US" sz="5400" b="1" dirty="0">
                <a:solidFill>
                  <a:schemeClr val="accent2">
                    <a:lumMod val="75000"/>
                  </a:schemeClr>
                </a:solidFill>
                <a:latin typeface="Cooper Black" panose="0208090404030B020404" pitchFamily="18" charset="0"/>
                <a:ea typeface="UD デジタル 教科書体 NK-B" panose="02020700000000000000" pitchFamily="18" charset="-128"/>
              </a:rPr>
              <a:t>ゲノム</a:t>
            </a:r>
            <a:r>
              <a:rPr lang="ja-JP" altLang="en-US" sz="4800" b="1" dirty="0">
                <a:solidFill>
                  <a:schemeClr val="accent2">
                    <a:lumMod val="75000"/>
                  </a:schemeClr>
                </a:solidFill>
                <a:latin typeface="UD デジタル 教科書体 NK-B" panose="02020700000000000000" pitchFamily="18" charset="-128"/>
                <a:ea typeface="UD デジタル 教科書体 NK-B" panose="02020700000000000000" pitchFamily="18" charset="-128"/>
              </a:rPr>
              <a:t>編集</a:t>
            </a:r>
            <a:r>
              <a:rPr lang="ja-JP" altLang="en-US" sz="4800" b="1" dirty="0">
                <a:latin typeface="UD デジタル 教科書体 NK-B" panose="02020700000000000000" pitchFamily="18" charset="-128"/>
                <a:ea typeface="UD デジタル 教科書体 NK-B" panose="02020700000000000000" pitchFamily="18" charset="-128"/>
              </a:rPr>
              <a:t>時代の幕開け</a:t>
            </a:r>
            <a:endParaRPr lang="en-US" altLang="ja-JP" sz="4800" b="1" dirty="0">
              <a:latin typeface="UD デジタル 教科書体 NK-B" panose="02020700000000000000" pitchFamily="18" charset="-128"/>
              <a:ea typeface="UD デジタル 教科書体 NK-B" panose="02020700000000000000" pitchFamily="18" charset="-128"/>
            </a:endParaRPr>
          </a:p>
          <a:p>
            <a:pPr algn="ctr"/>
            <a:r>
              <a:rPr lang="ja-JP" altLang="en-US" sz="4800" b="1" dirty="0">
                <a:latin typeface="UD デジタル 教科書体 NK-B" panose="02020700000000000000" pitchFamily="18" charset="-128"/>
                <a:ea typeface="UD デジタル 教科書体 NK-B" panose="02020700000000000000" pitchFamily="18" charset="-128"/>
              </a:rPr>
              <a:t>～ゲノム編集技術の展開</a:t>
            </a:r>
            <a:r>
              <a:rPr lang="ja-JP" altLang="en-US" sz="4800" b="1" dirty="0" smtClean="0">
                <a:latin typeface="UD デジタル 教科書体 NK-B" panose="02020700000000000000" pitchFamily="18" charset="-128"/>
                <a:ea typeface="UD デジタル 教科書体 NK-B" panose="02020700000000000000" pitchFamily="18" charset="-128"/>
              </a:rPr>
              <a:t>～</a:t>
            </a:r>
            <a:endParaRPr kumimoji="1" lang="ja-JP" altLang="en-US" sz="4800" b="1" dirty="0">
              <a:latin typeface="UD デジタル 教科書体 NK-B" panose="02020700000000000000" pitchFamily="18" charset="-128"/>
              <a:ea typeface="UD デジタル 教科書体 NK-B" panose="02020700000000000000" pitchFamily="18" charset="-128"/>
            </a:endParaRPr>
          </a:p>
        </p:txBody>
      </p:sp>
      <p:sp>
        <p:nvSpPr>
          <p:cNvPr id="3" name="正方形/長方形 2"/>
          <p:cNvSpPr/>
          <p:nvPr/>
        </p:nvSpPr>
        <p:spPr>
          <a:xfrm>
            <a:off x="3923771" y="2228972"/>
            <a:ext cx="4344459" cy="1446550"/>
          </a:xfrm>
          <a:prstGeom prst="rect">
            <a:avLst/>
          </a:prstGeom>
        </p:spPr>
        <p:txBody>
          <a:bodyPr wrap="none">
            <a:spAutoFit/>
          </a:bodyPr>
          <a:lstStyle/>
          <a:p>
            <a:pPr algn="ctr"/>
            <a:r>
              <a:rPr lang="ja-JP" altLang="en-US" sz="4400" b="1" dirty="0" smtClean="0">
                <a:effectLst>
                  <a:glow rad="228600">
                    <a:schemeClr val="accent5">
                      <a:satMod val="175000"/>
                      <a:alpha val="40000"/>
                    </a:schemeClr>
                  </a:glow>
                </a:effectLst>
                <a:latin typeface="UD デジタル 教科書体 NK-B" panose="02020700000000000000" pitchFamily="18" charset="-128"/>
                <a:ea typeface="UD デジタル 教科書体 NK-B" panose="02020700000000000000" pitchFamily="18" charset="-128"/>
              </a:rPr>
              <a:t>戦略研マンスリー</a:t>
            </a:r>
            <a:endParaRPr lang="en-US" altLang="ja-JP" sz="4400" b="1" dirty="0" smtClean="0">
              <a:effectLst>
                <a:glow rad="228600">
                  <a:schemeClr val="accent5">
                    <a:satMod val="175000"/>
                    <a:alpha val="40000"/>
                  </a:schemeClr>
                </a:glow>
              </a:effectLst>
              <a:latin typeface="UD デジタル 教科書体 NK-B" panose="02020700000000000000" pitchFamily="18" charset="-128"/>
              <a:ea typeface="UD デジタル 教科書体 NK-B" panose="02020700000000000000" pitchFamily="18" charset="-128"/>
            </a:endParaRPr>
          </a:p>
          <a:p>
            <a:pPr algn="ctr"/>
            <a:r>
              <a:rPr lang="ja-JP" altLang="en-US" sz="4400" b="1" dirty="0" smtClean="0">
                <a:effectLst>
                  <a:glow rad="228600">
                    <a:schemeClr val="accent5">
                      <a:satMod val="175000"/>
                      <a:alpha val="40000"/>
                    </a:schemeClr>
                  </a:glow>
                </a:effectLst>
                <a:latin typeface="UD デジタル 教科書体 NK-B" panose="02020700000000000000" pitchFamily="18" charset="-128"/>
                <a:ea typeface="UD デジタル 教科書体 NK-B" panose="02020700000000000000" pitchFamily="18" charset="-128"/>
              </a:rPr>
              <a:t>勉強会</a:t>
            </a:r>
            <a:r>
              <a:rPr lang="ja-JP" altLang="en-US" sz="4400" b="1" dirty="0">
                <a:effectLst>
                  <a:glow rad="228600">
                    <a:schemeClr val="accent5">
                      <a:satMod val="175000"/>
                      <a:alpha val="40000"/>
                    </a:schemeClr>
                  </a:glow>
                </a:effectLst>
                <a:latin typeface="UD デジタル 教科書体 NK-B" panose="02020700000000000000" pitchFamily="18" charset="-128"/>
                <a:ea typeface="UD デジタル 教科書体 NK-B" panose="02020700000000000000" pitchFamily="18" charset="-128"/>
              </a:rPr>
              <a:t>資料</a:t>
            </a:r>
            <a:endParaRPr lang="en-US" altLang="ja-JP" sz="4400" b="1" dirty="0">
              <a:effectLst>
                <a:glow rad="228600">
                  <a:schemeClr val="accent5">
                    <a:satMod val="175000"/>
                    <a:alpha val="40000"/>
                  </a:schemeClr>
                </a:glow>
              </a:effectLst>
              <a:latin typeface="UD デジタル 教科書体 NK-B" panose="02020700000000000000" pitchFamily="18" charset="-128"/>
              <a:ea typeface="UD デジタル 教科書体 NK-B" panose="02020700000000000000" pitchFamily="18" charset="-128"/>
            </a:endParaRPr>
          </a:p>
        </p:txBody>
      </p:sp>
      <p:sp>
        <p:nvSpPr>
          <p:cNvPr id="5" name="テキスト ボックス 4"/>
          <p:cNvSpPr txBox="1"/>
          <p:nvPr/>
        </p:nvSpPr>
        <p:spPr>
          <a:xfrm>
            <a:off x="4608214" y="1846968"/>
            <a:ext cx="2975572" cy="400110"/>
          </a:xfrm>
          <a:prstGeom prst="rect">
            <a:avLst/>
          </a:prstGeom>
          <a:noFill/>
        </p:spPr>
        <p:txBody>
          <a:bodyPr wrap="square" rtlCol="0">
            <a:spAutoFit/>
          </a:bodyPr>
          <a:lstStyle/>
          <a:p>
            <a:pPr algn="ctr"/>
            <a:r>
              <a:rPr kumimoji="1" lang="en-US" altLang="ja-JP" sz="2000" dirty="0" smtClean="0">
                <a:latin typeface="BIZ UDP明朝 Medium" panose="02020500000000000000" pitchFamily="18" charset="-128"/>
                <a:ea typeface="BIZ UDP明朝 Medium" panose="02020500000000000000" pitchFamily="18" charset="-128"/>
              </a:rPr>
              <a:t>2020</a:t>
            </a:r>
            <a:r>
              <a:rPr kumimoji="1" lang="ja-JP" altLang="en-US" sz="2000" dirty="0" smtClean="0">
                <a:latin typeface="BIZ UDP明朝 Medium" panose="02020500000000000000" pitchFamily="18" charset="-128"/>
                <a:ea typeface="BIZ UDP明朝 Medium" panose="02020500000000000000" pitchFamily="18" charset="-128"/>
              </a:rPr>
              <a:t>年</a:t>
            </a:r>
            <a:r>
              <a:rPr kumimoji="1" lang="en-US" altLang="ja-JP" sz="2000" dirty="0" smtClean="0">
                <a:latin typeface="BIZ UDP明朝 Medium" panose="02020500000000000000" pitchFamily="18" charset="-128"/>
                <a:ea typeface="BIZ UDP明朝 Medium" panose="02020500000000000000" pitchFamily="18" charset="-128"/>
              </a:rPr>
              <a:t>12</a:t>
            </a:r>
            <a:r>
              <a:rPr kumimoji="1" lang="ja-JP" altLang="en-US" sz="2000" dirty="0" smtClean="0">
                <a:latin typeface="BIZ UDP明朝 Medium" panose="02020500000000000000" pitchFamily="18" charset="-128"/>
                <a:ea typeface="BIZ UDP明朝 Medium" panose="02020500000000000000" pitchFamily="18" charset="-128"/>
              </a:rPr>
              <a:t>月</a:t>
            </a:r>
            <a:r>
              <a:rPr kumimoji="1" lang="en-US" altLang="ja-JP" sz="2000" dirty="0" smtClean="0">
                <a:latin typeface="BIZ UDP明朝 Medium" panose="02020500000000000000" pitchFamily="18" charset="-128"/>
                <a:ea typeface="BIZ UDP明朝 Medium" panose="02020500000000000000" pitchFamily="18" charset="-128"/>
              </a:rPr>
              <a:t>9</a:t>
            </a:r>
            <a:r>
              <a:rPr kumimoji="1" lang="ja-JP" altLang="en-US" sz="2000" dirty="0" smtClean="0">
                <a:latin typeface="BIZ UDP明朝 Medium" panose="02020500000000000000" pitchFamily="18" charset="-128"/>
                <a:ea typeface="BIZ UDP明朝 Medium" panose="02020500000000000000" pitchFamily="18" charset="-128"/>
              </a:rPr>
              <a:t>日（水）</a:t>
            </a:r>
            <a:endParaRPr kumimoji="1" lang="ja-JP" altLang="en-US" sz="2000"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495383523"/>
      </p:ext>
    </p:extLst>
  </p:cSld>
  <p:clrMapOvr>
    <a:masterClrMapping/>
  </p:clrMapOvr>
  <mc:AlternateContent xmlns:mc="http://schemas.openxmlformats.org/markup-compatibility/2006" xmlns:p14="http://schemas.microsoft.com/office/powerpoint/2010/main">
    <mc:Choice Requires="p14">
      <p:transition spd="slow" p14:dur="2000" advTm="8399"/>
    </mc:Choice>
    <mc:Fallback xmlns="">
      <p:transition spd="slow" advTm="839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線コネクタ 7"/>
          <p:cNvCxnSpPr/>
          <p:nvPr/>
        </p:nvCxnSpPr>
        <p:spPr>
          <a:xfrm>
            <a:off x="314904" y="2411917"/>
            <a:ext cx="11339742" cy="7654"/>
          </a:xfrm>
          <a:prstGeom prst="line">
            <a:avLst/>
          </a:prstGeom>
          <a:ln w="2032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七角形 1"/>
          <p:cNvSpPr/>
          <p:nvPr/>
        </p:nvSpPr>
        <p:spPr>
          <a:xfrm>
            <a:off x="3732710" y="800844"/>
            <a:ext cx="1375794" cy="1308682"/>
          </a:xfrm>
          <a:prstGeom prst="heptagon">
            <a:avLst/>
          </a:prstGeom>
          <a:solidFill>
            <a:srgbClr val="D55BBB"/>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アデニン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A</a:t>
            </a:r>
            <a:endParaRPr kumimoji="1" lang="ja-JP" altLang="en-US"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5" name="七角形 14"/>
          <p:cNvSpPr/>
          <p:nvPr/>
        </p:nvSpPr>
        <p:spPr>
          <a:xfrm>
            <a:off x="5704123" y="800844"/>
            <a:ext cx="1375794" cy="1308682"/>
          </a:xfrm>
          <a:prstGeom prst="heptagon">
            <a:avLst/>
          </a:prstGeom>
          <a:solidFill>
            <a:srgbClr val="EAA846"/>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グアニン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G</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6" name="七角形 15"/>
          <p:cNvSpPr/>
          <p:nvPr/>
        </p:nvSpPr>
        <p:spPr>
          <a:xfrm>
            <a:off x="7675536" y="800844"/>
            <a:ext cx="1375794" cy="1308682"/>
          </a:xfrm>
          <a:prstGeom prst="heptagon">
            <a:avLst/>
          </a:prstGeom>
          <a:solidFill>
            <a:srgbClr val="00B050"/>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シトシン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C</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7" name="七角形 16"/>
          <p:cNvSpPr/>
          <p:nvPr/>
        </p:nvSpPr>
        <p:spPr>
          <a:xfrm>
            <a:off x="9738209" y="800844"/>
            <a:ext cx="1375794" cy="1308682"/>
          </a:xfrm>
          <a:prstGeom prst="heptagon">
            <a:avLst/>
          </a:prstGeom>
          <a:solidFill>
            <a:srgbClr val="5F6AD1"/>
          </a:solidFill>
          <a:ln w="57150">
            <a:solidFill>
              <a:srgbClr val="FFFF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チミン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T</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8" name="七角形 17"/>
          <p:cNvSpPr/>
          <p:nvPr/>
        </p:nvSpPr>
        <p:spPr>
          <a:xfrm>
            <a:off x="3724272" y="2715863"/>
            <a:ext cx="1375794" cy="1308682"/>
          </a:xfrm>
          <a:prstGeom prst="heptagon">
            <a:avLst/>
          </a:prstGeom>
          <a:solidFill>
            <a:srgbClr val="D55BBB"/>
          </a:solidFill>
          <a:ln w="57150">
            <a:solidFill>
              <a:srgbClr val="FFFF00"/>
            </a:solidFill>
          </a:ln>
          <a:effectLst>
            <a:glow rad="228600">
              <a:schemeClr val="accent2">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アデニン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A</a:t>
            </a:r>
            <a:endParaRPr kumimoji="1" lang="ja-JP" altLang="en-US"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9" name="七角形 18"/>
          <p:cNvSpPr/>
          <p:nvPr/>
        </p:nvSpPr>
        <p:spPr>
          <a:xfrm>
            <a:off x="5704123" y="2697832"/>
            <a:ext cx="1375794" cy="1308682"/>
          </a:xfrm>
          <a:prstGeom prst="heptagon">
            <a:avLst/>
          </a:prstGeom>
          <a:solidFill>
            <a:srgbClr val="EAA846"/>
          </a:solidFill>
          <a:ln w="57150">
            <a:solidFill>
              <a:srgbClr val="FFFF00"/>
            </a:solidFill>
          </a:ln>
          <a:effectLst>
            <a:glow rad="228600">
              <a:schemeClr val="accent2">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グアニン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G</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20" name="七角形 19"/>
          <p:cNvSpPr/>
          <p:nvPr/>
        </p:nvSpPr>
        <p:spPr>
          <a:xfrm>
            <a:off x="7675536" y="2697832"/>
            <a:ext cx="1375794" cy="1308682"/>
          </a:xfrm>
          <a:prstGeom prst="heptagon">
            <a:avLst/>
          </a:prstGeom>
          <a:solidFill>
            <a:srgbClr val="00B050"/>
          </a:solidFill>
          <a:ln w="57150">
            <a:solidFill>
              <a:srgbClr val="FFFF00"/>
            </a:solidFill>
          </a:ln>
          <a:effectLst>
            <a:glow rad="228600">
              <a:schemeClr val="accent2">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シトシン</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smtClean="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C</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21" name="七角形 20"/>
          <p:cNvSpPr/>
          <p:nvPr/>
        </p:nvSpPr>
        <p:spPr>
          <a:xfrm>
            <a:off x="9738209" y="2697832"/>
            <a:ext cx="1375794" cy="1308682"/>
          </a:xfrm>
          <a:prstGeom prst="heptagon">
            <a:avLst/>
          </a:prstGeom>
          <a:solidFill>
            <a:schemeClr val="accent4">
              <a:lumMod val="75000"/>
            </a:schemeClr>
          </a:solidFill>
          <a:ln w="57150">
            <a:solidFill>
              <a:srgbClr val="FFFF00"/>
            </a:solidFill>
          </a:ln>
          <a:effectLst>
            <a:glow rad="228600">
              <a:schemeClr val="accent2">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Meiryo UI" panose="020B0604030504040204" pitchFamily="50" charset="-128"/>
                <a:ea typeface="Meiryo UI" panose="020B0604030504040204" pitchFamily="50" charset="-128"/>
              </a:rPr>
              <a:t>ウラシル</a:t>
            </a:r>
            <a:endParaRPr kumimoji="1" lang="en-US" altLang="ja-JP" b="1" dirty="0" smtClean="0">
              <a:latin typeface="Meiryo UI" panose="020B0604030504040204" pitchFamily="50" charset="-128"/>
              <a:ea typeface="Meiryo UI" panose="020B0604030504040204" pitchFamily="50" charset="-128"/>
            </a:endParaRPr>
          </a:p>
          <a:p>
            <a:pPr algn="ctr"/>
            <a:r>
              <a:rPr lang="en-US" altLang="ja-JP" sz="44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U</a:t>
            </a:r>
            <a:endParaRPr kumimoji="1" lang="ja-JP" altLang="en-US"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596148" y="730721"/>
            <a:ext cx="2624833" cy="1446550"/>
          </a:xfrm>
          <a:prstGeom prst="rect">
            <a:avLst/>
          </a:prstGeom>
          <a:noFill/>
        </p:spPr>
        <p:txBody>
          <a:bodyPr wrap="square" rtlCol="0">
            <a:spAutoFit/>
          </a:bodyPr>
          <a:lstStyle/>
          <a:p>
            <a:pPr algn="r"/>
            <a:r>
              <a:rPr kumimoji="1" lang="en-US" altLang="ja-JP" sz="8800" b="1" dirty="0" smtClean="0">
                <a:solidFill>
                  <a:schemeClr val="accent5">
                    <a:lumMod val="50000"/>
                  </a:schemeClr>
                </a:solidFill>
                <a:latin typeface="Stencil" panose="040409050D0802020404" pitchFamily="82" charset="0"/>
                <a:ea typeface="Meiryo UI" panose="020B0604030504040204" pitchFamily="50" charset="-128"/>
              </a:rPr>
              <a:t>DNA</a:t>
            </a:r>
            <a:endParaRPr kumimoji="1" lang="ja-JP" altLang="en-US" sz="8800" b="1" dirty="0">
              <a:solidFill>
                <a:schemeClr val="accent5">
                  <a:lumMod val="50000"/>
                </a:schemeClr>
              </a:solidFill>
              <a:latin typeface="Stencil" panose="040409050D0802020404" pitchFamily="82" charset="0"/>
              <a:ea typeface="Meiryo UI" panose="020B0604030504040204" pitchFamily="50" charset="-128"/>
            </a:endParaRPr>
          </a:p>
        </p:txBody>
      </p:sp>
      <p:sp>
        <p:nvSpPr>
          <p:cNvPr id="22" name="テキスト ボックス 21"/>
          <p:cNvSpPr txBox="1"/>
          <p:nvPr/>
        </p:nvSpPr>
        <p:spPr>
          <a:xfrm>
            <a:off x="812109" y="2569958"/>
            <a:ext cx="2435647" cy="1446550"/>
          </a:xfrm>
          <a:prstGeom prst="rect">
            <a:avLst/>
          </a:prstGeom>
          <a:noFill/>
        </p:spPr>
        <p:txBody>
          <a:bodyPr wrap="square" rtlCol="0">
            <a:spAutoFit/>
          </a:bodyPr>
          <a:lstStyle/>
          <a:p>
            <a:pPr algn="r"/>
            <a:r>
              <a:rPr lang="en-US" altLang="ja-JP" sz="8800" b="1" dirty="0">
                <a:solidFill>
                  <a:schemeClr val="accent4">
                    <a:lumMod val="50000"/>
                  </a:schemeClr>
                </a:solidFill>
                <a:latin typeface="Stencil" panose="040409050D0802020404" pitchFamily="82" charset="0"/>
                <a:ea typeface="Meiryo UI" panose="020B0604030504040204" pitchFamily="50" charset="-128"/>
              </a:rPr>
              <a:t>R</a:t>
            </a:r>
            <a:r>
              <a:rPr kumimoji="1" lang="en-US" altLang="ja-JP" sz="8800" b="1" dirty="0" smtClean="0">
                <a:solidFill>
                  <a:schemeClr val="accent4">
                    <a:lumMod val="50000"/>
                  </a:schemeClr>
                </a:solidFill>
                <a:latin typeface="Stencil" panose="040409050D0802020404" pitchFamily="82" charset="0"/>
                <a:ea typeface="Meiryo UI" panose="020B0604030504040204" pitchFamily="50" charset="-128"/>
              </a:rPr>
              <a:t>NA</a:t>
            </a:r>
            <a:endParaRPr kumimoji="1" lang="ja-JP" altLang="en-US" sz="8800" b="1" dirty="0">
              <a:solidFill>
                <a:schemeClr val="accent4">
                  <a:lumMod val="50000"/>
                </a:schemeClr>
              </a:solidFill>
              <a:latin typeface="Stencil" panose="040409050D0802020404" pitchFamily="82" charset="0"/>
              <a:ea typeface="Meiryo UI" panose="020B0604030504040204" pitchFamily="50" charset="-128"/>
            </a:endParaRPr>
          </a:p>
        </p:txBody>
      </p:sp>
      <p:sp>
        <p:nvSpPr>
          <p:cNvPr id="4" name="フローチャート: 処理 3"/>
          <p:cNvSpPr/>
          <p:nvPr/>
        </p:nvSpPr>
        <p:spPr>
          <a:xfrm>
            <a:off x="9563059" y="494645"/>
            <a:ext cx="1778466" cy="3825494"/>
          </a:xfrm>
          <a:prstGeom prst="flowChartProcess">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V 字形矢印 24"/>
          <p:cNvSpPr/>
          <p:nvPr/>
        </p:nvSpPr>
        <p:spPr>
          <a:xfrm rot="5400000">
            <a:off x="10240937" y="2144129"/>
            <a:ext cx="370337" cy="519099"/>
          </a:xfrm>
          <a:prstGeom prst="notch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859584" y="1785968"/>
            <a:ext cx="2409954" cy="523220"/>
          </a:xfrm>
          <a:prstGeom prst="rect">
            <a:avLst/>
          </a:prstGeom>
        </p:spPr>
        <p:txBody>
          <a:bodyPr wrap="none">
            <a:spAutoFit/>
          </a:bodyPr>
          <a:lstStyle/>
          <a:p>
            <a:pPr algn="ctr"/>
            <a:r>
              <a:rPr lang="en-US" altLang="ja-JP" sz="1400" dirty="0" err="1" smtClean="0">
                <a:solidFill>
                  <a:srgbClr val="4D5156"/>
                </a:solidFill>
                <a:latin typeface="Arial Black" panose="020B0A04020102020204" pitchFamily="34" charset="0"/>
              </a:rPr>
              <a:t>DeoxyriboNucleic</a:t>
            </a:r>
            <a:r>
              <a:rPr lang="en-US" altLang="ja-JP" sz="1400" dirty="0" smtClean="0">
                <a:solidFill>
                  <a:srgbClr val="4D5156"/>
                </a:solidFill>
                <a:latin typeface="Arial Black" panose="020B0A04020102020204" pitchFamily="34" charset="0"/>
              </a:rPr>
              <a:t> Acid</a:t>
            </a:r>
          </a:p>
          <a:p>
            <a:pPr algn="ctr"/>
            <a:r>
              <a:rPr lang="ja-JP" altLang="en-US" sz="1400" b="1" dirty="0">
                <a:solidFill>
                  <a:schemeClr val="tx1">
                    <a:lumMod val="95000"/>
                    <a:lumOff val="5000"/>
                  </a:schemeClr>
                </a:solidFill>
                <a:latin typeface="Meiryo UI" panose="020B0604030504040204" pitchFamily="50" charset="-128"/>
                <a:ea typeface="Meiryo UI" panose="020B0604030504040204" pitchFamily="50" charset="-128"/>
              </a:rPr>
              <a:t>デオキシリボ核酸</a:t>
            </a:r>
            <a:r>
              <a:rPr lang="en-US" altLang="ja-JP" sz="1400" dirty="0">
                <a:solidFill>
                  <a:srgbClr val="4D5156"/>
                </a:solidFill>
                <a:latin typeface="Arial Black" panose="020B0A04020102020204" pitchFamily="34" charset="0"/>
              </a:rPr>
              <a:t> </a:t>
            </a:r>
            <a:endParaRPr lang="ja-JP" altLang="en-US" sz="1400" dirty="0">
              <a:latin typeface="Arial Black" panose="020B0A04020102020204" pitchFamily="34" charset="0"/>
            </a:endParaRPr>
          </a:p>
        </p:txBody>
      </p:sp>
      <p:sp>
        <p:nvSpPr>
          <p:cNvPr id="28" name="正方形/長方形 27"/>
          <p:cNvSpPr/>
          <p:nvPr/>
        </p:nvSpPr>
        <p:spPr>
          <a:xfrm>
            <a:off x="1195382" y="3656166"/>
            <a:ext cx="1757211" cy="523220"/>
          </a:xfrm>
          <a:prstGeom prst="rect">
            <a:avLst/>
          </a:prstGeom>
        </p:spPr>
        <p:txBody>
          <a:bodyPr wrap="none">
            <a:spAutoFit/>
          </a:bodyPr>
          <a:lstStyle/>
          <a:p>
            <a:pPr algn="ctr"/>
            <a:r>
              <a:rPr lang="en-US" altLang="ja-JP" sz="1400" dirty="0" err="1" smtClean="0">
                <a:solidFill>
                  <a:srgbClr val="4D5156"/>
                </a:solidFill>
                <a:latin typeface="Cooper Black" panose="0208090404030B020404" pitchFamily="18" charset="0"/>
              </a:rPr>
              <a:t>RiboNucleic</a:t>
            </a:r>
            <a:r>
              <a:rPr lang="en-US" altLang="ja-JP" sz="1400" dirty="0" smtClean="0">
                <a:solidFill>
                  <a:srgbClr val="4D5156"/>
                </a:solidFill>
                <a:latin typeface="Cooper Black" panose="0208090404030B020404" pitchFamily="18" charset="0"/>
              </a:rPr>
              <a:t> Acid</a:t>
            </a:r>
          </a:p>
          <a:p>
            <a:pPr algn="ctr"/>
            <a:r>
              <a:rPr lang="ja-JP" altLang="en-US" sz="1400" b="1" dirty="0" smtClean="0">
                <a:solidFill>
                  <a:schemeClr val="tx1">
                    <a:lumMod val="95000"/>
                    <a:lumOff val="5000"/>
                  </a:schemeClr>
                </a:solidFill>
                <a:latin typeface="Meiryo UI" panose="020B0604030504040204" pitchFamily="50" charset="-128"/>
                <a:ea typeface="Meiryo UI" panose="020B0604030504040204" pitchFamily="50" charset="-128"/>
              </a:rPr>
              <a:t>リボ</a:t>
            </a:r>
            <a:r>
              <a:rPr lang="ja-JP" altLang="en-US" sz="1400" b="1" dirty="0">
                <a:solidFill>
                  <a:schemeClr val="tx1">
                    <a:lumMod val="95000"/>
                    <a:lumOff val="5000"/>
                  </a:schemeClr>
                </a:solidFill>
                <a:latin typeface="Meiryo UI" panose="020B0604030504040204" pitchFamily="50" charset="-128"/>
                <a:ea typeface="Meiryo UI" panose="020B0604030504040204" pitchFamily="50" charset="-128"/>
              </a:rPr>
              <a:t>核酸</a:t>
            </a:r>
            <a:r>
              <a:rPr lang="en-US" altLang="ja-JP" sz="1400" dirty="0">
                <a:solidFill>
                  <a:srgbClr val="4D5156"/>
                </a:solidFill>
                <a:latin typeface="Meiryo UI" panose="020B0604030504040204" pitchFamily="50" charset="-128"/>
                <a:ea typeface="Meiryo UI" panose="020B0604030504040204" pitchFamily="50" charset="-128"/>
              </a:rPr>
              <a:t> </a:t>
            </a:r>
            <a:endParaRPr lang="ja-JP" altLang="en-US" sz="1400" dirty="0">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3860434" y="2242640"/>
            <a:ext cx="1120346" cy="338554"/>
          </a:xfrm>
          <a:prstGeom prst="rect">
            <a:avLst/>
          </a:prstGeom>
          <a:noFill/>
        </p:spPr>
        <p:txBody>
          <a:bodyPr wrap="square" rtlCol="0">
            <a:spAutoFit/>
          </a:bodyPr>
          <a:lstStyle/>
          <a:p>
            <a:pPr algn="ctr"/>
            <a:r>
              <a:rPr kumimoji="1" lang="en-US" altLang="ja-JP" sz="1600" dirty="0" smtClean="0">
                <a:solidFill>
                  <a:schemeClr val="bg1">
                    <a:lumMod val="95000"/>
                  </a:schemeClr>
                </a:solidFill>
                <a:latin typeface="Franklin Gothic Heavy" panose="020B0903020102020204" pitchFamily="34" charset="0"/>
              </a:rPr>
              <a:t>adenine</a:t>
            </a:r>
            <a:endParaRPr kumimoji="1" lang="ja-JP" altLang="en-US" sz="1600" dirty="0">
              <a:solidFill>
                <a:schemeClr val="bg1">
                  <a:lumMod val="95000"/>
                </a:schemeClr>
              </a:solidFill>
              <a:latin typeface="Franklin Gothic Heavy" panose="020B0903020102020204" pitchFamily="34" charset="0"/>
            </a:endParaRPr>
          </a:p>
        </p:txBody>
      </p:sp>
      <p:sp>
        <p:nvSpPr>
          <p:cNvPr id="23" name="テキスト ボックス 22"/>
          <p:cNvSpPr txBox="1"/>
          <p:nvPr/>
        </p:nvSpPr>
        <p:spPr>
          <a:xfrm>
            <a:off x="5840521" y="2234986"/>
            <a:ext cx="1120346" cy="338554"/>
          </a:xfrm>
          <a:prstGeom prst="rect">
            <a:avLst/>
          </a:prstGeom>
          <a:noFill/>
        </p:spPr>
        <p:txBody>
          <a:bodyPr wrap="square" rtlCol="0">
            <a:spAutoFit/>
          </a:bodyPr>
          <a:lstStyle/>
          <a:p>
            <a:pPr algn="ctr"/>
            <a:r>
              <a:rPr kumimoji="1" lang="en-US" altLang="ja-JP" sz="1600" dirty="0" smtClean="0">
                <a:solidFill>
                  <a:schemeClr val="bg1">
                    <a:lumMod val="95000"/>
                  </a:schemeClr>
                </a:solidFill>
                <a:latin typeface="Franklin Gothic Heavy" panose="020B0903020102020204" pitchFamily="34" charset="0"/>
              </a:rPr>
              <a:t>guanine</a:t>
            </a:r>
            <a:endParaRPr kumimoji="1" lang="ja-JP" altLang="en-US" sz="1600" dirty="0">
              <a:solidFill>
                <a:schemeClr val="bg1">
                  <a:lumMod val="95000"/>
                </a:schemeClr>
              </a:solidFill>
              <a:latin typeface="Franklin Gothic Heavy" panose="020B0903020102020204" pitchFamily="34" charset="0"/>
            </a:endParaRPr>
          </a:p>
        </p:txBody>
      </p:sp>
      <p:sp>
        <p:nvSpPr>
          <p:cNvPr id="24" name="テキスト ボックス 23"/>
          <p:cNvSpPr txBox="1"/>
          <p:nvPr/>
        </p:nvSpPr>
        <p:spPr>
          <a:xfrm>
            <a:off x="7820934" y="2242640"/>
            <a:ext cx="1120346" cy="338554"/>
          </a:xfrm>
          <a:prstGeom prst="rect">
            <a:avLst/>
          </a:prstGeom>
          <a:noFill/>
        </p:spPr>
        <p:txBody>
          <a:bodyPr wrap="square" rtlCol="0">
            <a:spAutoFit/>
          </a:bodyPr>
          <a:lstStyle/>
          <a:p>
            <a:pPr algn="ctr"/>
            <a:r>
              <a:rPr kumimoji="1" lang="en-US" altLang="ja-JP" sz="1600" dirty="0" smtClean="0">
                <a:solidFill>
                  <a:schemeClr val="bg1">
                    <a:lumMod val="95000"/>
                  </a:schemeClr>
                </a:solidFill>
                <a:latin typeface="Franklin Gothic Heavy" panose="020B0903020102020204" pitchFamily="34" charset="0"/>
              </a:rPr>
              <a:t>cytosine</a:t>
            </a:r>
            <a:endParaRPr kumimoji="1" lang="ja-JP" altLang="en-US" sz="1600" dirty="0">
              <a:solidFill>
                <a:schemeClr val="bg1">
                  <a:lumMod val="95000"/>
                </a:schemeClr>
              </a:solidFill>
              <a:latin typeface="Franklin Gothic Heavy" panose="020B0903020102020204" pitchFamily="34" charset="0"/>
            </a:endParaRPr>
          </a:p>
        </p:txBody>
      </p:sp>
      <p:sp>
        <p:nvSpPr>
          <p:cNvPr id="27" name="テキスト ボックス 26"/>
          <p:cNvSpPr txBox="1"/>
          <p:nvPr/>
        </p:nvSpPr>
        <p:spPr>
          <a:xfrm>
            <a:off x="9892119" y="478468"/>
            <a:ext cx="1120346" cy="338554"/>
          </a:xfrm>
          <a:prstGeom prst="rect">
            <a:avLst/>
          </a:prstGeom>
          <a:noFill/>
        </p:spPr>
        <p:txBody>
          <a:bodyPr wrap="square" rtlCol="0">
            <a:spAutoFit/>
          </a:bodyPr>
          <a:lstStyle/>
          <a:p>
            <a:pPr algn="ctr"/>
            <a:r>
              <a:rPr kumimoji="1" lang="en-US" altLang="ja-JP" sz="1600" dirty="0" err="1" smtClean="0">
                <a:solidFill>
                  <a:schemeClr val="tx1">
                    <a:lumMod val="95000"/>
                    <a:lumOff val="5000"/>
                  </a:schemeClr>
                </a:solidFill>
                <a:latin typeface="Franklin Gothic Heavy" panose="020B0903020102020204" pitchFamily="34" charset="0"/>
              </a:rPr>
              <a:t>tymine</a:t>
            </a:r>
            <a:endParaRPr kumimoji="1" lang="ja-JP" altLang="en-US" sz="1600" dirty="0">
              <a:solidFill>
                <a:schemeClr val="tx1">
                  <a:lumMod val="95000"/>
                  <a:lumOff val="5000"/>
                </a:schemeClr>
              </a:solidFill>
              <a:latin typeface="Franklin Gothic Heavy" panose="020B0903020102020204" pitchFamily="34" charset="0"/>
            </a:endParaRPr>
          </a:p>
        </p:txBody>
      </p:sp>
      <p:sp>
        <p:nvSpPr>
          <p:cNvPr id="30" name="テキスト ボックス 29"/>
          <p:cNvSpPr txBox="1"/>
          <p:nvPr/>
        </p:nvSpPr>
        <p:spPr>
          <a:xfrm>
            <a:off x="9892119" y="3997762"/>
            <a:ext cx="1120346" cy="338554"/>
          </a:xfrm>
          <a:prstGeom prst="rect">
            <a:avLst/>
          </a:prstGeom>
          <a:noFill/>
        </p:spPr>
        <p:txBody>
          <a:bodyPr wrap="square" rtlCol="0">
            <a:spAutoFit/>
          </a:bodyPr>
          <a:lstStyle/>
          <a:p>
            <a:pPr algn="ctr"/>
            <a:r>
              <a:rPr kumimoji="1" lang="en-US" altLang="ja-JP" sz="1600" dirty="0" smtClean="0">
                <a:solidFill>
                  <a:schemeClr val="tx1">
                    <a:lumMod val="95000"/>
                    <a:lumOff val="5000"/>
                  </a:schemeClr>
                </a:solidFill>
                <a:latin typeface="Franklin Gothic Heavy" panose="020B0903020102020204" pitchFamily="34" charset="0"/>
              </a:rPr>
              <a:t>uracil</a:t>
            </a:r>
            <a:endParaRPr kumimoji="1" lang="ja-JP" altLang="en-US" sz="1600" dirty="0">
              <a:solidFill>
                <a:schemeClr val="tx1">
                  <a:lumMod val="95000"/>
                  <a:lumOff val="5000"/>
                </a:schemeClr>
              </a:solidFill>
              <a:latin typeface="Franklin Gothic Heavy" panose="020B0903020102020204" pitchFamily="34" charset="0"/>
            </a:endParaRPr>
          </a:p>
        </p:txBody>
      </p:sp>
      <p:sp>
        <p:nvSpPr>
          <p:cNvPr id="13" name="十角形 12"/>
          <p:cNvSpPr/>
          <p:nvPr/>
        </p:nvSpPr>
        <p:spPr>
          <a:xfrm>
            <a:off x="3625551" y="5029774"/>
            <a:ext cx="1573236" cy="1113577"/>
          </a:xfrm>
          <a:prstGeom prst="decagon">
            <a:avLst/>
          </a:prstGeom>
          <a:solidFill>
            <a:srgbClr val="D55BBB"/>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latin typeface="UD デジタル 教科書体 NK-B" panose="02020700000000000000" pitchFamily="18" charset="-128"/>
                <a:ea typeface="UD デジタル 教科書体 NK-B" panose="02020700000000000000" pitchFamily="18" charset="-128"/>
              </a:rPr>
              <a:t>アデノシン</a:t>
            </a:r>
            <a:endParaRPr kumimoji="1" lang="ja-JP" altLang="en-US" b="1" dirty="0">
              <a:latin typeface="UD デジタル 教科書体 NK-B" panose="02020700000000000000" pitchFamily="18" charset="-128"/>
              <a:ea typeface="UD デジタル 教科書体 NK-B" panose="02020700000000000000" pitchFamily="18" charset="-128"/>
            </a:endParaRPr>
          </a:p>
        </p:txBody>
      </p:sp>
      <p:sp>
        <p:nvSpPr>
          <p:cNvPr id="40" name="十角形 39"/>
          <p:cNvSpPr/>
          <p:nvPr/>
        </p:nvSpPr>
        <p:spPr>
          <a:xfrm>
            <a:off x="5605402" y="5029774"/>
            <a:ext cx="1573236" cy="1113577"/>
          </a:xfrm>
          <a:prstGeom prst="decagon">
            <a:avLst/>
          </a:prstGeom>
          <a:solidFill>
            <a:srgbClr val="FFC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latin typeface="UD デジタル 教科書体 NK-B" panose="02020700000000000000" pitchFamily="18" charset="-128"/>
                <a:ea typeface="UD デジタル 教科書体 NK-B" panose="02020700000000000000" pitchFamily="18" charset="-128"/>
              </a:rPr>
              <a:t>グアノシン</a:t>
            </a:r>
            <a:endParaRPr kumimoji="1" lang="ja-JP" altLang="en-US" b="1"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41" name="十角形 40"/>
          <p:cNvSpPr/>
          <p:nvPr/>
        </p:nvSpPr>
        <p:spPr>
          <a:xfrm>
            <a:off x="7594489" y="5029774"/>
            <a:ext cx="1573236" cy="1113577"/>
          </a:xfrm>
          <a:prstGeom prst="decagon">
            <a:avLst/>
          </a:prstGeom>
          <a:solidFill>
            <a:srgbClr val="00B05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シチジン</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42" name="十角形 41"/>
          <p:cNvSpPr/>
          <p:nvPr/>
        </p:nvSpPr>
        <p:spPr>
          <a:xfrm>
            <a:off x="9639487" y="5029774"/>
            <a:ext cx="1573236" cy="1113577"/>
          </a:xfrm>
          <a:prstGeom prst="decagon">
            <a:avLst/>
          </a:prstGeom>
          <a:solidFill>
            <a:schemeClr val="accent4">
              <a:lumMod val="75000"/>
            </a:schemeClr>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ウリジン</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43" name="下矢印 42"/>
          <p:cNvSpPr/>
          <p:nvPr/>
        </p:nvSpPr>
        <p:spPr>
          <a:xfrm>
            <a:off x="4149037" y="4179386"/>
            <a:ext cx="526264" cy="651849"/>
          </a:xfrm>
          <a:prstGeom prst="downArrow">
            <a:avLst/>
          </a:prstGeom>
          <a:solidFill>
            <a:srgbClr val="002060"/>
          </a:solidFill>
          <a:ln>
            <a:noFill/>
          </a:ln>
          <a:effectLst>
            <a:reflection blurRad="6350" stA="50000" endA="300" endPos="38500" dist="50800" dir="5400000" sy="-100000" algn="bl" rotWithShape="0"/>
            <a:softEdge rad="1270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下矢印 43"/>
          <p:cNvSpPr/>
          <p:nvPr/>
        </p:nvSpPr>
        <p:spPr>
          <a:xfrm>
            <a:off x="6126685" y="4167039"/>
            <a:ext cx="526264" cy="651849"/>
          </a:xfrm>
          <a:prstGeom prst="downArrow">
            <a:avLst/>
          </a:prstGeom>
          <a:solidFill>
            <a:srgbClr val="002060"/>
          </a:solidFill>
          <a:ln>
            <a:noFill/>
          </a:ln>
          <a:effectLst>
            <a:reflection blurRad="6350" stA="50000" endA="300" endPos="38500" dist="50800" dir="5400000" sy="-100000" algn="bl" rotWithShape="0"/>
            <a:softEdge rad="1270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下矢印 44"/>
          <p:cNvSpPr/>
          <p:nvPr/>
        </p:nvSpPr>
        <p:spPr>
          <a:xfrm>
            <a:off x="8117975" y="4176093"/>
            <a:ext cx="526264" cy="651849"/>
          </a:xfrm>
          <a:prstGeom prst="downArrow">
            <a:avLst/>
          </a:prstGeom>
          <a:solidFill>
            <a:srgbClr val="002060"/>
          </a:solidFill>
          <a:ln>
            <a:noFill/>
          </a:ln>
          <a:effectLst>
            <a:reflection blurRad="6350" stA="50000" endA="300" endPos="38500" dist="50800" dir="5400000" sy="-100000" algn="bl" rotWithShape="0"/>
            <a:softEdge rad="1270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下矢印 45"/>
          <p:cNvSpPr/>
          <p:nvPr/>
        </p:nvSpPr>
        <p:spPr>
          <a:xfrm>
            <a:off x="10189160" y="4400109"/>
            <a:ext cx="526264" cy="444841"/>
          </a:xfrm>
          <a:prstGeom prst="downArrow">
            <a:avLst/>
          </a:prstGeom>
          <a:solidFill>
            <a:srgbClr val="002060"/>
          </a:solidFill>
          <a:ln>
            <a:noFill/>
          </a:ln>
          <a:effectLst>
            <a:reflection blurRad="6350" stA="50000" endA="300" endPos="38500" dist="50800" dir="5400000" sy="-100000" algn="bl" rotWithShape="0"/>
            <a:softEdge rad="1270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8"/>
          <p:cNvSpPr/>
          <p:nvPr/>
        </p:nvSpPr>
        <p:spPr>
          <a:xfrm>
            <a:off x="3399763" y="4854003"/>
            <a:ext cx="8098138" cy="1456262"/>
          </a:xfrm>
          <a:prstGeom prst="roundRect">
            <a:avLst/>
          </a:prstGeom>
          <a:noFill/>
          <a:ln w="28575">
            <a:solidFill>
              <a:srgbClr val="002060"/>
            </a:solidFill>
            <a:prstDash val="sysDash"/>
          </a:ln>
          <a:effectLst>
            <a:glow rad="101600">
              <a:schemeClr val="accent3">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ホームベース 46"/>
          <p:cNvSpPr/>
          <p:nvPr/>
        </p:nvSpPr>
        <p:spPr>
          <a:xfrm>
            <a:off x="751225" y="4529177"/>
            <a:ext cx="2554097" cy="2116875"/>
          </a:xfrm>
          <a:prstGeom prst="homePlate">
            <a:avLst>
              <a:gd name="adj" fmla="val 17248"/>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dirty="0" smtClean="0">
                <a:solidFill>
                  <a:schemeClr val="tx1"/>
                </a:solidFill>
                <a:latin typeface="UD デジタル 教科書体 NK-B" panose="02020700000000000000" pitchFamily="18" charset="-128"/>
                <a:ea typeface="UD デジタル 教科書体 NK-B" panose="02020700000000000000" pitchFamily="18" charset="-128"/>
              </a:rPr>
              <a:t>アデニン、グアニン、シトシン、ウラシルにリボースという糖が化学反応により付くと名前が右記のように変わる。</a:t>
            </a:r>
            <a:endParaRPr kumimoji="1" lang="ja-JP" altLang="en-US" sz="2000"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32" name="テキスト ボックス 31"/>
          <p:cNvSpPr txBox="1"/>
          <p:nvPr/>
        </p:nvSpPr>
        <p:spPr>
          <a:xfrm>
            <a:off x="2862249" y="99431"/>
            <a:ext cx="6482781" cy="584775"/>
          </a:xfrm>
          <a:prstGeom prst="rect">
            <a:avLst/>
          </a:prstGeom>
          <a:noFill/>
        </p:spPr>
        <p:txBody>
          <a:bodyPr wrap="square" rtlCol="0">
            <a:spAutoFit/>
          </a:bodyPr>
          <a:lstStyle/>
          <a:p>
            <a:pPr algn="ctr"/>
            <a:r>
              <a:rPr kumimoji="1" lang="ja-JP" altLang="en-US" sz="3200" b="1" dirty="0" smtClean="0">
                <a:latin typeface="UD デジタル 教科書体 NK-B" panose="02020700000000000000" pitchFamily="18" charset="-128"/>
                <a:ea typeface="UD デジタル 教科書体 NK-B" panose="02020700000000000000" pitchFamily="18" charset="-128"/>
              </a:rPr>
              <a:t>塩基</a:t>
            </a:r>
            <a:endParaRPr kumimoji="1" lang="ja-JP" altLang="en-US" sz="3200" b="1" dirty="0">
              <a:latin typeface="UD デジタル 教科書体 NK-B" panose="02020700000000000000" pitchFamily="18" charset="-128"/>
              <a:ea typeface="UD デジタル 教科書体 NK-B" panose="02020700000000000000" pitchFamily="18" charset="-128"/>
            </a:endParaRPr>
          </a:p>
        </p:txBody>
      </p:sp>
      <p:sp>
        <p:nvSpPr>
          <p:cNvPr id="5" name="テキスト ボックス 4"/>
          <p:cNvSpPr txBox="1"/>
          <p:nvPr/>
        </p:nvSpPr>
        <p:spPr>
          <a:xfrm>
            <a:off x="7299665" y="300117"/>
            <a:ext cx="2154379" cy="523220"/>
          </a:xfrm>
          <a:prstGeom prst="rect">
            <a:avLst/>
          </a:prstGeom>
          <a:noFill/>
        </p:spPr>
        <p:txBody>
          <a:bodyPr wrap="square" rtlCol="0">
            <a:spAutoFit/>
          </a:bodyPr>
          <a:lstStyle/>
          <a:p>
            <a:pPr algn="ctr"/>
            <a:r>
              <a:rPr kumimoji="1" lang="ja-JP" altLang="en-US" sz="1400" b="1" dirty="0" smtClean="0">
                <a:latin typeface="UD デジタル 教科書体 NK-R" panose="02020400000000000000" pitchFamily="18" charset="-128"/>
                <a:ea typeface="UD デジタル 教科書体 NK-R" panose="02020400000000000000" pitchFamily="18" charset="-128"/>
              </a:rPr>
              <a:t>化学的に変化しやすい</a:t>
            </a:r>
            <a:endParaRPr kumimoji="1" lang="en-US" altLang="ja-JP" sz="1400" b="1" dirty="0" smtClean="0">
              <a:latin typeface="UD デジタル 教科書体 NK-R" panose="02020400000000000000" pitchFamily="18" charset="-128"/>
              <a:ea typeface="UD デジタル 教科書体 NK-R" panose="02020400000000000000" pitchFamily="18" charset="-128"/>
            </a:endParaRPr>
          </a:p>
          <a:p>
            <a:pPr algn="ctr"/>
            <a:r>
              <a:rPr lang="ja-JP" altLang="en-US" sz="1400" b="1" dirty="0">
                <a:latin typeface="UD デジタル 教科書体 NK-R" panose="02020400000000000000" pitchFamily="18" charset="-128"/>
                <a:ea typeface="UD デジタル 教科書体 NK-R" panose="02020400000000000000" pitchFamily="18" charset="-128"/>
              </a:rPr>
              <a:t>↓</a:t>
            </a:r>
            <a:endParaRPr kumimoji="1" lang="ja-JP" altLang="en-US" sz="1400" b="1"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11806332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テキスト ボックス 25"/>
          <p:cNvSpPr txBox="1"/>
          <p:nvPr/>
        </p:nvSpPr>
        <p:spPr>
          <a:xfrm>
            <a:off x="2863018" y="504497"/>
            <a:ext cx="6482781" cy="584775"/>
          </a:xfrm>
          <a:prstGeom prst="rect">
            <a:avLst/>
          </a:prstGeom>
          <a:noFill/>
        </p:spPr>
        <p:txBody>
          <a:bodyPr wrap="square" rtlCol="0">
            <a:spAutoFit/>
          </a:bodyPr>
          <a:lstStyle/>
          <a:p>
            <a:pPr algn="ctr"/>
            <a:r>
              <a:rPr kumimoji="1" lang="ja-JP" altLang="en-US" sz="3200" b="1" dirty="0" smtClean="0">
                <a:latin typeface="UD デジタル 教科書体 NK-B" panose="02020700000000000000" pitchFamily="18" charset="-128"/>
                <a:ea typeface="UD デジタル 教科書体 NK-B" panose="02020700000000000000" pitchFamily="18" charset="-128"/>
              </a:rPr>
              <a:t>塩基対</a:t>
            </a:r>
            <a:endParaRPr kumimoji="1" lang="ja-JP" altLang="en-US" sz="3200" b="1" dirty="0">
              <a:latin typeface="UD デジタル 教科書体 NK-B" panose="02020700000000000000" pitchFamily="18" charset="-128"/>
              <a:ea typeface="UD デジタル 教科書体 NK-B" panose="02020700000000000000" pitchFamily="18" charset="-128"/>
            </a:endParaRPr>
          </a:p>
        </p:txBody>
      </p:sp>
      <p:pic>
        <p:nvPicPr>
          <p:cNvPr id="4" name="図 3"/>
          <p:cNvPicPr>
            <a:picLocks noChangeAspect="1"/>
          </p:cNvPicPr>
          <p:nvPr/>
        </p:nvPicPr>
        <p:blipFill>
          <a:blip r:embed="rId2"/>
          <a:stretch>
            <a:fillRect/>
          </a:stretch>
        </p:blipFill>
        <p:spPr>
          <a:xfrm>
            <a:off x="408128" y="1569027"/>
            <a:ext cx="11392560" cy="4101921"/>
          </a:xfrm>
          <a:prstGeom prst="rect">
            <a:avLst/>
          </a:prstGeom>
        </p:spPr>
      </p:pic>
    </p:spTree>
    <p:extLst>
      <p:ext uri="{BB962C8B-B14F-4D97-AF65-F5344CB8AC3E}">
        <p14:creationId xmlns:p14="http://schemas.microsoft.com/office/powerpoint/2010/main" val="18587123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6" descr="えんどう豆"/>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949" y="1377951"/>
            <a:ext cx="1936750"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スライド番号プレースホルダー 3"/>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1" compatLnSpc="1">
            <a:prstTxWarp prst="textNoShape">
              <a:avLst/>
            </a:prstTxWarp>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745B98FD-C6EA-452D-9674-5C3D0AF1C210}" type="slidenum">
              <a:rPr lang="ja-JP" altLang="en-US" smtClean="0">
                <a:latin typeface="Verdana" panose="020B0604030504040204" pitchFamily="34" charset="0"/>
                <a:ea typeface="Meiryo UI" panose="020B0604030504040204" pitchFamily="50" charset="-128"/>
              </a:rPr>
              <a:pPr/>
              <a:t>12</a:t>
            </a:fld>
            <a:endParaRPr lang="ja-JP" altLang="en-US" smtClean="0">
              <a:latin typeface="Verdana" panose="020B0604030504040204" pitchFamily="34" charset="0"/>
              <a:ea typeface="Meiryo UI" panose="020B0604030504040204" pitchFamily="50" charset="-128"/>
            </a:endParaRPr>
          </a:p>
        </p:txBody>
      </p:sp>
      <p:sp>
        <p:nvSpPr>
          <p:cNvPr id="63492" name="テキスト プレースホルダー 2"/>
          <p:cNvSpPr>
            <a:spLocks noGrp="1"/>
          </p:cNvSpPr>
          <p:nvPr>
            <p:ph type="body" sz="quarter" idx="12"/>
          </p:nvPr>
        </p:nvSpPr>
        <p:spPr bwMode="auto">
          <a:xfrm>
            <a:off x="3205164" y="311151"/>
            <a:ext cx="580072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 compatLnSpc="1">
            <a:prstTxWarp prst="textNoShape">
              <a:avLst/>
            </a:prstTxWarp>
          </a:bodyPr>
          <a:lstStyle/>
          <a:p>
            <a:pPr algn="ctr">
              <a:spcBef>
                <a:spcPct val="0"/>
              </a:spcBef>
              <a:spcAft>
                <a:spcPct val="0"/>
              </a:spcAft>
            </a:pPr>
            <a:r>
              <a:rPr lang="ja-JP" altLang="en-US" sz="2800">
                <a:latin typeface="UD デジタル 教科書体 NP-B" panose="02020700000000000000" pitchFamily="18" charset="-128"/>
                <a:ea typeface="UD デジタル 教科書体 NP-B" panose="02020700000000000000" pitchFamily="18" charset="-128"/>
              </a:rPr>
              <a:t>自宅で</a:t>
            </a:r>
            <a:r>
              <a:rPr lang="en-US" altLang="ja-JP" sz="2800" b="1">
                <a:solidFill>
                  <a:srgbClr val="C00000"/>
                </a:solidFill>
                <a:latin typeface="UD デジタル 教科書体 NP-B" panose="02020700000000000000" pitchFamily="18" charset="-128"/>
                <a:ea typeface="UD デジタル 教科書体 NP-B" panose="02020700000000000000" pitchFamily="18" charset="-128"/>
              </a:rPr>
              <a:t>DNA</a:t>
            </a:r>
            <a:r>
              <a:rPr lang="ja-JP" altLang="en-US" sz="2800">
                <a:latin typeface="UD デジタル 教科書体 NP-B" panose="02020700000000000000" pitchFamily="18" charset="-128"/>
                <a:ea typeface="UD デジタル 教科書体 NP-B" panose="02020700000000000000" pitchFamily="18" charset="-128"/>
              </a:rPr>
              <a:t>を抽出する</a:t>
            </a:r>
          </a:p>
        </p:txBody>
      </p:sp>
      <p:sp>
        <p:nvSpPr>
          <p:cNvPr id="63493" name="テキスト ボックス 6"/>
          <p:cNvSpPr txBox="1">
            <a:spLocks noChangeArrowheads="1"/>
          </p:cNvSpPr>
          <p:nvPr/>
        </p:nvSpPr>
        <p:spPr bwMode="auto">
          <a:xfrm>
            <a:off x="262543" y="5630863"/>
            <a:ext cx="584298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ja-JP" altLang="en-US" sz="1400" dirty="0">
                <a:latin typeface="Meiryo UI" panose="020B0604030504040204" pitchFamily="50" charset="-128"/>
                <a:ea typeface="Meiryo UI" panose="020B0604030504040204" pitchFamily="50" charset="-128"/>
              </a:rPr>
              <a:t>（出典</a:t>
            </a:r>
            <a:r>
              <a:rPr lang="ja-JP" altLang="en-US" sz="1400" dirty="0" smtClean="0">
                <a:latin typeface="Meiryo UI" panose="020B0604030504040204" pitchFamily="50" charset="-128"/>
                <a:ea typeface="Meiryo UI" panose="020B0604030504040204" pitchFamily="50" charset="-128"/>
              </a:rPr>
              <a:t>）</a:t>
            </a:r>
            <a:r>
              <a:rPr lang="en-US" altLang="ja-JP" sz="1400" dirty="0" smtClean="0">
                <a:hlinkClick r:id="rId3"/>
              </a:rPr>
              <a:t>https</a:t>
            </a:r>
            <a:r>
              <a:rPr lang="en-US" altLang="ja-JP" sz="1400" dirty="0">
                <a:hlinkClick r:id="rId3"/>
              </a:rPr>
              <a:t>://learn.genetics.utah.edu/content/labs/extraction/howto/</a:t>
            </a:r>
            <a:endParaRPr lang="ja-JP" altLang="en-US" sz="1400" dirty="0">
              <a:latin typeface="Meiryo UI" panose="020B0604030504040204" pitchFamily="50" charset="-128"/>
              <a:ea typeface="Meiryo UI" panose="020B0604030504040204" pitchFamily="50" charset="-128"/>
            </a:endParaRPr>
          </a:p>
        </p:txBody>
      </p:sp>
      <p:sp>
        <p:nvSpPr>
          <p:cNvPr id="63494" name="正方形/長方形 1"/>
          <p:cNvSpPr>
            <a:spLocks noChangeArrowheads="1"/>
          </p:cNvSpPr>
          <p:nvPr/>
        </p:nvSpPr>
        <p:spPr bwMode="auto">
          <a:xfrm>
            <a:off x="126754" y="3617913"/>
            <a:ext cx="621607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dirty="0">
                <a:solidFill>
                  <a:srgbClr val="333333"/>
                </a:solidFill>
                <a:latin typeface="UD デジタル 教科書体 NK-R" panose="02020400000000000000" pitchFamily="18" charset="-128"/>
                <a:ea typeface="UD デジタル 教科書体 NK-R" panose="02020400000000000000" pitchFamily="18" charset="-128"/>
              </a:rPr>
              <a:t>・</a:t>
            </a:r>
            <a:r>
              <a:rPr lang="en-US" altLang="ja-JP" dirty="0">
                <a:solidFill>
                  <a:srgbClr val="333333"/>
                </a:solidFill>
                <a:latin typeface="UD デジタル 教科書体 NK-R" panose="02020400000000000000" pitchFamily="18" charset="-128"/>
                <a:ea typeface="UD デジタル 教科書体 NK-R" panose="02020400000000000000" pitchFamily="18" charset="-128"/>
              </a:rPr>
              <a:t>DNA</a:t>
            </a:r>
            <a:r>
              <a:rPr lang="ja-JP" altLang="en-US" dirty="0" err="1">
                <a:solidFill>
                  <a:srgbClr val="333333"/>
                </a:solidFill>
                <a:latin typeface="UD デジタル 教科書体 NK-R" panose="02020400000000000000" pitchFamily="18" charset="-128"/>
                <a:ea typeface="UD デジタル 教科書体 NK-R" panose="02020400000000000000" pitchFamily="18" charset="-128"/>
              </a:rPr>
              <a:t>を抽</a:t>
            </a:r>
            <a:r>
              <a:rPr lang="ja-JP" altLang="en-US" dirty="0">
                <a:solidFill>
                  <a:srgbClr val="333333"/>
                </a:solidFill>
                <a:latin typeface="UD デジタル 教科書体 NK-R" panose="02020400000000000000" pitchFamily="18" charset="-128"/>
                <a:ea typeface="UD デジタル 教科書体 NK-R" panose="02020400000000000000" pitchFamily="18" charset="-128"/>
              </a:rPr>
              <a:t>出するもの（野菜、果物など）</a:t>
            </a:r>
            <a:r>
              <a:rPr lang="ja-JP" altLang="en-US" dirty="0">
                <a:latin typeface="UD デジタル 教科書体 NK-R" panose="02020400000000000000" pitchFamily="18" charset="-128"/>
                <a:ea typeface="UD デジタル 教科書体 NK-R" panose="02020400000000000000" pitchFamily="18" charset="-128"/>
              </a:rPr>
              <a:t/>
            </a:r>
            <a:br>
              <a:rPr lang="ja-JP" altLang="en-US" dirty="0">
                <a:latin typeface="UD デジタル 教科書体 NK-R" panose="02020400000000000000" pitchFamily="18" charset="-128"/>
                <a:ea typeface="UD デジタル 教科書体 NK-R" panose="02020400000000000000" pitchFamily="18" charset="-128"/>
              </a:rPr>
            </a:br>
            <a:r>
              <a:rPr lang="ja-JP" altLang="en-US" dirty="0">
                <a:solidFill>
                  <a:srgbClr val="333333"/>
                </a:solidFill>
                <a:latin typeface="UD デジタル 教科書体 NK-R" panose="02020400000000000000" pitchFamily="18" charset="-128"/>
                <a:ea typeface="UD デジタル 教科書体 NK-R" panose="02020400000000000000" pitchFamily="18" charset="-128"/>
              </a:rPr>
              <a:t>・塩</a:t>
            </a:r>
            <a:r>
              <a:rPr lang="ja-JP" altLang="en-US" dirty="0">
                <a:latin typeface="UD デジタル 教科書体 NK-R" panose="02020400000000000000" pitchFamily="18" charset="-128"/>
                <a:ea typeface="UD デジタル 教科書体 NK-R" panose="02020400000000000000" pitchFamily="18" charset="-128"/>
              </a:rPr>
              <a:t/>
            </a:r>
            <a:br>
              <a:rPr lang="ja-JP" altLang="en-US" dirty="0">
                <a:latin typeface="UD デジタル 教科書体 NK-R" panose="02020400000000000000" pitchFamily="18" charset="-128"/>
                <a:ea typeface="UD デジタル 教科書体 NK-R" panose="02020400000000000000" pitchFamily="18" charset="-128"/>
              </a:rPr>
            </a:br>
            <a:r>
              <a:rPr lang="ja-JP" altLang="en-US" dirty="0">
                <a:solidFill>
                  <a:srgbClr val="333333"/>
                </a:solidFill>
                <a:latin typeface="UD デジタル 教科書体 NK-R" panose="02020400000000000000" pitchFamily="18" charset="-128"/>
                <a:ea typeface="UD デジタル 教科書体 NK-R" panose="02020400000000000000" pitchFamily="18" charset="-128"/>
              </a:rPr>
              <a:t>・台所用洗剤</a:t>
            </a:r>
            <a:r>
              <a:rPr lang="ja-JP" altLang="en-US" dirty="0">
                <a:latin typeface="UD デジタル 教科書体 NK-R" panose="02020400000000000000" pitchFamily="18" charset="-128"/>
                <a:ea typeface="UD デジタル 教科書体 NK-R" panose="02020400000000000000" pitchFamily="18" charset="-128"/>
              </a:rPr>
              <a:t/>
            </a:r>
            <a:br>
              <a:rPr lang="ja-JP" altLang="en-US" dirty="0">
                <a:latin typeface="UD デジタル 教科書体 NK-R" panose="02020400000000000000" pitchFamily="18" charset="-128"/>
                <a:ea typeface="UD デジタル 教科書体 NK-R" panose="02020400000000000000" pitchFamily="18" charset="-128"/>
              </a:rPr>
            </a:br>
            <a:r>
              <a:rPr lang="ja-JP" altLang="en-US" dirty="0">
                <a:solidFill>
                  <a:srgbClr val="333333"/>
                </a:solidFill>
                <a:latin typeface="UD デジタル 教科書体 NK-R" panose="02020400000000000000" pitchFamily="18" charset="-128"/>
                <a:ea typeface="UD デジタル 教科書体 NK-R" panose="02020400000000000000" pitchFamily="18" charset="-128"/>
              </a:rPr>
              <a:t>・消毒用アルコール（エタノール）</a:t>
            </a:r>
            <a:r>
              <a:rPr lang="ja-JP" altLang="en-US" dirty="0">
                <a:latin typeface="UD デジタル 教科書体 NK-R" panose="02020400000000000000" pitchFamily="18" charset="-128"/>
                <a:ea typeface="UD デジタル 教科書体 NK-R" panose="02020400000000000000" pitchFamily="18" charset="-128"/>
              </a:rPr>
              <a:t/>
            </a:r>
            <a:br>
              <a:rPr lang="ja-JP" altLang="en-US" dirty="0">
                <a:latin typeface="UD デジタル 教科書体 NK-R" panose="02020400000000000000" pitchFamily="18" charset="-128"/>
                <a:ea typeface="UD デジタル 教科書体 NK-R" panose="02020400000000000000" pitchFamily="18" charset="-128"/>
              </a:rPr>
            </a:br>
            <a:r>
              <a:rPr lang="ja-JP" altLang="en-US" dirty="0">
                <a:solidFill>
                  <a:srgbClr val="333333"/>
                </a:solidFill>
                <a:latin typeface="UD デジタル 教科書体 NK-R" panose="02020400000000000000" pitchFamily="18" charset="-128"/>
                <a:ea typeface="UD デジタル 教科書体 NK-R" panose="02020400000000000000" pitchFamily="18" charset="-128"/>
              </a:rPr>
              <a:t>・食肉軟化剤</a:t>
            </a:r>
            <a:endParaRPr lang="en-US" altLang="ja-JP" dirty="0">
              <a:solidFill>
                <a:srgbClr val="333333"/>
              </a:solidFill>
              <a:latin typeface="UD デジタル 教科書体 NK-R" panose="02020400000000000000" pitchFamily="18" charset="-128"/>
              <a:ea typeface="UD デジタル 教科書体 NK-R" panose="02020400000000000000" pitchFamily="18" charset="-128"/>
            </a:endParaRPr>
          </a:p>
          <a:p>
            <a:r>
              <a:rPr lang="ja-JP" altLang="en-US" dirty="0">
                <a:solidFill>
                  <a:srgbClr val="333333"/>
                </a:solidFill>
                <a:latin typeface="UD デジタル 教科書体 NK-R" panose="02020400000000000000" pitchFamily="18" charset="-128"/>
                <a:ea typeface="UD デジタル 教科書体 NK-R" panose="02020400000000000000" pitchFamily="18" charset="-128"/>
              </a:rPr>
              <a:t>　（なければパイナップルジュースかコンタクトレンズ洗浄液）</a:t>
            </a:r>
            <a:endParaRPr lang="ja-JP" altLang="en-US" dirty="0">
              <a:latin typeface="UD デジタル 教科書体 NK-R" panose="02020400000000000000" pitchFamily="18" charset="-128"/>
              <a:ea typeface="UD デジタル 教科書体 NK-R" panose="02020400000000000000" pitchFamily="18" charset="-128"/>
            </a:endParaRPr>
          </a:p>
        </p:txBody>
      </p:sp>
      <p:pic>
        <p:nvPicPr>
          <p:cNvPr id="63495" name="Picture 4" descr="ブレンダ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49" y="1341438"/>
            <a:ext cx="1363662"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右矢印 2"/>
          <p:cNvSpPr/>
          <p:nvPr/>
        </p:nvSpPr>
        <p:spPr>
          <a:xfrm>
            <a:off x="1559687" y="2124075"/>
            <a:ext cx="519113" cy="446088"/>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pic>
        <p:nvPicPr>
          <p:cNvPr id="63497" name="Picture 8" descr="酵素"/>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1000" y="1538288"/>
            <a:ext cx="1824037" cy="16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p:cNvSpPr/>
          <p:nvPr/>
        </p:nvSpPr>
        <p:spPr>
          <a:xfrm>
            <a:off x="3858387" y="2124075"/>
            <a:ext cx="517525" cy="446088"/>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pic>
        <p:nvPicPr>
          <p:cNvPr id="63499" name="Picture 10" descr="https://learn.genetics.utah.edu/content/labs/extraction/howto/images/AlcoholAdditio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7337" y="1517650"/>
            <a:ext cx="24352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右矢印 18"/>
          <p:cNvSpPr/>
          <p:nvPr/>
        </p:nvSpPr>
        <p:spPr>
          <a:xfrm>
            <a:off x="6342824" y="2132014"/>
            <a:ext cx="519112" cy="44767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pic>
        <p:nvPicPr>
          <p:cNvPr id="63501" name="Picture 12" descr="https://learn.genetics.utah.edu/content/labs/extraction/howto/images/dnalotslg.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0323" y="3541714"/>
            <a:ext cx="1579563"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カギ線コネクタ 4"/>
          <p:cNvCxnSpPr>
            <a:endCxn id="63501" idx="3"/>
          </p:cNvCxnSpPr>
          <p:nvPr/>
        </p:nvCxnSpPr>
        <p:spPr>
          <a:xfrm rot="5400000">
            <a:off x="7020304" y="3666332"/>
            <a:ext cx="1524000" cy="604837"/>
          </a:xfrm>
          <a:prstGeom prst="bentConnector2">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63503" name="テキスト ボックス 7"/>
          <p:cNvSpPr txBox="1">
            <a:spLocks noChangeArrowheads="1"/>
          </p:cNvSpPr>
          <p:nvPr/>
        </p:nvSpPr>
        <p:spPr bwMode="auto">
          <a:xfrm>
            <a:off x="516700" y="944563"/>
            <a:ext cx="1042987"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600">
                <a:latin typeface="Meiryo UI" panose="020B0604030504040204" pitchFamily="50" charset="-128"/>
                <a:ea typeface="Meiryo UI" panose="020B0604030504040204" pitchFamily="50" charset="-128"/>
              </a:rPr>
              <a:t>粉砕</a:t>
            </a:r>
          </a:p>
        </p:txBody>
      </p:sp>
      <p:sp>
        <p:nvSpPr>
          <p:cNvPr id="63504" name="テキスト ボックス 21"/>
          <p:cNvSpPr txBox="1">
            <a:spLocks noChangeArrowheads="1"/>
          </p:cNvSpPr>
          <p:nvPr/>
        </p:nvSpPr>
        <p:spPr bwMode="auto">
          <a:xfrm>
            <a:off x="2361375" y="962026"/>
            <a:ext cx="10445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600">
                <a:latin typeface="Meiryo UI" panose="020B0604030504040204" pitchFamily="50" charset="-128"/>
                <a:ea typeface="Meiryo UI" panose="020B0604030504040204" pitchFamily="50" charset="-128"/>
              </a:rPr>
              <a:t>洗剤投入</a:t>
            </a:r>
          </a:p>
        </p:txBody>
      </p:sp>
      <p:sp>
        <p:nvSpPr>
          <p:cNvPr id="63505" name="テキスト ボックス 22"/>
          <p:cNvSpPr txBox="1">
            <a:spLocks noChangeArrowheads="1"/>
          </p:cNvSpPr>
          <p:nvPr/>
        </p:nvSpPr>
        <p:spPr bwMode="auto">
          <a:xfrm>
            <a:off x="4739450" y="962026"/>
            <a:ext cx="1042987"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600">
                <a:latin typeface="Meiryo UI" panose="020B0604030504040204" pitchFamily="50" charset="-128"/>
                <a:ea typeface="Meiryo UI" panose="020B0604030504040204" pitchFamily="50" charset="-128"/>
              </a:rPr>
              <a:t>酵素投入</a:t>
            </a:r>
          </a:p>
        </p:txBody>
      </p:sp>
      <p:sp>
        <p:nvSpPr>
          <p:cNvPr id="63506" name="テキスト ボックス 8"/>
          <p:cNvSpPr txBox="1">
            <a:spLocks noChangeArrowheads="1"/>
          </p:cNvSpPr>
          <p:nvPr/>
        </p:nvSpPr>
        <p:spPr bwMode="auto">
          <a:xfrm>
            <a:off x="4523549" y="3222626"/>
            <a:ext cx="16367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100">
                <a:latin typeface="Meiryo UI" panose="020B0604030504040204" pitchFamily="50" charset="-128"/>
                <a:ea typeface="Meiryo UI" panose="020B0604030504040204" pitchFamily="50" charset="-128"/>
              </a:rPr>
              <a:t>タンパク質を</a:t>
            </a:r>
            <a:r>
              <a:rPr lang="en-US" altLang="ja-JP" sz="1100">
                <a:latin typeface="Meiryo UI" panose="020B0604030504040204" pitchFamily="50" charset="-128"/>
                <a:ea typeface="Meiryo UI" panose="020B0604030504040204" pitchFamily="50" charset="-128"/>
              </a:rPr>
              <a:t>DNA</a:t>
            </a:r>
            <a:r>
              <a:rPr lang="ja-JP" altLang="en-US" sz="1100">
                <a:latin typeface="Meiryo UI" panose="020B0604030504040204" pitchFamily="50" charset="-128"/>
                <a:ea typeface="Meiryo UI" panose="020B0604030504040204" pitchFamily="50" charset="-128"/>
              </a:rPr>
              <a:t>から分離</a:t>
            </a:r>
          </a:p>
        </p:txBody>
      </p:sp>
      <p:sp>
        <p:nvSpPr>
          <p:cNvPr id="63507" name="テキスト ボックス 24"/>
          <p:cNvSpPr txBox="1">
            <a:spLocks noChangeArrowheads="1"/>
          </p:cNvSpPr>
          <p:nvPr/>
        </p:nvSpPr>
        <p:spPr bwMode="auto">
          <a:xfrm>
            <a:off x="2202624" y="3216276"/>
            <a:ext cx="16367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100">
                <a:latin typeface="Meiryo UI" panose="020B0604030504040204" pitchFamily="50" charset="-128"/>
                <a:ea typeface="Meiryo UI" panose="020B0604030504040204" pitchFamily="50" charset="-128"/>
              </a:rPr>
              <a:t>細胞膜を破る</a:t>
            </a:r>
          </a:p>
        </p:txBody>
      </p:sp>
      <p:sp>
        <p:nvSpPr>
          <p:cNvPr id="63508" name="テキスト ボックス 25"/>
          <p:cNvSpPr txBox="1">
            <a:spLocks noChangeArrowheads="1"/>
          </p:cNvSpPr>
          <p:nvPr/>
        </p:nvSpPr>
        <p:spPr bwMode="auto">
          <a:xfrm>
            <a:off x="6780974" y="1552576"/>
            <a:ext cx="18081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600">
                <a:latin typeface="Meiryo UI" panose="020B0604030504040204" pitchFamily="50" charset="-128"/>
                <a:ea typeface="Meiryo UI" panose="020B0604030504040204" pitchFamily="50" charset="-128"/>
              </a:rPr>
              <a:t>アルコール投入</a:t>
            </a:r>
          </a:p>
        </p:txBody>
      </p:sp>
      <p:sp>
        <p:nvSpPr>
          <p:cNvPr id="63509" name="テキスト ボックス 26"/>
          <p:cNvSpPr txBox="1">
            <a:spLocks noChangeArrowheads="1"/>
          </p:cNvSpPr>
          <p:nvPr/>
        </p:nvSpPr>
        <p:spPr bwMode="auto">
          <a:xfrm>
            <a:off x="7251285" y="4781551"/>
            <a:ext cx="16367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100">
                <a:latin typeface="Meiryo UI" panose="020B0604030504040204" pitchFamily="50" charset="-128"/>
                <a:ea typeface="Meiryo UI" panose="020B0604030504040204" pitchFamily="50" charset="-128"/>
              </a:rPr>
              <a:t>塩と水を分離</a:t>
            </a:r>
          </a:p>
        </p:txBody>
      </p:sp>
      <p:sp>
        <p:nvSpPr>
          <p:cNvPr id="63510" name="テキスト ボックス 27"/>
          <p:cNvSpPr txBox="1">
            <a:spLocks noChangeArrowheads="1"/>
          </p:cNvSpPr>
          <p:nvPr/>
        </p:nvSpPr>
        <p:spPr bwMode="auto">
          <a:xfrm>
            <a:off x="5830472" y="3860801"/>
            <a:ext cx="10350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en-US" altLang="ja-JP" sz="1400" b="1">
                <a:solidFill>
                  <a:schemeClr val="bg1"/>
                </a:solidFill>
                <a:latin typeface="Meiryo UI" panose="020B0604030504040204" pitchFamily="50" charset="-128"/>
                <a:ea typeface="Meiryo UI" panose="020B0604030504040204" pitchFamily="50" charset="-128"/>
              </a:rPr>
              <a:t>DNA</a:t>
            </a:r>
            <a:endParaRPr lang="ja-JP" altLang="en-US" sz="1400" b="1">
              <a:solidFill>
                <a:schemeClr val="bg1"/>
              </a:solidFill>
              <a:latin typeface="Meiryo UI" panose="020B0604030504040204" pitchFamily="50" charset="-128"/>
              <a:ea typeface="Meiryo UI" panose="020B0604030504040204" pitchFamily="50" charset="-128"/>
            </a:endParaRPr>
          </a:p>
        </p:txBody>
      </p:sp>
      <p:cxnSp>
        <p:nvCxnSpPr>
          <p:cNvPr id="11" name="直線矢印コネクタ 10"/>
          <p:cNvCxnSpPr>
            <a:stCxn id="63510" idx="2"/>
          </p:cNvCxnSpPr>
          <p:nvPr/>
        </p:nvCxnSpPr>
        <p:spPr>
          <a:xfrm>
            <a:off x="6347998" y="4106863"/>
            <a:ext cx="212725" cy="29210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24" name="Picture 3" descr="DSCF006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9804712" y="293421"/>
            <a:ext cx="1987728" cy="2981070"/>
          </a:xfrm>
          <a:prstGeom prst="rect">
            <a:avLst/>
          </a:prstGeom>
          <a:noFill/>
        </p:spPr>
      </p:pic>
      <p:pic>
        <p:nvPicPr>
          <p:cNvPr id="25" name="Picture 4" descr="DSCF003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9804713" y="3320898"/>
            <a:ext cx="1987728" cy="1677146"/>
          </a:xfrm>
          <a:prstGeom prst="rect">
            <a:avLst/>
          </a:prstGeom>
          <a:noFill/>
        </p:spPr>
      </p:pic>
      <p:pic>
        <p:nvPicPr>
          <p:cNvPr id="26" name="Picture 5" descr="DSCF007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a:xfrm>
            <a:off x="9804713" y="5044451"/>
            <a:ext cx="1987728" cy="1677335"/>
          </a:xfrm>
          <a:prstGeom prst="rect">
            <a:avLst/>
          </a:prstGeom>
          <a:noFill/>
        </p:spPr>
      </p:pic>
    </p:spTree>
    <p:extLst>
      <p:ext uri="{BB962C8B-B14F-4D97-AF65-F5344CB8AC3E}">
        <p14:creationId xmlns:p14="http://schemas.microsoft.com/office/powerpoint/2010/main" val="14284873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テキスト プレースホルダー 2"/>
          <p:cNvSpPr>
            <a:spLocks noGrp="1"/>
          </p:cNvSpPr>
          <p:nvPr>
            <p:ph type="body" sz="quarter" idx="12"/>
          </p:nvPr>
        </p:nvSpPr>
        <p:spPr bwMode="auto">
          <a:xfrm>
            <a:off x="202815" y="588102"/>
            <a:ext cx="5891212"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p>
            <a:pPr algn="ctr">
              <a:spcBef>
                <a:spcPct val="0"/>
              </a:spcBef>
              <a:spcAft>
                <a:spcPct val="0"/>
              </a:spcAft>
            </a:pPr>
            <a:r>
              <a:rPr lang="ja-JP" altLang="en-US" sz="2800" b="1" dirty="0">
                <a:solidFill>
                  <a:srgbClr val="C00000"/>
                </a:solidFill>
                <a:latin typeface="UD デジタル 教科書体 NP-B" panose="02020700000000000000" pitchFamily="18" charset="-128"/>
                <a:ea typeface="UD デジタル 教科書体 NP-B" panose="02020700000000000000" pitchFamily="18" charset="-128"/>
              </a:rPr>
              <a:t>人工の細胞膜</a:t>
            </a:r>
            <a:r>
              <a:rPr lang="ja-JP" altLang="en-US" sz="2800" dirty="0">
                <a:latin typeface="UD デジタル 教科書体 NP-B" panose="02020700000000000000" pitchFamily="18" charset="-128"/>
                <a:ea typeface="UD デジタル 教科書体 NP-B" panose="02020700000000000000" pitchFamily="18" charset="-128"/>
              </a:rPr>
              <a:t>は自宅で</a:t>
            </a:r>
            <a:r>
              <a:rPr lang="ja-JP" altLang="en-US" sz="2800" dirty="0" smtClean="0">
                <a:latin typeface="UD デジタル 教科書体 NP-B" panose="02020700000000000000" pitchFamily="18" charset="-128"/>
                <a:ea typeface="UD デジタル 教科書体 NP-B" panose="02020700000000000000" pitchFamily="18" charset="-128"/>
              </a:rPr>
              <a:t>作れる</a:t>
            </a:r>
            <a:endParaRPr lang="ja-JP" altLang="en-US" sz="2800" dirty="0">
              <a:latin typeface="UD デジタル 教科書体 NP-B" panose="02020700000000000000" pitchFamily="18" charset="-128"/>
              <a:ea typeface="UD デジタル 教科書体 NP-B" panose="02020700000000000000" pitchFamily="18" charset="-128"/>
            </a:endParaRPr>
          </a:p>
        </p:txBody>
      </p:sp>
      <p:sp>
        <p:nvSpPr>
          <p:cNvPr id="62468" name="テキスト ボックス 2"/>
          <p:cNvSpPr txBox="1">
            <a:spLocks noChangeArrowheads="1"/>
          </p:cNvSpPr>
          <p:nvPr/>
        </p:nvSpPr>
        <p:spPr bwMode="auto">
          <a:xfrm>
            <a:off x="1882199" y="196625"/>
            <a:ext cx="11493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200" dirty="0">
                <a:latin typeface="Meiryo UI" panose="020B0604030504040204" pitchFamily="50" charset="-128"/>
                <a:ea typeface="Meiryo UI" panose="020B0604030504040204" pitchFamily="50" charset="-128"/>
              </a:rPr>
              <a:t>リン脂質</a:t>
            </a:r>
            <a:r>
              <a:rPr lang="ja-JP" altLang="en-US" sz="1200" dirty="0" smtClean="0">
                <a:latin typeface="Meiryo UI" panose="020B0604030504040204" pitchFamily="50" charset="-128"/>
                <a:ea typeface="Meiryo UI" panose="020B0604030504040204" pitchFamily="50" charset="-128"/>
              </a:rPr>
              <a:t>二重膜</a:t>
            </a:r>
            <a:endParaRPr lang="ja-JP" altLang="en-US" sz="1200" dirty="0">
              <a:latin typeface="Meiryo UI" panose="020B0604030504040204" pitchFamily="50" charset="-128"/>
              <a:ea typeface="Meiryo UI" panose="020B0604030504040204" pitchFamily="50" charset="-128"/>
            </a:endParaRPr>
          </a:p>
        </p:txBody>
      </p:sp>
      <p:sp>
        <p:nvSpPr>
          <p:cNvPr id="62469" name="テキスト ボックス 2"/>
          <p:cNvSpPr txBox="1">
            <a:spLocks noChangeArrowheads="1"/>
          </p:cNvSpPr>
          <p:nvPr/>
        </p:nvSpPr>
        <p:spPr bwMode="auto">
          <a:xfrm>
            <a:off x="548353" y="3786278"/>
            <a:ext cx="5068888"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ja-JP" altLang="en-US" sz="1200" dirty="0">
                <a:latin typeface="Meiryo UI" panose="020B0604030504040204" pitchFamily="50" charset="-128"/>
                <a:ea typeface="Meiryo UI" panose="020B0604030504040204" pitchFamily="50" charset="-128"/>
              </a:rPr>
              <a:t>①</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鶏卵</a:t>
            </a:r>
          </a:p>
          <a:p>
            <a:pPr>
              <a:lnSpc>
                <a:spcPct val="150000"/>
              </a:lnSpc>
            </a:pPr>
            <a:r>
              <a:rPr lang="ja-JP" altLang="en-US" sz="1200" dirty="0">
                <a:latin typeface="Meiryo UI" panose="020B0604030504040204" pitchFamily="50" charset="-128"/>
                <a:ea typeface="Meiryo UI" panose="020B0604030504040204" pitchFamily="50" charset="-128"/>
              </a:rPr>
              <a:t>②</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捨ててもかまわない容器（お弁当のおかず入れなど使い捨ての容器でも可）</a:t>
            </a:r>
          </a:p>
          <a:p>
            <a:pPr>
              <a:lnSpc>
                <a:spcPct val="150000"/>
              </a:lnSpc>
            </a:pPr>
            <a:r>
              <a:rPr lang="ja-JP" altLang="en-US" sz="1200" dirty="0">
                <a:latin typeface="Meiryo UI" panose="020B0604030504040204" pitchFamily="50" charset="-128"/>
                <a:ea typeface="Meiryo UI" panose="020B0604030504040204" pitchFamily="50" charset="-128"/>
              </a:rPr>
              <a:t>③</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食紅（染色をしないのであれば不要）</a:t>
            </a:r>
          </a:p>
          <a:p>
            <a:pPr>
              <a:lnSpc>
                <a:spcPct val="150000"/>
              </a:lnSpc>
            </a:pPr>
            <a:r>
              <a:rPr lang="ja-JP" altLang="en-US" sz="1200" dirty="0">
                <a:latin typeface="Meiryo UI" panose="020B0604030504040204" pitchFamily="50" charset="-128"/>
                <a:ea typeface="Meiryo UI" panose="020B0604030504040204" pitchFamily="50" charset="-128"/>
              </a:rPr>
              <a:t>④</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タレ瓶（写真のものより小さいほうが扱いやすい）</a:t>
            </a:r>
          </a:p>
          <a:p>
            <a:pPr>
              <a:lnSpc>
                <a:spcPct val="150000"/>
              </a:lnSpc>
            </a:pPr>
            <a:r>
              <a:rPr lang="ja-JP" altLang="en-US" sz="1200" dirty="0">
                <a:latin typeface="Meiryo UI" panose="020B0604030504040204" pitchFamily="50" charset="-128"/>
                <a:ea typeface="Meiryo UI" panose="020B0604030504040204" pitchFamily="50" charset="-128"/>
              </a:rPr>
              <a:t>⑤</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にがり</a:t>
            </a:r>
          </a:p>
          <a:p>
            <a:pPr>
              <a:lnSpc>
                <a:spcPct val="150000"/>
              </a:lnSpc>
            </a:pPr>
            <a:r>
              <a:rPr lang="ja-JP" altLang="en-US" sz="1200" dirty="0">
                <a:latin typeface="Meiryo UI" panose="020B0604030504040204" pitchFamily="50" charset="-128"/>
                <a:ea typeface="Meiryo UI" panose="020B0604030504040204" pitchFamily="50" charset="-128"/>
              </a:rPr>
              <a:t>⑥</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無水エタノール（消毒用エタノールでも可）</a:t>
            </a:r>
          </a:p>
          <a:p>
            <a:pPr>
              <a:lnSpc>
                <a:spcPct val="150000"/>
              </a:lnSpc>
            </a:pPr>
            <a:r>
              <a:rPr lang="ja-JP" altLang="en-US" sz="1200" dirty="0">
                <a:latin typeface="Meiryo UI" panose="020B0604030504040204" pitchFamily="50" charset="-128"/>
                <a:ea typeface="Meiryo UI" panose="020B0604030504040204" pitchFamily="50" charset="-128"/>
              </a:rPr>
              <a:t>⑦</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純水（精製水でも可）</a:t>
            </a:r>
          </a:p>
          <a:p>
            <a:pPr>
              <a:lnSpc>
                <a:spcPct val="150000"/>
              </a:lnSpc>
            </a:pPr>
            <a:r>
              <a:rPr lang="ja-JP" altLang="en-US" sz="1200" dirty="0">
                <a:latin typeface="Meiryo UI" panose="020B0604030504040204" pitchFamily="50" charset="-128"/>
                <a:ea typeface="Meiryo UI" panose="020B0604030504040204" pitchFamily="50" charset="-128"/>
              </a:rPr>
              <a:t>⑧</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ポカリスエット脂質二重層</a:t>
            </a:r>
          </a:p>
        </p:txBody>
      </p:sp>
      <p:pic>
        <p:nvPicPr>
          <p:cNvPr id="62470" name="図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631" y="947828"/>
            <a:ext cx="4986338"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テキスト ボックス 6"/>
          <p:cNvSpPr txBox="1">
            <a:spLocks noChangeArrowheads="1"/>
          </p:cNvSpPr>
          <p:nvPr/>
        </p:nvSpPr>
        <p:spPr bwMode="auto">
          <a:xfrm>
            <a:off x="604631" y="6253075"/>
            <a:ext cx="426376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400" dirty="0">
                <a:latin typeface="Meiryo UI" panose="020B0604030504040204" pitchFamily="50" charset="-128"/>
                <a:ea typeface="Meiryo UI" panose="020B0604030504040204" pitchFamily="50" charset="-128"/>
              </a:rPr>
              <a:t>（出典）</a:t>
            </a:r>
            <a:r>
              <a:rPr lang="ja-JP" altLang="en-US" sz="1400" b="1" dirty="0">
                <a:latin typeface="Meiryo UI" panose="020B0604030504040204" pitchFamily="50" charset="-128"/>
                <a:ea typeface="Meiryo UI" panose="020B0604030504040204" pitchFamily="50" charset="-128"/>
              </a:rPr>
              <a:t>キッチンで人工細胞をつくろう</a:t>
            </a:r>
            <a:r>
              <a:rPr lang="ja-JP" altLang="en-US" sz="1400" b="1" dirty="0" smtClean="0">
                <a:latin typeface="Meiryo UI" panose="020B0604030504040204" pitchFamily="50" charset="-128"/>
                <a:ea typeface="Meiryo UI" panose="020B0604030504040204" pitchFamily="50" charset="-128"/>
              </a:rPr>
              <a:t>！</a:t>
            </a:r>
            <a:endParaRPr lang="en-US" altLang="ja-JP" sz="1400" b="1" dirty="0" smtClean="0">
              <a:latin typeface="Meiryo UI" panose="020B0604030504040204" pitchFamily="50" charset="-128"/>
              <a:ea typeface="Meiryo UI" panose="020B0604030504040204" pitchFamily="50" charset="-128"/>
            </a:endParaRPr>
          </a:p>
          <a:p>
            <a:pPr algn="ctr">
              <a:lnSpc>
                <a:spcPct val="150000"/>
              </a:lnSpc>
            </a:pPr>
            <a:r>
              <a:rPr lang="ja-JP" altLang="en-US" sz="1400" dirty="0">
                <a:latin typeface="Meiryo UI" panose="020B0604030504040204" pitchFamily="50" charset="-128"/>
                <a:ea typeface="Meiryo UI" panose="020B0604030504040204" pitchFamily="50" charset="-128"/>
              </a:rPr>
              <a:t>　</a:t>
            </a:r>
            <a:r>
              <a:rPr lang="en-US" altLang="ja-JP" sz="1050" dirty="0">
                <a:hlinkClick r:id="rId3"/>
              </a:rPr>
              <a:t>https://gendai.ismedia.jp/articles/-/55034?page=2</a:t>
            </a:r>
            <a:endParaRPr lang="ja-JP" altLang="en-US" sz="1400" dirty="0">
              <a:latin typeface="Meiryo UI" panose="020B0604030504040204" pitchFamily="50" charset="-128"/>
              <a:ea typeface="Meiryo UI" panose="020B0604030504040204" pitchFamily="50" charset="-128"/>
            </a:endParaRPr>
          </a:p>
        </p:txBody>
      </p:sp>
      <p:grpSp>
        <p:nvGrpSpPr>
          <p:cNvPr id="2" name="グループ化 1"/>
          <p:cNvGrpSpPr/>
          <p:nvPr/>
        </p:nvGrpSpPr>
        <p:grpSpPr>
          <a:xfrm>
            <a:off x="6109151" y="3786278"/>
            <a:ext cx="3186200" cy="2919024"/>
            <a:chOff x="6426774" y="1017911"/>
            <a:chExt cx="3649663" cy="3371850"/>
          </a:xfrm>
        </p:grpSpPr>
        <p:pic>
          <p:nvPicPr>
            <p:cNvPr id="8" name="Picture 205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6774" y="1017911"/>
              <a:ext cx="3649663" cy="33718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テキスト ボックス 1"/>
            <p:cNvSpPr txBox="1">
              <a:spLocks noChangeArrowheads="1"/>
            </p:cNvSpPr>
            <p:nvPr/>
          </p:nvSpPr>
          <p:spPr bwMode="auto">
            <a:xfrm>
              <a:off x="6616481" y="1108295"/>
              <a:ext cx="12144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ja-JP" altLang="en-US" sz="2400" b="1" dirty="0">
                  <a:solidFill>
                    <a:schemeClr val="bg1"/>
                  </a:solidFill>
                  <a:latin typeface="Meiryo UI" panose="020B0604030504040204" pitchFamily="50" charset="-128"/>
                  <a:ea typeface="Meiryo UI" panose="020B0604030504040204" pitchFamily="50" charset="-128"/>
                </a:rPr>
                <a:t>イメージ</a:t>
              </a:r>
            </a:p>
          </p:txBody>
        </p:sp>
      </p:grpSp>
      <p:sp>
        <p:nvSpPr>
          <p:cNvPr id="14" name="テキスト ボックス 2"/>
          <p:cNvSpPr txBox="1">
            <a:spLocks noChangeArrowheads="1"/>
          </p:cNvSpPr>
          <p:nvPr/>
        </p:nvSpPr>
        <p:spPr bwMode="auto">
          <a:xfrm>
            <a:off x="9380484" y="4533036"/>
            <a:ext cx="283989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1200" dirty="0">
                <a:latin typeface="Meiryo UI" panose="020B0604030504040204" pitchFamily="50" charset="-128"/>
                <a:ea typeface="Meiryo UI" panose="020B0604030504040204" pitchFamily="50" charset="-128"/>
              </a:rPr>
              <a:t>・アデニン（</a:t>
            </a:r>
            <a:r>
              <a:rPr lang="en-US" altLang="ja-JP" sz="1200" dirty="0">
                <a:latin typeface="Meiryo UI" panose="020B0604030504040204" pitchFamily="50" charset="-128"/>
                <a:ea typeface="Meiryo UI" panose="020B0604030504040204" pitchFamily="50" charset="-128"/>
              </a:rPr>
              <a:t>A)</a:t>
            </a:r>
            <a:r>
              <a:rPr lang="ja-JP" altLang="en-US" sz="1200" dirty="0" err="1">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グアニン（</a:t>
            </a:r>
            <a:r>
              <a:rPr lang="en-US" altLang="ja-JP" sz="1200" dirty="0">
                <a:latin typeface="Meiryo UI" panose="020B0604030504040204" pitchFamily="50" charset="-128"/>
                <a:ea typeface="Meiryo UI" panose="020B0604030504040204" pitchFamily="50" charset="-128"/>
              </a:rPr>
              <a:t>G</a:t>
            </a:r>
            <a:r>
              <a:rPr lang="ja-JP" altLang="en-US" sz="1200" dirty="0">
                <a:latin typeface="Meiryo UI" panose="020B0604030504040204" pitchFamily="50" charset="-128"/>
                <a:ea typeface="Meiryo UI" panose="020B0604030504040204" pitchFamily="50" charset="-128"/>
              </a:rPr>
              <a:t>）、シトシン（</a:t>
            </a:r>
            <a:r>
              <a:rPr lang="en-US" altLang="ja-JP" sz="1200" dirty="0">
                <a:latin typeface="Meiryo UI" panose="020B0604030504040204" pitchFamily="50" charset="-128"/>
                <a:ea typeface="Meiryo UI" panose="020B0604030504040204" pitchFamily="50" charset="-128"/>
              </a:rPr>
              <a:t>C</a:t>
            </a:r>
            <a:r>
              <a:rPr lang="ja-JP" altLang="en-US" sz="1200" dirty="0">
                <a:latin typeface="Meiryo UI" panose="020B0604030504040204" pitchFamily="50" charset="-128"/>
                <a:ea typeface="Meiryo UI" panose="020B0604030504040204" pitchFamily="50" charset="-128"/>
              </a:rPr>
              <a:t>）、チミン（</a:t>
            </a:r>
            <a:r>
              <a:rPr lang="en-US" altLang="ja-JP" sz="1200" dirty="0">
                <a:latin typeface="Meiryo UI" panose="020B0604030504040204" pitchFamily="50" charset="-128"/>
                <a:ea typeface="Meiryo UI" panose="020B0604030504040204" pitchFamily="50" charset="-128"/>
              </a:rPr>
              <a:t>T)</a:t>
            </a:r>
            <a:r>
              <a:rPr lang="ja-JP" altLang="en-US" sz="1200" dirty="0">
                <a:latin typeface="Meiryo UI" panose="020B0604030504040204" pitchFamily="50" charset="-128"/>
                <a:ea typeface="Meiryo UI" panose="020B0604030504040204" pitchFamily="50" charset="-128"/>
              </a:rPr>
              <a:t>の塩基配列は思うままに生成する事が出来る</a:t>
            </a:r>
            <a:r>
              <a:rPr lang="ja-JP" altLang="en-US" sz="1200" dirty="0" smtClean="0">
                <a:latin typeface="Meiryo UI" panose="020B0604030504040204" pitchFamily="50" charset="-128"/>
                <a:ea typeface="Meiryo UI" panose="020B0604030504040204" pitchFamily="50" charset="-128"/>
              </a:rPr>
              <a:t>。</a:t>
            </a:r>
            <a:endParaRPr lang="en-US" altLang="ja-JP" sz="1200" dirty="0" smtClean="0">
              <a:latin typeface="Meiryo UI" panose="020B0604030504040204" pitchFamily="50" charset="-128"/>
              <a:ea typeface="Meiryo UI" panose="020B0604030504040204" pitchFamily="50" charset="-128"/>
            </a:endParaRPr>
          </a:p>
          <a:p>
            <a:pPr eaLnBrk="1" hangingPunct="1"/>
            <a:endParaRPr lang="en-US" altLang="ja-JP" sz="1200" dirty="0">
              <a:latin typeface="Meiryo UI" panose="020B0604030504040204" pitchFamily="50" charset="-128"/>
              <a:ea typeface="Meiryo UI" panose="020B0604030504040204" pitchFamily="50" charset="-128"/>
            </a:endParaRPr>
          </a:p>
          <a:p>
            <a:pPr eaLnBrk="1" hangingPunct="1"/>
            <a:r>
              <a:rPr lang="ja-JP" altLang="en-US" sz="1200" dirty="0">
                <a:latin typeface="Meiryo UI" panose="020B0604030504040204" pitchFamily="50" charset="-128"/>
                <a:ea typeface="Meiryo UI" panose="020B0604030504040204" pitchFamily="50" charset="-128"/>
              </a:rPr>
              <a:t>・自然界には在り得ない塩基配列も</a:t>
            </a:r>
            <a:r>
              <a:rPr lang="en-US" altLang="ja-JP" sz="1200" dirty="0">
                <a:latin typeface="Meiryo UI" panose="020B0604030504040204" pitchFamily="50" charset="-128"/>
                <a:ea typeface="Meiryo UI" panose="020B0604030504040204" pitchFamily="50" charset="-128"/>
              </a:rPr>
              <a:t>OK</a:t>
            </a:r>
            <a:r>
              <a:rPr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a:p>
            <a:pPr eaLnBrk="1" hangingPunct="1"/>
            <a:r>
              <a:rPr lang="en-US" altLang="ja-JP" sz="1200" dirty="0" smtClean="0">
                <a:latin typeface="Meiryo UI" panose="020B0604030504040204" pitchFamily="50" charset="-128"/>
                <a:ea typeface="Meiryo UI" panose="020B0604030504040204" pitchFamily="50" charset="-128"/>
              </a:rPr>
              <a:t>A</a:t>
            </a:r>
            <a:r>
              <a:rPr lang="ja-JP" altLang="en-US" sz="1200" dirty="0" err="1">
                <a:latin typeface="Meiryo UI" panose="020B0604030504040204" pitchFamily="50" charset="-128"/>
                <a:ea typeface="Meiryo UI" panose="020B0604030504040204" pitchFamily="50" charset="-128"/>
              </a:rPr>
              <a:t>ー</a:t>
            </a:r>
            <a:r>
              <a:rPr lang="en-US" altLang="ja-JP" sz="1200" dirty="0">
                <a:latin typeface="Meiryo UI" panose="020B0604030504040204" pitchFamily="50" charset="-128"/>
                <a:ea typeface="Meiryo UI" panose="020B0604030504040204" pitchFamily="50" charset="-128"/>
              </a:rPr>
              <a:t>C</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G</a:t>
            </a:r>
            <a:r>
              <a:rPr lang="ja-JP" altLang="en-US" sz="1200" dirty="0" err="1">
                <a:latin typeface="Meiryo UI" panose="020B0604030504040204" pitchFamily="50" charset="-128"/>
                <a:ea typeface="Meiryo UI" panose="020B0604030504040204" pitchFamily="50" charset="-128"/>
              </a:rPr>
              <a:t>ー</a:t>
            </a:r>
            <a:r>
              <a:rPr lang="en-US" altLang="ja-JP" sz="1200" dirty="0">
                <a:latin typeface="Meiryo UI" panose="020B0604030504040204" pitchFamily="50" charset="-128"/>
                <a:ea typeface="Meiryo UI" panose="020B0604030504040204" pitchFamily="50" charset="-128"/>
              </a:rPr>
              <a:t>T</a:t>
            </a:r>
            <a:r>
              <a:rPr lang="ja-JP" altLang="en-US" sz="1200" dirty="0">
                <a:latin typeface="Meiryo UI" panose="020B0604030504040204" pitchFamily="50" charset="-128"/>
                <a:ea typeface="Meiryo UI" panose="020B0604030504040204" pitchFamily="50" charset="-128"/>
              </a:rPr>
              <a:t>とか、</a:t>
            </a:r>
            <a:endParaRPr lang="en-US" altLang="ja-JP" sz="1200" dirty="0">
              <a:latin typeface="Meiryo UI" panose="020B0604030504040204" pitchFamily="50" charset="-128"/>
              <a:ea typeface="Meiryo UI" panose="020B0604030504040204" pitchFamily="50" charset="-128"/>
            </a:endParaRPr>
          </a:p>
          <a:p>
            <a:pPr eaLnBrk="1" hangingPunct="1"/>
            <a:r>
              <a:rPr lang="en-US" altLang="ja-JP" sz="1200" dirty="0" smtClean="0">
                <a:latin typeface="Meiryo UI" panose="020B0604030504040204" pitchFamily="50" charset="-128"/>
                <a:ea typeface="Meiryo UI" panose="020B0604030504040204" pitchFamily="50" charset="-128"/>
              </a:rPr>
              <a:t>A</a:t>
            </a:r>
            <a:r>
              <a:rPr lang="ja-JP" altLang="en-US" sz="1200" dirty="0" err="1">
                <a:latin typeface="Meiryo UI" panose="020B0604030504040204" pitchFamily="50" charset="-128"/>
                <a:ea typeface="Meiryo UI" panose="020B0604030504040204" pitchFamily="50" charset="-128"/>
              </a:rPr>
              <a:t>ー</a:t>
            </a:r>
            <a:r>
              <a:rPr lang="en-US" altLang="ja-JP" sz="1200" dirty="0">
                <a:latin typeface="Meiryo UI" panose="020B0604030504040204" pitchFamily="50" charset="-128"/>
                <a:ea typeface="Meiryo UI" panose="020B0604030504040204" pitchFamily="50" charset="-128"/>
              </a:rPr>
              <a:t>A,G</a:t>
            </a:r>
            <a:r>
              <a:rPr lang="ja-JP" altLang="en-US" sz="1200" dirty="0" err="1">
                <a:latin typeface="Meiryo UI" panose="020B0604030504040204" pitchFamily="50" charset="-128"/>
                <a:ea typeface="Meiryo UI" panose="020B0604030504040204" pitchFamily="50" charset="-128"/>
              </a:rPr>
              <a:t>ー</a:t>
            </a:r>
            <a:r>
              <a:rPr lang="en-US" altLang="ja-JP" sz="1200" dirty="0">
                <a:latin typeface="Meiryo UI" panose="020B0604030504040204" pitchFamily="50" charset="-128"/>
                <a:ea typeface="Meiryo UI" panose="020B0604030504040204" pitchFamily="50" charset="-128"/>
              </a:rPr>
              <a:t>G</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C</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C</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T</a:t>
            </a:r>
            <a:r>
              <a:rPr lang="ja-JP" altLang="en-US" sz="1200" dirty="0" err="1">
                <a:latin typeface="Meiryo UI" panose="020B0604030504040204" pitchFamily="50" charset="-128"/>
                <a:ea typeface="Meiryo UI" panose="020B0604030504040204" pitchFamily="50" charset="-128"/>
              </a:rPr>
              <a:t>ー</a:t>
            </a:r>
            <a:r>
              <a:rPr lang="en-US" altLang="ja-JP" sz="1200" dirty="0">
                <a:latin typeface="Meiryo UI" panose="020B0604030504040204" pitchFamily="50" charset="-128"/>
                <a:ea typeface="Meiryo UI" panose="020B0604030504040204" pitchFamily="50" charset="-128"/>
              </a:rPr>
              <a:t>T</a:t>
            </a:r>
            <a:r>
              <a:rPr lang="ja-JP" altLang="en-US" sz="1200" dirty="0">
                <a:latin typeface="Meiryo UI" panose="020B0604030504040204" pitchFamily="50" charset="-128"/>
                <a:ea typeface="Meiryo UI" panose="020B0604030504040204" pitchFamily="50" charset="-128"/>
              </a:rPr>
              <a:t>とか･･･</a:t>
            </a:r>
            <a:endParaRPr lang="en-US" altLang="ja-JP" sz="1200" dirty="0">
              <a:latin typeface="Meiryo UI" panose="020B0604030504040204" pitchFamily="50" charset="-128"/>
              <a:ea typeface="Meiryo UI" panose="020B0604030504040204" pitchFamily="50" charset="-128"/>
            </a:endParaRPr>
          </a:p>
          <a:p>
            <a:pPr eaLnBrk="1" hangingPunct="1"/>
            <a:r>
              <a:rPr lang="ja-JP" altLang="en-US" sz="1200" dirty="0">
                <a:latin typeface="Meiryo UI" panose="020B0604030504040204" pitchFamily="50" charset="-128"/>
                <a:ea typeface="Meiryo UI" panose="020B0604030504040204" pitchFamily="50" charset="-128"/>
              </a:rPr>
              <a:t>　</a:t>
            </a:r>
            <a:endParaRPr lang="en-US" altLang="ja-JP" sz="1200" dirty="0">
              <a:latin typeface="Meiryo UI" panose="020B0604030504040204" pitchFamily="50" charset="-128"/>
              <a:ea typeface="Meiryo UI" panose="020B0604030504040204" pitchFamily="50" charset="-128"/>
            </a:endParaRPr>
          </a:p>
          <a:p>
            <a:pPr eaLnBrk="1" hangingPunct="1"/>
            <a:r>
              <a:rPr lang="ja-JP" altLang="en-US" sz="1200" dirty="0">
                <a:latin typeface="Meiryo UI" panose="020B0604030504040204" pitchFamily="50" charset="-128"/>
                <a:ea typeface="Meiryo UI" panose="020B0604030504040204" pitchFamily="50" charset="-128"/>
              </a:rPr>
              <a:t>・二重螺旋だけでなく、三重螺旋も</a:t>
            </a:r>
            <a:r>
              <a:rPr lang="en-US" altLang="ja-JP" sz="1200" dirty="0">
                <a:latin typeface="Meiryo UI" panose="020B0604030504040204" pitchFamily="50" charset="-128"/>
                <a:ea typeface="Meiryo UI" panose="020B0604030504040204" pitchFamily="50" charset="-128"/>
              </a:rPr>
              <a:t>OK!</a:t>
            </a:r>
            <a:r>
              <a:rPr lang="ja-JP" altLang="en-US" sz="1200" dirty="0" smtClean="0">
                <a:latin typeface="Meiryo UI" panose="020B0604030504040204" pitchFamily="50" charset="-128"/>
                <a:ea typeface="Meiryo UI" panose="020B0604030504040204" pitchFamily="50" charset="-128"/>
              </a:rPr>
              <a:t>！</a:t>
            </a:r>
            <a:endParaRPr lang="ja-JP" altLang="en-US" sz="1200" dirty="0">
              <a:solidFill>
                <a:srgbClr val="C00000"/>
              </a:solidFill>
              <a:latin typeface="Meiryo UI" panose="020B0604030504040204" pitchFamily="50" charset="-128"/>
              <a:ea typeface="Meiryo UI" panose="020B0604030504040204" pitchFamily="50" charset="-128"/>
            </a:endParaRPr>
          </a:p>
        </p:txBody>
      </p:sp>
      <p:pic>
        <p:nvPicPr>
          <p:cNvPr id="17" name="Picture 4" descr="Te mooi om waar te zij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955452"/>
            <a:ext cx="3493233" cy="2510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正方形/長方形 12"/>
          <p:cNvSpPr>
            <a:spLocks noChangeArrowheads="1"/>
          </p:cNvSpPr>
          <p:nvPr/>
        </p:nvSpPr>
        <p:spPr bwMode="auto">
          <a:xfrm>
            <a:off x="6024018" y="3428665"/>
            <a:ext cx="3356466"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r>
              <a:rPr lang="en-US" altLang="ja-JP" sz="900" dirty="0">
                <a:hlinkClick r:id="rId6"/>
              </a:rPr>
              <a:t>https://www.delta.tudelft.nl/article/te-mooi-om-waar-te-zijn</a:t>
            </a:r>
            <a:endParaRPr lang="ja-JP" altLang="en-US" sz="900" dirty="0">
              <a:latin typeface="Meiryo UI" panose="020B0604030504040204" pitchFamily="50" charset="-128"/>
              <a:ea typeface="Meiryo UI" panose="020B0604030504040204" pitchFamily="50" charset="-128"/>
            </a:endParaRPr>
          </a:p>
        </p:txBody>
      </p:sp>
      <p:sp>
        <p:nvSpPr>
          <p:cNvPr id="21" name="正方形/長方形 1"/>
          <p:cNvSpPr>
            <a:spLocks noChangeArrowheads="1"/>
          </p:cNvSpPr>
          <p:nvPr/>
        </p:nvSpPr>
        <p:spPr bwMode="auto">
          <a:xfrm>
            <a:off x="9589233" y="1959205"/>
            <a:ext cx="260276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marL="0" indent="0"/>
            <a:r>
              <a:rPr lang="en-US" altLang="ja-JP" sz="1200" dirty="0" err="1" smtClean="0">
                <a:latin typeface="BIZ UDP明朝 Medium" panose="02020500000000000000" pitchFamily="18" charset="-128"/>
                <a:ea typeface="BIZ UDP明朝 Medium" panose="02020500000000000000" pitchFamily="18" charset="-128"/>
              </a:rPr>
              <a:t>iGEM</a:t>
            </a:r>
            <a:r>
              <a:rPr lang="ja-JP" altLang="en-US" sz="1200" dirty="0">
                <a:latin typeface="BIZ UDP明朝 Medium" panose="02020500000000000000" pitchFamily="18" charset="-128"/>
                <a:ea typeface="BIZ UDP明朝 Medium" panose="02020500000000000000" pitchFamily="18" charset="-128"/>
              </a:rPr>
              <a:t>大会は、</a:t>
            </a:r>
            <a:r>
              <a:rPr lang="ja-JP" altLang="en-US" sz="1200" b="1" dirty="0">
                <a:solidFill>
                  <a:srgbClr val="C00000"/>
                </a:solidFill>
                <a:latin typeface="BIZ UDP明朝 Medium" panose="02020500000000000000" pitchFamily="18" charset="-128"/>
                <a:ea typeface="BIZ UDP明朝 Medium" panose="02020500000000000000" pitchFamily="18" charset="-128"/>
              </a:rPr>
              <a:t>国際的な合成生物学の大会</a:t>
            </a:r>
            <a:r>
              <a:rPr lang="ja-JP" altLang="en-US" sz="1200" dirty="0">
                <a:latin typeface="BIZ UDP明朝 Medium" panose="02020500000000000000" pitchFamily="18" charset="-128"/>
                <a:ea typeface="BIZ UDP明朝 Medium" panose="02020500000000000000" pitchFamily="18" charset="-128"/>
              </a:rPr>
              <a:t>で、高校生や大学生のチームが</a:t>
            </a:r>
            <a:r>
              <a:rPr lang="en-US" altLang="ja-JP" sz="1200" b="1" dirty="0" err="1">
                <a:solidFill>
                  <a:srgbClr val="C00000"/>
                </a:solidFill>
                <a:latin typeface="BIZ UDP明朝 Medium" panose="02020500000000000000" pitchFamily="18" charset="-128"/>
                <a:ea typeface="BIZ UDP明朝 Medium" panose="02020500000000000000" pitchFamily="18" charset="-128"/>
              </a:rPr>
              <a:t>BioBrick</a:t>
            </a:r>
            <a:r>
              <a:rPr lang="ja-JP" altLang="en-US" sz="1200" b="1" dirty="0">
                <a:solidFill>
                  <a:srgbClr val="C00000"/>
                </a:solidFill>
                <a:latin typeface="BIZ UDP明朝 Medium" panose="02020500000000000000" pitchFamily="18" charset="-128"/>
                <a:ea typeface="BIZ UDP明朝 Medium" panose="02020500000000000000" pitchFamily="18" charset="-128"/>
              </a:rPr>
              <a:t>（バイオブリック）と呼ばれる規格化された遺伝子パーツ</a:t>
            </a:r>
            <a:r>
              <a:rPr lang="ja-JP" altLang="en-US" sz="1200" dirty="0">
                <a:latin typeface="BIZ UDP明朝 Medium" panose="02020500000000000000" pitchFamily="18" charset="-128"/>
                <a:ea typeface="BIZ UDP明朝 Medium" panose="02020500000000000000" pitchFamily="18" charset="-128"/>
              </a:rPr>
              <a:t>を組み合わせることにより、</a:t>
            </a:r>
            <a:r>
              <a:rPr lang="ja-JP" altLang="en-US" sz="1200" b="1" dirty="0">
                <a:solidFill>
                  <a:srgbClr val="C00000"/>
                </a:solidFill>
                <a:latin typeface="BIZ UDP明朝 Medium" panose="02020500000000000000" pitchFamily="18" charset="-128"/>
                <a:ea typeface="BIZ UDP明朝 Medium" panose="02020500000000000000" pitchFamily="18" charset="-128"/>
              </a:rPr>
              <a:t>新しい人工生命システムの設計・構築 を行い、その成果をプレゼンテーション</a:t>
            </a:r>
            <a:r>
              <a:rPr lang="ja-JP" altLang="en-US" sz="1200" dirty="0">
                <a:latin typeface="BIZ UDP明朝 Medium" panose="02020500000000000000" pitchFamily="18" charset="-128"/>
                <a:ea typeface="BIZ UDP明朝 Medium" panose="02020500000000000000" pitchFamily="18" charset="-128"/>
              </a:rPr>
              <a:t>して</a:t>
            </a:r>
            <a:r>
              <a:rPr lang="ja-JP" altLang="en-US" sz="1200" dirty="0" smtClean="0">
                <a:latin typeface="BIZ UDP明朝 Medium" panose="02020500000000000000" pitchFamily="18" charset="-128"/>
                <a:ea typeface="BIZ UDP明朝 Medium" panose="02020500000000000000" pitchFamily="18" charset="-128"/>
              </a:rPr>
              <a:t>審査。</a:t>
            </a:r>
            <a:endParaRPr lang="ja-JP" altLang="en-US" sz="1200" dirty="0">
              <a:latin typeface="BIZ UDP明朝 Medium" panose="02020500000000000000" pitchFamily="18" charset="-128"/>
              <a:ea typeface="BIZ UDP明朝 Medium" panose="02020500000000000000" pitchFamily="18" charset="-128"/>
            </a:endParaRPr>
          </a:p>
        </p:txBody>
      </p:sp>
      <p:sp>
        <p:nvSpPr>
          <p:cNvPr id="22" name="テキスト ボックス 2"/>
          <p:cNvSpPr txBox="1">
            <a:spLocks noChangeArrowheads="1"/>
          </p:cNvSpPr>
          <p:nvPr/>
        </p:nvSpPr>
        <p:spPr bwMode="auto">
          <a:xfrm>
            <a:off x="6094027" y="182213"/>
            <a:ext cx="6096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en-US" altLang="ja-JP" sz="2800" dirty="0" err="1">
                <a:latin typeface="UD デジタル 教科書体 NP-B" panose="02020700000000000000" pitchFamily="18" charset="-128"/>
                <a:ea typeface="UD デジタル 教科書体 NP-B" panose="02020700000000000000" pitchFamily="18" charset="-128"/>
              </a:rPr>
              <a:t>iGEM</a:t>
            </a:r>
            <a:endParaRPr lang="en-US" altLang="ja-JP" sz="2800" dirty="0">
              <a:latin typeface="UD デジタル 教科書体 NP-B" panose="02020700000000000000" pitchFamily="18" charset="-128"/>
              <a:ea typeface="UD デジタル 教科書体 NP-B" panose="02020700000000000000" pitchFamily="18" charset="-128"/>
            </a:endParaRPr>
          </a:p>
          <a:p>
            <a:pPr algn="ctr" eaLnBrk="1" hangingPunct="1"/>
            <a:r>
              <a:rPr lang="en-US" altLang="ja-JP" sz="1200" dirty="0">
                <a:latin typeface="UD デジタル 教科書体 NP-B" panose="02020700000000000000" pitchFamily="18" charset="-128"/>
                <a:ea typeface="UD デジタル 教科書体 NP-B" panose="02020700000000000000" pitchFamily="18" charset="-128"/>
              </a:rPr>
              <a:t>The International Genetically Engineered Machine competition</a:t>
            </a:r>
            <a:endParaRPr lang="ja-JP" altLang="en-US" sz="1200" dirty="0">
              <a:latin typeface="UD デジタル 教科書体 NP-B" panose="02020700000000000000" pitchFamily="18" charset="-128"/>
              <a:ea typeface="UD デジタル 教科書体 NP-B" panose="02020700000000000000" pitchFamily="18" charset="-128"/>
            </a:endParaRPr>
          </a:p>
        </p:txBody>
      </p:sp>
      <p:pic>
        <p:nvPicPr>
          <p:cNvPr id="23" name="Picture 15" descr="iGEM_basic_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4264" y="998765"/>
            <a:ext cx="1223962"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線コネクタ 3"/>
          <p:cNvCxnSpPr/>
          <p:nvPr/>
        </p:nvCxnSpPr>
        <p:spPr>
          <a:xfrm>
            <a:off x="5820629" y="536156"/>
            <a:ext cx="0" cy="6169146"/>
          </a:xfrm>
          <a:prstGeom prst="line">
            <a:avLst/>
          </a:prstGeom>
          <a:ln w="19050">
            <a:solidFill>
              <a:srgbClr val="C00000"/>
            </a:solidFill>
            <a:prstDash val="sys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7" name="テキスト プレースホルダー 2"/>
          <p:cNvSpPr>
            <a:spLocks noGrp="1"/>
          </p:cNvSpPr>
          <p:nvPr>
            <p:ph type="body" sz="quarter" idx="12"/>
          </p:nvPr>
        </p:nvSpPr>
        <p:spPr bwMode="auto">
          <a:xfrm>
            <a:off x="9156612" y="3809569"/>
            <a:ext cx="303341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noAutofit/>
          </a:bodyPr>
          <a:lstStyle/>
          <a:p>
            <a:pPr algn="ctr">
              <a:spcBef>
                <a:spcPct val="0"/>
              </a:spcBef>
              <a:spcAft>
                <a:spcPct val="0"/>
              </a:spcAft>
            </a:pPr>
            <a:r>
              <a:rPr lang="ja-JP" altLang="en-US" b="1" dirty="0" smtClean="0">
                <a:solidFill>
                  <a:srgbClr val="C00000"/>
                </a:solidFill>
                <a:latin typeface="UD デジタル 教科書体 NP-B" panose="02020700000000000000" pitchFamily="18" charset="-128"/>
                <a:ea typeface="UD デジタル 教科書体 NP-B" panose="02020700000000000000" pitchFamily="18" charset="-128"/>
              </a:rPr>
              <a:t>人工</a:t>
            </a:r>
            <a:r>
              <a:rPr lang="en-US" altLang="ja-JP" b="1" dirty="0" smtClean="0">
                <a:solidFill>
                  <a:srgbClr val="C00000"/>
                </a:solidFill>
                <a:latin typeface="UD デジタル 教科書体 NP-B" panose="02020700000000000000" pitchFamily="18" charset="-128"/>
                <a:ea typeface="UD デジタル 教科書体 NP-B" panose="02020700000000000000" pitchFamily="18" charset="-128"/>
              </a:rPr>
              <a:t>DNA</a:t>
            </a:r>
            <a:r>
              <a:rPr lang="ja-JP" altLang="en-US" b="1" dirty="0" smtClean="0">
                <a:solidFill>
                  <a:srgbClr val="C00000"/>
                </a:solidFill>
                <a:latin typeface="UD デジタル 教科書体 NP-B" panose="02020700000000000000" pitchFamily="18" charset="-128"/>
                <a:ea typeface="UD デジタル 教科書体 NP-B" panose="02020700000000000000" pitchFamily="18" charset="-128"/>
              </a:rPr>
              <a:t>や</a:t>
            </a:r>
            <a:r>
              <a:rPr lang="en-US" altLang="ja-JP" b="1" dirty="0" smtClean="0">
                <a:solidFill>
                  <a:srgbClr val="C00000"/>
                </a:solidFill>
                <a:latin typeface="UD デジタル 教科書体 NP-B" panose="02020700000000000000" pitchFamily="18" charset="-128"/>
                <a:ea typeface="UD デジタル 教科書体 NP-B" panose="02020700000000000000" pitchFamily="18" charset="-128"/>
              </a:rPr>
              <a:t>RNA</a:t>
            </a:r>
            <a:r>
              <a:rPr lang="ja-JP" altLang="en-US" b="1" dirty="0" smtClean="0">
                <a:solidFill>
                  <a:srgbClr val="C00000"/>
                </a:solidFill>
                <a:latin typeface="UD デジタル 教科書体 NP-B" panose="02020700000000000000" pitchFamily="18" charset="-128"/>
                <a:ea typeface="UD デジタル 教科書体 NP-B" panose="02020700000000000000" pitchFamily="18" charset="-128"/>
              </a:rPr>
              <a:t>も</a:t>
            </a:r>
            <a:endParaRPr lang="en-US" altLang="ja-JP" b="1" dirty="0" smtClean="0">
              <a:solidFill>
                <a:srgbClr val="C00000"/>
              </a:solidFill>
              <a:latin typeface="UD デジタル 教科書体 NP-B" panose="02020700000000000000" pitchFamily="18" charset="-128"/>
              <a:ea typeface="UD デジタル 教科書体 NP-B" panose="02020700000000000000" pitchFamily="18" charset="-128"/>
            </a:endParaRPr>
          </a:p>
          <a:p>
            <a:pPr algn="ctr">
              <a:spcBef>
                <a:spcPct val="0"/>
              </a:spcBef>
              <a:spcAft>
                <a:spcPct val="0"/>
              </a:spcAft>
            </a:pPr>
            <a:r>
              <a:rPr lang="ja-JP" altLang="en-US" b="1" dirty="0" smtClean="0">
                <a:solidFill>
                  <a:srgbClr val="C00000"/>
                </a:solidFill>
                <a:latin typeface="UD デジタル 教科書体 NP-B" panose="02020700000000000000" pitchFamily="18" charset="-128"/>
                <a:ea typeface="UD デジタル 教科書体 NP-B" panose="02020700000000000000" pitchFamily="18" charset="-128"/>
              </a:rPr>
              <a:t>自在に作れる</a:t>
            </a:r>
            <a:endParaRPr lang="ja-JP" altLang="en-US" dirty="0">
              <a:latin typeface="UD デジタル 教科書体 NP-B" panose="02020700000000000000" pitchFamily="18" charset="-128"/>
              <a:ea typeface="UD デジタル 教科書体 NP-B" panose="02020700000000000000" pitchFamily="18" charset="-128"/>
            </a:endParaRPr>
          </a:p>
        </p:txBody>
      </p:sp>
    </p:spTree>
    <p:extLst>
      <p:ext uri="{BB962C8B-B14F-4D97-AF65-F5344CB8AC3E}">
        <p14:creationId xmlns:p14="http://schemas.microsoft.com/office/powerpoint/2010/main" val="36482000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p:cNvSpPr/>
          <p:nvPr/>
        </p:nvSpPr>
        <p:spPr>
          <a:xfrm>
            <a:off x="3372022" y="3050011"/>
            <a:ext cx="5460149" cy="830997"/>
          </a:xfrm>
          <a:prstGeom prst="rect">
            <a:avLst/>
          </a:prstGeom>
        </p:spPr>
        <p:txBody>
          <a:bodyPr wrap="none">
            <a:spAutoFit/>
          </a:bodyPr>
          <a:lstStyle/>
          <a:p>
            <a:r>
              <a:rPr lang="ja-JP" altLang="en-US" sz="48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（１）ゲノム編集技術</a:t>
            </a:r>
            <a:endParaRPr lang="en-US" altLang="ja-JP" sz="4800" dirty="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9028113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1442573" y="175558"/>
            <a:ext cx="6834433" cy="6579909"/>
            <a:chOff x="2678783" y="147993"/>
            <a:chExt cx="6834433" cy="6579909"/>
          </a:xfrm>
          <a:effectLst>
            <a:glow rad="101600">
              <a:schemeClr val="accent2">
                <a:satMod val="175000"/>
                <a:alpha val="40000"/>
              </a:schemeClr>
            </a:glow>
          </a:effectLst>
        </p:grpSpPr>
        <p:sp>
          <p:nvSpPr>
            <p:cNvPr id="3" name="楕円 2"/>
            <p:cNvSpPr/>
            <p:nvPr/>
          </p:nvSpPr>
          <p:spPr>
            <a:xfrm>
              <a:off x="2678783" y="147993"/>
              <a:ext cx="6834433" cy="6579909"/>
            </a:xfrm>
            <a:prstGeom prst="ellipse">
              <a:avLst/>
            </a:prstGeom>
            <a:solidFill>
              <a:schemeClr val="bg1"/>
            </a:solidFill>
            <a:ln w="38100">
              <a:solidFill>
                <a:srgbClr val="C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p:cNvSpPr/>
            <p:nvPr/>
          </p:nvSpPr>
          <p:spPr>
            <a:xfrm>
              <a:off x="2770360" y="226337"/>
              <a:ext cx="6645244" cy="6427959"/>
            </a:xfrm>
            <a:prstGeom prst="ellipse">
              <a:avLst/>
            </a:prstGeom>
            <a:solidFill>
              <a:schemeClr val="bg1"/>
            </a:solidFill>
            <a:ln w="38100">
              <a:solidFill>
                <a:schemeClr val="accent2">
                  <a:lumMod val="60000"/>
                  <a:lumOff val="40000"/>
                </a:schemeClr>
              </a:solidFill>
              <a:prstDash val="sysDot"/>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涙形 4"/>
          <p:cNvSpPr/>
          <p:nvPr/>
        </p:nvSpPr>
        <p:spPr>
          <a:xfrm rot="11510656">
            <a:off x="2745856" y="2446847"/>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rot="13502564">
            <a:off x="2792854" y="2891634"/>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涙形 86"/>
          <p:cNvSpPr/>
          <p:nvPr/>
        </p:nvSpPr>
        <p:spPr>
          <a:xfrm rot="13502564">
            <a:off x="2745855" y="3303929"/>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涙形 91"/>
          <p:cNvSpPr/>
          <p:nvPr/>
        </p:nvSpPr>
        <p:spPr>
          <a:xfrm rot="15032568">
            <a:off x="2684524" y="3668803"/>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涙形 95"/>
          <p:cNvSpPr/>
          <p:nvPr/>
        </p:nvSpPr>
        <p:spPr>
          <a:xfrm rot="1923819">
            <a:off x="1852758" y="3904382"/>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涙形 96"/>
          <p:cNvSpPr/>
          <p:nvPr/>
        </p:nvSpPr>
        <p:spPr>
          <a:xfrm rot="15619428">
            <a:off x="2392818" y="3958468"/>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涙形 97"/>
          <p:cNvSpPr/>
          <p:nvPr/>
        </p:nvSpPr>
        <p:spPr>
          <a:xfrm rot="3125780">
            <a:off x="1967180" y="3495942"/>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涙形 98"/>
          <p:cNvSpPr/>
          <p:nvPr/>
        </p:nvSpPr>
        <p:spPr>
          <a:xfrm rot="6494414">
            <a:off x="2299897" y="2329855"/>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涙形 99"/>
          <p:cNvSpPr/>
          <p:nvPr/>
        </p:nvSpPr>
        <p:spPr>
          <a:xfrm rot="3850196">
            <a:off x="2127496" y="2623730"/>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Freeform 43"/>
          <p:cNvSpPr>
            <a:spLocks/>
          </p:cNvSpPr>
          <p:nvPr/>
        </p:nvSpPr>
        <p:spPr bwMode="auto">
          <a:xfrm rot="10441033">
            <a:off x="2118184" y="2605086"/>
            <a:ext cx="682625" cy="1500187"/>
          </a:xfrm>
          <a:custGeom>
            <a:avLst/>
            <a:gdLst>
              <a:gd name="T0" fmla="*/ 378 w 430"/>
              <a:gd name="T1" fmla="*/ 568 h 945"/>
              <a:gd name="T2" fmla="*/ 333 w 430"/>
              <a:gd name="T3" fmla="*/ 704 h 945"/>
              <a:gd name="T4" fmla="*/ 333 w 430"/>
              <a:gd name="T5" fmla="*/ 296 h 945"/>
              <a:gd name="T6" fmla="*/ 423 w 430"/>
              <a:gd name="T7" fmla="*/ 114 h 945"/>
              <a:gd name="T8" fmla="*/ 378 w 430"/>
              <a:gd name="T9" fmla="*/ 23 h 945"/>
              <a:gd name="T10" fmla="*/ 242 w 430"/>
              <a:gd name="T11" fmla="*/ 250 h 945"/>
              <a:gd name="T12" fmla="*/ 242 w 430"/>
              <a:gd name="T13" fmla="*/ 522 h 945"/>
              <a:gd name="T14" fmla="*/ 151 w 430"/>
              <a:gd name="T15" fmla="*/ 885 h 945"/>
              <a:gd name="T16" fmla="*/ 15 w 430"/>
              <a:gd name="T17" fmla="*/ 885 h 945"/>
              <a:gd name="T18" fmla="*/ 61 w 430"/>
              <a:gd name="T19" fmla="*/ 522 h 945"/>
              <a:gd name="T20" fmla="*/ 151 w 430"/>
              <a:gd name="T21" fmla="*/ 16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0" h="945">
                <a:moveTo>
                  <a:pt x="378" y="568"/>
                </a:moveTo>
                <a:cubicBezTo>
                  <a:pt x="359" y="658"/>
                  <a:pt x="340" y="749"/>
                  <a:pt x="333" y="704"/>
                </a:cubicBezTo>
                <a:cubicBezTo>
                  <a:pt x="326" y="659"/>
                  <a:pt x="318" y="394"/>
                  <a:pt x="333" y="296"/>
                </a:cubicBezTo>
                <a:cubicBezTo>
                  <a:pt x="348" y="198"/>
                  <a:pt x="416" y="159"/>
                  <a:pt x="423" y="114"/>
                </a:cubicBezTo>
                <a:cubicBezTo>
                  <a:pt x="430" y="69"/>
                  <a:pt x="408" y="0"/>
                  <a:pt x="378" y="23"/>
                </a:cubicBezTo>
                <a:cubicBezTo>
                  <a:pt x="348" y="46"/>
                  <a:pt x="265" y="167"/>
                  <a:pt x="242" y="250"/>
                </a:cubicBezTo>
                <a:cubicBezTo>
                  <a:pt x="219" y="333"/>
                  <a:pt x="257" y="416"/>
                  <a:pt x="242" y="522"/>
                </a:cubicBezTo>
                <a:cubicBezTo>
                  <a:pt x="227" y="628"/>
                  <a:pt x="189" y="825"/>
                  <a:pt x="151" y="885"/>
                </a:cubicBezTo>
                <a:cubicBezTo>
                  <a:pt x="113" y="945"/>
                  <a:pt x="30" y="945"/>
                  <a:pt x="15" y="885"/>
                </a:cubicBezTo>
                <a:cubicBezTo>
                  <a:pt x="0" y="825"/>
                  <a:pt x="38" y="643"/>
                  <a:pt x="61" y="522"/>
                </a:cubicBezTo>
                <a:cubicBezTo>
                  <a:pt x="84" y="401"/>
                  <a:pt x="117" y="280"/>
                  <a:pt x="151" y="160"/>
                </a:cubicBezTo>
              </a:path>
            </a:pathLst>
          </a:custGeom>
          <a:noFill/>
          <a:ln w="1016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94" name="涙形 93"/>
          <p:cNvSpPr/>
          <p:nvPr/>
        </p:nvSpPr>
        <p:spPr>
          <a:xfrm rot="1549117">
            <a:off x="1846731" y="3149389"/>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星 32 6"/>
          <p:cNvSpPr/>
          <p:nvPr/>
        </p:nvSpPr>
        <p:spPr>
          <a:xfrm>
            <a:off x="5017296" y="2330393"/>
            <a:ext cx="2234939" cy="2185415"/>
          </a:xfrm>
          <a:prstGeom prst="star32">
            <a:avLst>
              <a:gd name="adj" fmla="val 48418"/>
            </a:avLst>
          </a:prstGeom>
          <a:noFill/>
          <a:ln w="19050">
            <a:solidFill>
              <a:schemeClr val="accent6">
                <a:lumMod val="50000"/>
              </a:schemeClr>
            </a:solidFill>
            <a:prstDash val="sysDo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5101298" y="2392022"/>
            <a:ext cx="2064385" cy="2060520"/>
          </a:xfrm>
          <a:prstGeom prst="ellipse">
            <a:avLst/>
          </a:prstGeom>
          <a:noFill/>
          <a:ln>
            <a:solidFill>
              <a:srgbClr val="FFC000"/>
            </a:solidFill>
            <a:prstDash val="lgDashDot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5808782" y="1733980"/>
            <a:ext cx="606582" cy="669230"/>
          </a:xfrm>
          <a:prstGeom prst="rect">
            <a:avLst/>
          </a:prstGeom>
          <a:noFill/>
        </p:spPr>
        <p:txBody>
          <a:bodyPr wrap="square" rtlCol="0">
            <a:spAutoFit/>
          </a:bodyPr>
          <a:lstStyle/>
          <a:p>
            <a:pPr algn="ctr"/>
            <a:r>
              <a:rPr kumimoji="1" lang="ja-JP" altLang="en-US" sz="3600" dirty="0" smtClean="0">
                <a:latin typeface="UD デジタル 教科書体 NK-B" panose="02020700000000000000" pitchFamily="18" charset="-128"/>
                <a:ea typeface="UD デジタル 教科書体 NK-B" panose="02020700000000000000" pitchFamily="18" charset="-128"/>
              </a:rPr>
              <a:t>核</a:t>
            </a:r>
            <a:endParaRPr kumimoji="1" lang="ja-JP" altLang="en-US" sz="3600" dirty="0">
              <a:latin typeface="UD デジタル 教科書体 NK-B" panose="02020700000000000000" pitchFamily="18" charset="-128"/>
              <a:ea typeface="UD デジタル 教科書体 NK-B" panose="02020700000000000000" pitchFamily="18" charset="-128"/>
            </a:endParaRPr>
          </a:p>
        </p:txBody>
      </p:sp>
      <p:pic>
        <p:nvPicPr>
          <p:cNvPr id="103" name="図 102"/>
          <p:cNvPicPr>
            <a:picLocks noChangeAspect="1"/>
          </p:cNvPicPr>
          <p:nvPr/>
        </p:nvPicPr>
        <p:blipFill>
          <a:blip r:embed="rId2"/>
          <a:stretch>
            <a:fillRect/>
          </a:stretch>
        </p:blipFill>
        <p:spPr>
          <a:xfrm rot="1050571">
            <a:off x="3813584" y="2491089"/>
            <a:ext cx="496573" cy="1788435"/>
          </a:xfrm>
          <a:prstGeom prst="rect">
            <a:avLst/>
          </a:prstGeom>
        </p:spPr>
      </p:pic>
      <p:cxnSp>
        <p:nvCxnSpPr>
          <p:cNvPr id="104" name="直線矢印コネクタ 103"/>
          <p:cNvCxnSpPr/>
          <p:nvPr/>
        </p:nvCxnSpPr>
        <p:spPr>
          <a:xfrm flipH="1">
            <a:off x="4048603" y="3376024"/>
            <a:ext cx="1202101" cy="92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5500550" y="3753320"/>
            <a:ext cx="1189075" cy="523220"/>
          </a:xfrm>
          <a:prstGeom prst="rect">
            <a:avLst/>
          </a:prstGeom>
          <a:noFill/>
        </p:spPr>
        <p:txBody>
          <a:bodyPr wrap="square" rtlCol="0">
            <a:spAutoFit/>
          </a:bodyPr>
          <a:lstStyle/>
          <a:p>
            <a:pPr algn="ctr"/>
            <a:r>
              <a:rPr lang="en-US" altLang="ja-JP" sz="2800" dirty="0" smtClean="0">
                <a:solidFill>
                  <a:srgbClr val="FF0000"/>
                </a:solidFill>
                <a:latin typeface="Cooper Black" panose="0208090404030B020404" pitchFamily="18" charset="0"/>
              </a:rPr>
              <a:t>DNA</a:t>
            </a:r>
            <a:endParaRPr kumimoji="1" lang="ja-JP" altLang="en-US" sz="2800" dirty="0">
              <a:solidFill>
                <a:srgbClr val="FF0000"/>
              </a:solidFill>
              <a:latin typeface="Cooper Black" panose="0208090404030B020404" pitchFamily="18" charset="0"/>
            </a:endParaRPr>
          </a:p>
        </p:txBody>
      </p:sp>
      <p:cxnSp>
        <p:nvCxnSpPr>
          <p:cNvPr id="116" name="直線矢印コネクタ 115"/>
          <p:cNvCxnSpPr>
            <a:stCxn id="125" idx="1"/>
          </p:cNvCxnSpPr>
          <p:nvPr/>
        </p:nvCxnSpPr>
        <p:spPr>
          <a:xfrm flipH="1">
            <a:off x="8036734" y="774380"/>
            <a:ext cx="937800" cy="771662"/>
          </a:xfrm>
          <a:prstGeom prst="straightConnector1">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楕円 117"/>
          <p:cNvSpPr/>
          <p:nvPr/>
        </p:nvSpPr>
        <p:spPr>
          <a:xfrm rot="2818656">
            <a:off x="7497665" y="1462167"/>
            <a:ext cx="464416" cy="645641"/>
          </a:xfrm>
          <a:prstGeom prst="ellipse">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Freeform 14"/>
          <p:cNvSpPr>
            <a:spLocks/>
          </p:cNvSpPr>
          <p:nvPr/>
        </p:nvSpPr>
        <p:spPr bwMode="auto">
          <a:xfrm>
            <a:off x="3870081" y="5349754"/>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150" name="Picture 13" descr="第01章03-012p_DNAの構造"/>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5622833" y="2485267"/>
            <a:ext cx="992313" cy="1750084"/>
          </a:xfrm>
          <a:prstGeom prst="rect">
            <a:avLst/>
          </a:prstGeom>
          <a:noFill/>
          <a:extLst>
            <a:ext uri="{909E8E84-426E-40DD-AFC4-6F175D3DCCD1}">
              <a14:hiddenFill xmlns:a14="http://schemas.microsoft.com/office/drawing/2010/main">
                <a:solidFill>
                  <a:srgbClr val="FFFFFF"/>
                </a:solidFill>
              </a14:hiddenFill>
            </a:ext>
          </a:extLst>
        </p:spPr>
      </p:pic>
      <p:cxnSp>
        <p:nvCxnSpPr>
          <p:cNvPr id="168" name="直線矢印コネクタ 167"/>
          <p:cNvCxnSpPr/>
          <p:nvPr/>
        </p:nvCxnSpPr>
        <p:spPr>
          <a:xfrm flipH="1">
            <a:off x="3031628" y="3385307"/>
            <a:ext cx="794846"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a:off x="3688132" y="2051190"/>
            <a:ext cx="1189075" cy="584775"/>
          </a:xfrm>
          <a:prstGeom prst="rect">
            <a:avLst/>
          </a:prstGeom>
          <a:noFill/>
        </p:spPr>
        <p:txBody>
          <a:bodyPr wrap="square" rtlCol="0">
            <a:spAutoFit/>
          </a:bodyPr>
          <a:lstStyle/>
          <a:p>
            <a:pPr algn="ctr"/>
            <a:r>
              <a:rPr kumimoji="1" lang="en-US" altLang="ja-JP" sz="3200" dirty="0" smtClean="0">
                <a:solidFill>
                  <a:srgbClr val="C00000"/>
                </a:solidFill>
                <a:latin typeface="Cooper Black" panose="0208090404030B020404" pitchFamily="18" charset="0"/>
              </a:rPr>
              <a:t>RNA</a:t>
            </a:r>
            <a:endParaRPr kumimoji="1" lang="ja-JP" altLang="en-US" sz="3200" dirty="0">
              <a:solidFill>
                <a:srgbClr val="C00000"/>
              </a:solidFill>
              <a:latin typeface="Cooper Black" panose="0208090404030B020404" pitchFamily="18" charset="0"/>
            </a:endParaRPr>
          </a:p>
        </p:txBody>
      </p:sp>
      <p:sp>
        <p:nvSpPr>
          <p:cNvPr id="178" name="Freeform 14"/>
          <p:cNvSpPr>
            <a:spLocks/>
          </p:cNvSpPr>
          <p:nvPr/>
        </p:nvSpPr>
        <p:spPr bwMode="auto">
          <a:xfrm rot="1073092">
            <a:off x="4694767" y="5183630"/>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80" name="Freeform 14"/>
          <p:cNvSpPr>
            <a:spLocks/>
          </p:cNvSpPr>
          <p:nvPr/>
        </p:nvSpPr>
        <p:spPr bwMode="auto">
          <a:xfrm>
            <a:off x="4501877" y="5928791"/>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99" name="テキスト ボックス 198"/>
          <p:cNvSpPr txBox="1"/>
          <p:nvPr/>
        </p:nvSpPr>
        <p:spPr>
          <a:xfrm>
            <a:off x="5852768" y="2600207"/>
            <a:ext cx="996914" cy="307777"/>
          </a:xfrm>
          <a:prstGeom prst="rect">
            <a:avLst/>
          </a:prstGeom>
          <a:noFill/>
        </p:spPr>
        <p:txBody>
          <a:bodyPr wrap="square" rtlCol="0">
            <a:spAutoFit/>
          </a:bodyPr>
          <a:lstStyle/>
          <a:p>
            <a:pPr algn="ctr"/>
            <a:r>
              <a:rPr kumimoji="1" lang="ja-JP" altLang="en-US" sz="1400" dirty="0" smtClean="0">
                <a:solidFill>
                  <a:srgbClr val="7030A0"/>
                </a:solidFill>
                <a:latin typeface="UD デジタル 教科書体 NK-B" panose="02020700000000000000" pitchFamily="18" charset="-128"/>
                <a:ea typeface="UD デジタル 教科書体 NK-B" panose="02020700000000000000" pitchFamily="18" charset="-128"/>
              </a:rPr>
              <a:t>染色体</a:t>
            </a:r>
            <a:endParaRPr kumimoji="1" lang="ja-JP" altLang="en-US" sz="1400" dirty="0">
              <a:solidFill>
                <a:srgbClr val="7030A0"/>
              </a:solidFill>
              <a:latin typeface="UD デジタル 教科書体 NK-B" panose="02020700000000000000" pitchFamily="18" charset="-128"/>
              <a:ea typeface="UD デジタル 教科書体 NK-B" panose="02020700000000000000" pitchFamily="18" charset="-128"/>
            </a:endParaRPr>
          </a:p>
        </p:txBody>
      </p:sp>
      <p:sp>
        <p:nvSpPr>
          <p:cNvPr id="200" name="テキスト ボックス 199"/>
          <p:cNvSpPr txBox="1"/>
          <p:nvPr/>
        </p:nvSpPr>
        <p:spPr>
          <a:xfrm>
            <a:off x="6168769" y="3396820"/>
            <a:ext cx="996914" cy="307777"/>
          </a:xfrm>
          <a:prstGeom prst="rect">
            <a:avLst/>
          </a:prstGeom>
          <a:noFill/>
        </p:spPr>
        <p:txBody>
          <a:bodyPr wrap="square" rtlCol="0">
            <a:spAutoFit/>
          </a:bodyPr>
          <a:lstStyle/>
          <a:p>
            <a:r>
              <a:rPr lang="ja-JP" altLang="en-US" sz="1400" dirty="0" smtClean="0">
                <a:latin typeface="UD デジタル 教科書体 NK-B" panose="02020700000000000000" pitchFamily="18" charset="-128"/>
                <a:ea typeface="UD デジタル 教科書体 NK-B" panose="02020700000000000000" pitchFamily="18" charset="-128"/>
              </a:rPr>
              <a:t>ヒストン</a:t>
            </a:r>
            <a:endParaRPr kumimoji="1" lang="ja-JP" altLang="en-US" sz="1400" dirty="0">
              <a:latin typeface="UD デジタル 教科書体 NK-B" panose="02020700000000000000" pitchFamily="18" charset="-128"/>
              <a:ea typeface="UD デジタル 教科書体 NK-B" panose="02020700000000000000" pitchFamily="18" charset="-128"/>
            </a:endParaRPr>
          </a:p>
        </p:txBody>
      </p:sp>
      <p:sp>
        <p:nvSpPr>
          <p:cNvPr id="202" name="テキスト ボックス 201"/>
          <p:cNvSpPr txBox="1"/>
          <p:nvPr/>
        </p:nvSpPr>
        <p:spPr>
          <a:xfrm>
            <a:off x="4937035" y="5046084"/>
            <a:ext cx="232054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ミトコンドリア</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1026" name="Picture 2" descr="ゴルジ体"/>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7502" y="217841"/>
            <a:ext cx="2074311" cy="2074312"/>
          </a:xfrm>
          <a:prstGeom prst="rect">
            <a:avLst/>
          </a:prstGeom>
          <a:noFill/>
          <a:extLst>
            <a:ext uri="{909E8E84-426E-40DD-AFC4-6F175D3DCCD1}">
              <a14:hiddenFill xmlns:a14="http://schemas.microsoft.com/office/drawing/2010/main">
                <a:solidFill>
                  <a:srgbClr val="FFFFFF"/>
                </a:solidFill>
              </a14:hiddenFill>
            </a:ext>
          </a:extLst>
        </p:spPr>
      </p:pic>
      <p:cxnSp>
        <p:nvCxnSpPr>
          <p:cNvPr id="219" name="直線矢印コネクタ 218"/>
          <p:cNvCxnSpPr/>
          <p:nvPr/>
        </p:nvCxnSpPr>
        <p:spPr>
          <a:xfrm flipV="1">
            <a:off x="2877132" y="1587002"/>
            <a:ext cx="909068" cy="7433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5" name="正方形/長方形 104"/>
          <p:cNvSpPr/>
          <p:nvPr/>
        </p:nvSpPr>
        <p:spPr>
          <a:xfrm>
            <a:off x="5090389" y="692109"/>
            <a:ext cx="1422184" cy="400110"/>
          </a:xfrm>
          <a:prstGeom prst="rect">
            <a:avLst/>
          </a:prstGeom>
        </p:spPr>
        <p:txBody>
          <a:bodyPr wrap="none">
            <a:spAutoFit/>
          </a:bodyPr>
          <a:lstStyle/>
          <a:p>
            <a:r>
              <a:rPr lang="en-US" altLang="ja-JP" sz="2000" dirty="0">
                <a:latin typeface="Bauhaus 93" panose="04030905020B02020C02" pitchFamily="82" charset="0"/>
              </a:rPr>
              <a:t>Golgi body</a:t>
            </a:r>
            <a:endParaRPr lang="ja-JP" altLang="en-US" sz="2000" dirty="0">
              <a:latin typeface="Bauhaus 93" panose="04030905020B02020C02" pitchFamily="82" charset="0"/>
            </a:endParaRPr>
          </a:p>
        </p:txBody>
      </p:sp>
      <p:sp>
        <p:nvSpPr>
          <p:cNvPr id="108" name="正方形/長方形 107"/>
          <p:cNvSpPr/>
          <p:nvPr/>
        </p:nvSpPr>
        <p:spPr>
          <a:xfrm>
            <a:off x="1797010" y="4214050"/>
            <a:ext cx="1500732" cy="461665"/>
          </a:xfrm>
          <a:prstGeom prst="rect">
            <a:avLst/>
          </a:prstGeom>
        </p:spPr>
        <p:txBody>
          <a:bodyPr wrap="none">
            <a:spAutoFit/>
          </a:bodyPr>
          <a:lstStyle/>
          <a:p>
            <a:r>
              <a:rPr lang="en-US" altLang="ja-JP" sz="2400" dirty="0" smtClean="0">
                <a:latin typeface="Bauhaus 93" panose="04030905020B02020C02" pitchFamily="82" charset="0"/>
              </a:rPr>
              <a:t>Ribosome</a:t>
            </a:r>
            <a:endParaRPr lang="ja-JP" altLang="en-US" sz="2400" dirty="0">
              <a:latin typeface="Bauhaus 93" panose="04030905020B02020C02" pitchFamily="82" charset="0"/>
            </a:endParaRPr>
          </a:p>
        </p:txBody>
      </p:sp>
      <p:pic>
        <p:nvPicPr>
          <p:cNvPr id="8" name="図 7"/>
          <p:cNvPicPr>
            <a:picLocks noChangeAspect="1"/>
          </p:cNvPicPr>
          <p:nvPr/>
        </p:nvPicPr>
        <p:blipFill>
          <a:blip r:embed="rId5"/>
          <a:stretch>
            <a:fillRect/>
          </a:stretch>
        </p:blipFill>
        <p:spPr>
          <a:xfrm rot="3403346">
            <a:off x="3363202" y="5253632"/>
            <a:ext cx="371055" cy="575547"/>
          </a:xfrm>
          <a:prstGeom prst="rect">
            <a:avLst/>
          </a:prstGeom>
        </p:spPr>
      </p:pic>
      <p:pic>
        <p:nvPicPr>
          <p:cNvPr id="73" name="図 72"/>
          <p:cNvPicPr>
            <a:picLocks noChangeAspect="1"/>
          </p:cNvPicPr>
          <p:nvPr/>
        </p:nvPicPr>
        <p:blipFill>
          <a:blip r:embed="rId5"/>
          <a:stretch>
            <a:fillRect/>
          </a:stretch>
        </p:blipFill>
        <p:spPr>
          <a:xfrm>
            <a:off x="4048603" y="5349754"/>
            <a:ext cx="282584" cy="723119"/>
          </a:xfrm>
          <a:prstGeom prst="rect">
            <a:avLst/>
          </a:prstGeom>
        </p:spPr>
      </p:pic>
      <p:pic>
        <p:nvPicPr>
          <p:cNvPr id="74" name="図 73"/>
          <p:cNvPicPr>
            <a:picLocks noChangeAspect="1"/>
          </p:cNvPicPr>
          <p:nvPr/>
        </p:nvPicPr>
        <p:blipFill>
          <a:blip r:embed="rId5"/>
          <a:stretch>
            <a:fillRect/>
          </a:stretch>
        </p:blipFill>
        <p:spPr>
          <a:xfrm rot="5400000">
            <a:off x="4663101" y="5617798"/>
            <a:ext cx="339249" cy="723119"/>
          </a:xfrm>
          <a:prstGeom prst="rect">
            <a:avLst/>
          </a:prstGeom>
        </p:spPr>
      </p:pic>
      <p:pic>
        <p:nvPicPr>
          <p:cNvPr id="75" name="図 74"/>
          <p:cNvPicPr>
            <a:picLocks noChangeAspect="1"/>
          </p:cNvPicPr>
          <p:nvPr/>
        </p:nvPicPr>
        <p:blipFill>
          <a:blip r:embed="rId5"/>
          <a:stretch>
            <a:fillRect/>
          </a:stretch>
        </p:blipFill>
        <p:spPr>
          <a:xfrm rot="18622514">
            <a:off x="3628547" y="5915882"/>
            <a:ext cx="282584" cy="434824"/>
          </a:xfrm>
          <a:prstGeom prst="rect">
            <a:avLst/>
          </a:prstGeom>
        </p:spPr>
      </p:pic>
      <p:pic>
        <p:nvPicPr>
          <p:cNvPr id="76" name="図 75"/>
          <p:cNvPicPr>
            <a:picLocks noChangeAspect="1"/>
          </p:cNvPicPr>
          <p:nvPr/>
        </p:nvPicPr>
        <p:blipFill>
          <a:blip r:embed="rId5"/>
          <a:stretch>
            <a:fillRect/>
          </a:stretch>
        </p:blipFill>
        <p:spPr>
          <a:xfrm rot="8021438">
            <a:off x="4198969" y="6095890"/>
            <a:ext cx="282584" cy="434824"/>
          </a:xfrm>
          <a:prstGeom prst="rect">
            <a:avLst/>
          </a:prstGeom>
        </p:spPr>
      </p:pic>
      <p:pic>
        <p:nvPicPr>
          <p:cNvPr id="77" name="図 76"/>
          <p:cNvPicPr>
            <a:picLocks noChangeAspect="1"/>
          </p:cNvPicPr>
          <p:nvPr/>
        </p:nvPicPr>
        <p:blipFill>
          <a:blip r:embed="rId5"/>
          <a:stretch>
            <a:fillRect/>
          </a:stretch>
        </p:blipFill>
        <p:spPr>
          <a:xfrm rot="18622514">
            <a:off x="4598102" y="5209785"/>
            <a:ext cx="282584" cy="434824"/>
          </a:xfrm>
          <a:prstGeom prst="rect">
            <a:avLst/>
          </a:prstGeom>
        </p:spPr>
      </p:pic>
      <p:pic>
        <p:nvPicPr>
          <p:cNvPr id="78" name="図 77"/>
          <p:cNvPicPr>
            <a:picLocks noChangeAspect="1"/>
          </p:cNvPicPr>
          <p:nvPr/>
        </p:nvPicPr>
        <p:blipFill>
          <a:blip r:embed="rId5"/>
          <a:stretch>
            <a:fillRect/>
          </a:stretch>
        </p:blipFill>
        <p:spPr>
          <a:xfrm rot="5400000">
            <a:off x="6027458" y="5483383"/>
            <a:ext cx="339249" cy="723119"/>
          </a:xfrm>
          <a:prstGeom prst="rect">
            <a:avLst/>
          </a:prstGeom>
        </p:spPr>
      </p:pic>
      <p:pic>
        <p:nvPicPr>
          <p:cNvPr id="80" name="図 79"/>
          <p:cNvPicPr>
            <a:picLocks noChangeAspect="1"/>
          </p:cNvPicPr>
          <p:nvPr/>
        </p:nvPicPr>
        <p:blipFill>
          <a:blip r:embed="rId5"/>
          <a:stretch>
            <a:fillRect/>
          </a:stretch>
        </p:blipFill>
        <p:spPr>
          <a:xfrm rot="15866948">
            <a:off x="4948838" y="6234215"/>
            <a:ext cx="197213" cy="434824"/>
          </a:xfrm>
          <a:prstGeom prst="rect">
            <a:avLst/>
          </a:prstGeom>
        </p:spPr>
      </p:pic>
      <p:pic>
        <p:nvPicPr>
          <p:cNvPr id="84" name="図 83"/>
          <p:cNvPicPr>
            <a:picLocks noChangeAspect="1"/>
          </p:cNvPicPr>
          <p:nvPr/>
        </p:nvPicPr>
        <p:blipFill>
          <a:blip r:embed="rId5"/>
          <a:stretch>
            <a:fillRect/>
          </a:stretch>
        </p:blipFill>
        <p:spPr>
          <a:xfrm rot="8303482">
            <a:off x="5298324" y="5433876"/>
            <a:ext cx="268747" cy="702447"/>
          </a:xfrm>
          <a:prstGeom prst="rect">
            <a:avLst/>
          </a:prstGeom>
        </p:spPr>
      </p:pic>
      <p:pic>
        <p:nvPicPr>
          <p:cNvPr id="85" name="図 84"/>
          <p:cNvPicPr>
            <a:picLocks noChangeAspect="1"/>
          </p:cNvPicPr>
          <p:nvPr/>
        </p:nvPicPr>
        <p:blipFill>
          <a:blip r:embed="rId5"/>
          <a:stretch>
            <a:fillRect/>
          </a:stretch>
        </p:blipFill>
        <p:spPr>
          <a:xfrm rot="15934545">
            <a:off x="5507144" y="6089352"/>
            <a:ext cx="315786" cy="445252"/>
          </a:xfrm>
          <a:prstGeom prst="rect">
            <a:avLst/>
          </a:prstGeom>
        </p:spPr>
      </p:pic>
      <p:pic>
        <p:nvPicPr>
          <p:cNvPr id="88" name="図 87"/>
          <p:cNvPicPr>
            <a:picLocks noChangeAspect="1"/>
          </p:cNvPicPr>
          <p:nvPr/>
        </p:nvPicPr>
        <p:blipFill>
          <a:blip r:embed="rId5"/>
          <a:stretch>
            <a:fillRect/>
          </a:stretch>
        </p:blipFill>
        <p:spPr>
          <a:xfrm rot="16751110">
            <a:off x="4692028" y="4575301"/>
            <a:ext cx="371055" cy="575547"/>
          </a:xfrm>
          <a:prstGeom prst="rect">
            <a:avLst/>
          </a:prstGeom>
        </p:spPr>
      </p:pic>
      <p:pic>
        <p:nvPicPr>
          <p:cNvPr id="89" name="図 88"/>
          <p:cNvPicPr>
            <a:picLocks noChangeAspect="1"/>
          </p:cNvPicPr>
          <p:nvPr/>
        </p:nvPicPr>
        <p:blipFill>
          <a:blip r:embed="rId5"/>
          <a:stretch>
            <a:fillRect/>
          </a:stretch>
        </p:blipFill>
        <p:spPr>
          <a:xfrm rot="6809409">
            <a:off x="2621606" y="5287199"/>
            <a:ext cx="371055" cy="575547"/>
          </a:xfrm>
          <a:prstGeom prst="rect">
            <a:avLst/>
          </a:prstGeom>
        </p:spPr>
      </p:pic>
      <p:pic>
        <p:nvPicPr>
          <p:cNvPr id="90" name="図 89"/>
          <p:cNvPicPr>
            <a:picLocks noChangeAspect="1"/>
          </p:cNvPicPr>
          <p:nvPr/>
        </p:nvPicPr>
        <p:blipFill>
          <a:blip r:embed="rId5"/>
          <a:stretch>
            <a:fillRect/>
          </a:stretch>
        </p:blipFill>
        <p:spPr>
          <a:xfrm rot="18622514">
            <a:off x="3737028" y="4942877"/>
            <a:ext cx="282584" cy="434824"/>
          </a:xfrm>
          <a:prstGeom prst="rect">
            <a:avLst/>
          </a:prstGeom>
        </p:spPr>
      </p:pic>
      <p:pic>
        <p:nvPicPr>
          <p:cNvPr id="91" name="図 90"/>
          <p:cNvPicPr>
            <a:picLocks noChangeAspect="1"/>
          </p:cNvPicPr>
          <p:nvPr/>
        </p:nvPicPr>
        <p:blipFill>
          <a:blip r:embed="rId5"/>
          <a:stretch>
            <a:fillRect/>
          </a:stretch>
        </p:blipFill>
        <p:spPr>
          <a:xfrm rot="15866948">
            <a:off x="3174067" y="5793247"/>
            <a:ext cx="197213" cy="434824"/>
          </a:xfrm>
          <a:prstGeom prst="rect">
            <a:avLst/>
          </a:prstGeom>
        </p:spPr>
      </p:pic>
      <p:pic>
        <p:nvPicPr>
          <p:cNvPr id="93" name="図 92"/>
          <p:cNvPicPr>
            <a:picLocks noChangeAspect="1"/>
          </p:cNvPicPr>
          <p:nvPr/>
        </p:nvPicPr>
        <p:blipFill>
          <a:blip r:embed="rId5"/>
          <a:stretch>
            <a:fillRect/>
          </a:stretch>
        </p:blipFill>
        <p:spPr>
          <a:xfrm rot="15866948">
            <a:off x="4229540" y="4811574"/>
            <a:ext cx="236456" cy="434824"/>
          </a:xfrm>
          <a:prstGeom prst="rect">
            <a:avLst/>
          </a:prstGeom>
        </p:spPr>
      </p:pic>
      <p:pic>
        <p:nvPicPr>
          <p:cNvPr id="95" name="図 94"/>
          <p:cNvPicPr>
            <a:picLocks noChangeAspect="1"/>
          </p:cNvPicPr>
          <p:nvPr/>
        </p:nvPicPr>
        <p:blipFill>
          <a:blip r:embed="rId5"/>
          <a:stretch>
            <a:fillRect/>
          </a:stretch>
        </p:blipFill>
        <p:spPr>
          <a:xfrm rot="20393224">
            <a:off x="2875601" y="4853186"/>
            <a:ext cx="371055" cy="575547"/>
          </a:xfrm>
          <a:prstGeom prst="rect">
            <a:avLst/>
          </a:prstGeom>
        </p:spPr>
      </p:pic>
      <p:pic>
        <p:nvPicPr>
          <p:cNvPr id="102" name="Picture 14" descr="第01章03-011p-細胞膜の構造"/>
          <p:cNvPicPr>
            <a:picLocks noChangeAspect="1" noChangeArrowheads="1"/>
          </p:cNvPicPr>
          <p:nvPr/>
        </p:nvPicPr>
        <p:blipFill>
          <a:blip r:embed="rId6" cstate="print">
            <a:extLst>
              <a:ext uri="{28A0092B-C50C-407E-A947-70E740481C1C}">
                <a14:useLocalDpi xmlns:a14="http://schemas.microsoft.com/office/drawing/2010/main" val="0"/>
              </a:ext>
            </a:extLst>
          </a:blip>
          <a:srcRect l="27803" t="68071" r="48380"/>
          <a:stretch>
            <a:fillRect/>
          </a:stretch>
        </p:blipFill>
        <p:spPr bwMode="auto">
          <a:xfrm>
            <a:off x="8863658" y="3933947"/>
            <a:ext cx="359500" cy="102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14" descr="第01章03-011p-細胞膜の構造"/>
          <p:cNvPicPr>
            <a:picLocks noChangeAspect="1" noChangeArrowheads="1"/>
          </p:cNvPicPr>
          <p:nvPr/>
        </p:nvPicPr>
        <p:blipFill>
          <a:blip r:embed="rId6" cstate="print">
            <a:extLst>
              <a:ext uri="{28A0092B-C50C-407E-A947-70E740481C1C}">
                <a14:useLocalDpi xmlns:a14="http://schemas.microsoft.com/office/drawing/2010/main" val="0"/>
              </a:ext>
            </a:extLst>
          </a:blip>
          <a:srcRect l="27803" t="68071" r="48380"/>
          <a:stretch>
            <a:fillRect/>
          </a:stretch>
        </p:blipFill>
        <p:spPr bwMode="auto">
          <a:xfrm rot="20561996">
            <a:off x="11643606" y="3613130"/>
            <a:ext cx="359500" cy="102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14" descr="第01章03-011p-細胞膜の構造"/>
          <p:cNvPicPr>
            <a:picLocks noChangeAspect="1" noChangeArrowheads="1"/>
          </p:cNvPicPr>
          <p:nvPr/>
        </p:nvPicPr>
        <p:blipFill>
          <a:blip r:embed="rId6" cstate="print">
            <a:extLst>
              <a:ext uri="{28A0092B-C50C-407E-A947-70E740481C1C}">
                <a14:useLocalDpi xmlns:a14="http://schemas.microsoft.com/office/drawing/2010/main" val="0"/>
              </a:ext>
            </a:extLst>
          </a:blip>
          <a:srcRect l="27803" t="68071" r="48380"/>
          <a:stretch>
            <a:fillRect/>
          </a:stretch>
        </p:blipFill>
        <p:spPr bwMode="auto">
          <a:xfrm rot="20751586">
            <a:off x="9727353" y="3985827"/>
            <a:ext cx="359500" cy="102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Picture 14" descr="第01章03-011p-細胞膜の構造"/>
          <p:cNvPicPr>
            <a:picLocks noChangeAspect="1" noChangeArrowheads="1"/>
          </p:cNvPicPr>
          <p:nvPr/>
        </p:nvPicPr>
        <p:blipFill>
          <a:blip r:embed="rId6" cstate="print">
            <a:extLst>
              <a:ext uri="{28A0092B-C50C-407E-A947-70E740481C1C}">
                <a14:useLocalDpi xmlns:a14="http://schemas.microsoft.com/office/drawing/2010/main" val="0"/>
              </a:ext>
            </a:extLst>
          </a:blip>
          <a:srcRect l="27803" t="68071" r="48380"/>
          <a:stretch>
            <a:fillRect/>
          </a:stretch>
        </p:blipFill>
        <p:spPr bwMode="auto">
          <a:xfrm rot="553789">
            <a:off x="10516128" y="4131716"/>
            <a:ext cx="359500" cy="102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4" descr="第01章03-011p-細胞膜の構造"/>
          <p:cNvPicPr>
            <a:picLocks noChangeAspect="1" noChangeArrowheads="1"/>
          </p:cNvPicPr>
          <p:nvPr/>
        </p:nvPicPr>
        <p:blipFill>
          <a:blip r:embed="rId6" cstate="print">
            <a:extLst>
              <a:ext uri="{28A0092B-C50C-407E-A947-70E740481C1C}">
                <a14:useLocalDpi xmlns:a14="http://schemas.microsoft.com/office/drawing/2010/main" val="0"/>
              </a:ext>
            </a:extLst>
          </a:blip>
          <a:srcRect l="27803" t="68071" r="48380"/>
          <a:stretch>
            <a:fillRect/>
          </a:stretch>
        </p:blipFill>
        <p:spPr bwMode="auto">
          <a:xfrm rot="10800000">
            <a:off x="9498535" y="4589031"/>
            <a:ext cx="359500" cy="102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4" descr="第01章03-011p-細胞膜の構造"/>
          <p:cNvPicPr>
            <a:picLocks noChangeAspect="1" noChangeArrowheads="1"/>
          </p:cNvPicPr>
          <p:nvPr/>
        </p:nvPicPr>
        <p:blipFill>
          <a:blip r:embed="rId6" cstate="print">
            <a:extLst>
              <a:ext uri="{28A0092B-C50C-407E-A947-70E740481C1C}">
                <a14:useLocalDpi xmlns:a14="http://schemas.microsoft.com/office/drawing/2010/main" val="0"/>
              </a:ext>
            </a:extLst>
          </a:blip>
          <a:srcRect l="27803" t="68071" r="48380"/>
          <a:stretch>
            <a:fillRect/>
          </a:stretch>
        </p:blipFill>
        <p:spPr bwMode="auto">
          <a:xfrm rot="10051506">
            <a:off x="8501692" y="4811863"/>
            <a:ext cx="359500" cy="102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14" descr="第01章03-011p-細胞膜の構造"/>
          <p:cNvPicPr>
            <a:picLocks noChangeAspect="1" noChangeArrowheads="1"/>
          </p:cNvPicPr>
          <p:nvPr/>
        </p:nvPicPr>
        <p:blipFill>
          <a:blip r:embed="rId6" cstate="print">
            <a:extLst>
              <a:ext uri="{28A0092B-C50C-407E-A947-70E740481C1C}">
                <a14:useLocalDpi xmlns:a14="http://schemas.microsoft.com/office/drawing/2010/main" val="0"/>
              </a:ext>
            </a:extLst>
          </a:blip>
          <a:srcRect l="27803" t="68071" r="48380"/>
          <a:stretch>
            <a:fillRect/>
          </a:stretch>
        </p:blipFill>
        <p:spPr bwMode="auto">
          <a:xfrm rot="11918867">
            <a:off x="9803241" y="5205694"/>
            <a:ext cx="359500" cy="102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14" descr="第01章03-011p-細胞膜の構造"/>
          <p:cNvPicPr>
            <a:picLocks noChangeAspect="1" noChangeArrowheads="1"/>
          </p:cNvPicPr>
          <p:nvPr/>
        </p:nvPicPr>
        <p:blipFill>
          <a:blip r:embed="rId6" cstate="print">
            <a:extLst>
              <a:ext uri="{28A0092B-C50C-407E-A947-70E740481C1C}">
                <a14:useLocalDpi xmlns:a14="http://schemas.microsoft.com/office/drawing/2010/main" val="0"/>
              </a:ext>
            </a:extLst>
          </a:blip>
          <a:srcRect l="27803" t="68071" r="48380"/>
          <a:stretch>
            <a:fillRect/>
          </a:stretch>
        </p:blipFill>
        <p:spPr bwMode="auto">
          <a:xfrm rot="10051506">
            <a:off x="9079788" y="5245782"/>
            <a:ext cx="359500" cy="102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14" descr="第01章03-011p-細胞膜の構造"/>
          <p:cNvPicPr>
            <a:picLocks noChangeAspect="1" noChangeArrowheads="1"/>
          </p:cNvPicPr>
          <p:nvPr/>
        </p:nvPicPr>
        <p:blipFill>
          <a:blip r:embed="rId6" cstate="print">
            <a:extLst>
              <a:ext uri="{28A0092B-C50C-407E-A947-70E740481C1C}">
                <a14:useLocalDpi xmlns:a14="http://schemas.microsoft.com/office/drawing/2010/main" val="0"/>
              </a:ext>
            </a:extLst>
          </a:blip>
          <a:srcRect l="27803" t="68071" r="48380"/>
          <a:stretch>
            <a:fillRect/>
          </a:stretch>
        </p:blipFill>
        <p:spPr bwMode="auto">
          <a:xfrm rot="21247907">
            <a:off x="11150002" y="4102976"/>
            <a:ext cx="359500" cy="102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14" descr="第01章03-011p-細胞膜の構造"/>
          <p:cNvPicPr>
            <a:picLocks noChangeAspect="1" noChangeArrowheads="1"/>
          </p:cNvPicPr>
          <p:nvPr/>
        </p:nvPicPr>
        <p:blipFill>
          <a:blip r:embed="rId6" cstate="print">
            <a:extLst>
              <a:ext uri="{28A0092B-C50C-407E-A947-70E740481C1C}">
                <a14:useLocalDpi xmlns:a14="http://schemas.microsoft.com/office/drawing/2010/main" val="0"/>
              </a:ext>
            </a:extLst>
          </a:blip>
          <a:srcRect l="27803" t="68071" r="48380"/>
          <a:stretch>
            <a:fillRect/>
          </a:stretch>
        </p:blipFill>
        <p:spPr bwMode="auto">
          <a:xfrm rot="10800000">
            <a:off x="10890255" y="5461553"/>
            <a:ext cx="359500" cy="102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14" descr="第01章03-011p-細胞膜の構造"/>
          <p:cNvPicPr>
            <a:picLocks noChangeAspect="1" noChangeArrowheads="1"/>
          </p:cNvPicPr>
          <p:nvPr/>
        </p:nvPicPr>
        <p:blipFill>
          <a:blip r:embed="rId6" cstate="print">
            <a:extLst>
              <a:ext uri="{28A0092B-C50C-407E-A947-70E740481C1C}">
                <a14:useLocalDpi xmlns:a14="http://schemas.microsoft.com/office/drawing/2010/main" val="0"/>
              </a:ext>
            </a:extLst>
          </a:blip>
          <a:srcRect l="27803" t="68071" r="48380"/>
          <a:stretch>
            <a:fillRect/>
          </a:stretch>
        </p:blipFill>
        <p:spPr bwMode="auto">
          <a:xfrm rot="12085828">
            <a:off x="10383408" y="5299587"/>
            <a:ext cx="359500" cy="102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14" descr="第01章03-011p-細胞膜の構造"/>
          <p:cNvPicPr>
            <a:picLocks noChangeAspect="1" noChangeArrowheads="1"/>
          </p:cNvPicPr>
          <p:nvPr/>
        </p:nvPicPr>
        <p:blipFill>
          <a:blip r:embed="rId6" cstate="print">
            <a:extLst>
              <a:ext uri="{28A0092B-C50C-407E-A947-70E740481C1C}">
                <a14:useLocalDpi xmlns:a14="http://schemas.microsoft.com/office/drawing/2010/main" val="0"/>
              </a:ext>
            </a:extLst>
          </a:blip>
          <a:srcRect l="27803" t="68071" r="48380"/>
          <a:stretch>
            <a:fillRect/>
          </a:stretch>
        </p:blipFill>
        <p:spPr bwMode="auto">
          <a:xfrm rot="21249561">
            <a:off x="10160363" y="3861507"/>
            <a:ext cx="359500" cy="102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下矢印 18"/>
          <p:cNvSpPr/>
          <p:nvPr/>
        </p:nvSpPr>
        <p:spPr>
          <a:xfrm>
            <a:off x="8556440" y="2931512"/>
            <a:ext cx="3486623" cy="8208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latin typeface="Meiryo UI" panose="020B0604030504040204" pitchFamily="50" charset="-128"/>
                <a:ea typeface="Meiryo UI" panose="020B0604030504040204" pitchFamily="50" charset="-128"/>
              </a:rPr>
              <a:t>界面活性剤</a:t>
            </a:r>
            <a:endParaRPr kumimoji="1" lang="ja-JP" altLang="en-US" sz="2400" b="1" dirty="0">
              <a:latin typeface="Meiryo UI" panose="020B0604030504040204" pitchFamily="50" charset="-128"/>
              <a:ea typeface="Meiryo UI" panose="020B0604030504040204" pitchFamily="50" charset="-128"/>
            </a:endParaRPr>
          </a:p>
        </p:txBody>
      </p:sp>
      <p:sp>
        <p:nvSpPr>
          <p:cNvPr id="125" name="Text Box 17"/>
          <p:cNvSpPr txBox="1">
            <a:spLocks noChangeArrowheads="1"/>
          </p:cNvSpPr>
          <p:nvPr/>
        </p:nvSpPr>
        <p:spPr bwMode="auto">
          <a:xfrm>
            <a:off x="8974534" y="543547"/>
            <a:ext cx="22220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2400" dirty="0">
                <a:latin typeface="UD デジタル 教科書体 NK-B" panose="02020700000000000000" pitchFamily="18" charset="-128"/>
                <a:ea typeface="UD デジタル 教科書体 NK-B" panose="02020700000000000000" pitchFamily="18" charset="-128"/>
              </a:rPr>
              <a:t>リン</a:t>
            </a:r>
            <a:r>
              <a:rPr lang="ja-JP" altLang="en-US" sz="2400" dirty="0" smtClean="0">
                <a:latin typeface="UD デジタル 教科書体 NK-B" panose="02020700000000000000" pitchFamily="18" charset="-128"/>
                <a:ea typeface="UD デジタル 教科書体 NK-B" panose="02020700000000000000" pitchFamily="18" charset="-128"/>
              </a:rPr>
              <a:t>脂質二重層</a:t>
            </a:r>
            <a:endParaRPr lang="ja-JP" altLang="en-US" sz="2400" dirty="0">
              <a:latin typeface="UD デジタル 教科書体 NK-B" panose="02020700000000000000" pitchFamily="18" charset="-128"/>
              <a:ea typeface="UD デジタル 教科書体 NK-B" panose="02020700000000000000" pitchFamily="18" charset="-128"/>
            </a:endParaRPr>
          </a:p>
        </p:txBody>
      </p:sp>
      <p:pic>
        <p:nvPicPr>
          <p:cNvPr id="126" name="Picture 12" descr="第01章03-011p-細胞膜の構造"/>
          <p:cNvPicPr>
            <a:picLocks noChangeAspect="1" noChangeArrowheads="1"/>
          </p:cNvPicPr>
          <p:nvPr/>
        </p:nvPicPr>
        <p:blipFill>
          <a:blip r:embed="rId6" cstate="print">
            <a:extLst>
              <a:ext uri="{28A0092B-C50C-407E-A947-70E740481C1C}">
                <a14:useLocalDpi xmlns:a14="http://schemas.microsoft.com/office/drawing/2010/main" val="0"/>
              </a:ext>
            </a:extLst>
          </a:blip>
          <a:srcRect l="17863" t="38240" r="28502" b="36945"/>
          <a:stretch>
            <a:fillRect/>
          </a:stretch>
        </p:blipFill>
        <p:spPr bwMode="auto">
          <a:xfrm>
            <a:off x="9356120" y="1172692"/>
            <a:ext cx="1458913"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Picture 14" descr="第01章03-011p-細胞膜の構造"/>
          <p:cNvPicPr>
            <a:picLocks noChangeAspect="1" noChangeArrowheads="1"/>
          </p:cNvPicPr>
          <p:nvPr/>
        </p:nvPicPr>
        <p:blipFill>
          <a:blip r:embed="rId6" cstate="print">
            <a:extLst>
              <a:ext uri="{28A0092B-C50C-407E-A947-70E740481C1C}">
                <a14:useLocalDpi xmlns:a14="http://schemas.microsoft.com/office/drawing/2010/main" val="0"/>
              </a:ext>
            </a:extLst>
          </a:blip>
          <a:srcRect l="27803" t="68071" r="48380"/>
          <a:stretch>
            <a:fillRect/>
          </a:stretch>
        </p:blipFill>
        <p:spPr bwMode="auto">
          <a:xfrm>
            <a:off x="198907" y="2638027"/>
            <a:ext cx="647700"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AutoShape 24"/>
          <p:cNvSpPr>
            <a:spLocks/>
          </p:cNvSpPr>
          <p:nvPr/>
        </p:nvSpPr>
        <p:spPr bwMode="auto">
          <a:xfrm>
            <a:off x="10822969" y="1206029"/>
            <a:ext cx="57150" cy="1350963"/>
          </a:xfrm>
          <a:prstGeom prst="rightBracket">
            <a:avLst>
              <a:gd name="adj" fmla="val 196991"/>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en-US" sz="2400">
              <a:latin typeface="UD デジタル 教科書体 NK-B" panose="02020700000000000000" pitchFamily="18" charset="-128"/>
              <a:ea typeface="UD デジタル 教科書体 NK-B" panose="02020700000000000000" pitchFamily="18" charset="-128"/>
            </a:endParaRPr>
          </a:p>
        </p:txBody>
      </p:sp>
      <p:sp>
        <p:nvSpPr>
          <p:cNvPr id="129" name="Text Box 25"/>
          <p:cNvSpPr txBox="1">
            <a:spLocks noChangeArrowheads="1"/>
          </p:cNvSpPr>
          <p:nvPr/>
        </p:nvSpPr>
        <p:spPr bwMode="auto">
          <a:xfrm>
            <a:off x="10888057" y="1750541"/>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ja-JP" altLang="en-US" sz="2000" dirty="0">
                <a:latin typeface="UD デジタル 教科書体 NK-B" panose="02020700000000000000" pitchFamily="18" charset="-128"/>
                <a:ea typeface="UD デジタル 教科書体 NK-B" panose="02020700000000000000" pitchFamily="18" charset="-128"/>
              </a:rPr>
              <a:t>細胞膜</a:t>
            </a:r>
          </a:p>
        </p:txBody>
      </p:sp>
      <p:sp>
        <p:nvSpPr>
          <p:cNvPr id="130" name="Text Box 26"/>
          <p:cNvSpPr txBox="1">
            <a:spLocks noChangeArrowheads="1"/>
          </p:cNvSpPr>
          <p:nvPr/>
        </p:nvSpPr>
        <p:spPr bwMode="auto">
          <a:xfrm rot="18749091">
            <a:off x="553239" y="2370828"/>
            <a:ext cx="8001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1200" dirty="0">
                <a:latin typeface="UD デジタル 教科書体 NK-B" panose="02020700000000000000" pitchFamily="18" charset="-128"/>
                <a:ea typeface="UD デジタル 教科書体 NK-B" panose="02020700000000000000" pitchFamily="18" charset="-128"/>
              </a:rPr>
              <a:t>←親水性</a:t>
            </a:r>
          </a:p>
        </p:txBody>
      </p:sp>
      <p:sp>
        <p:nvSpPr>
          <p:cNvPr id="131" name="Oval 29"/>
          <p:cNvSpPr>
            <a:spLocks noChangeArrowheads="1"/>
          </p:cNvSpPr>
          <p:nvPr/>
        </p:nvSpPr>
        <p:spPr bwMode="auto">
          <a:xfrm>
            <a:off x="9302145" y="986954"/>
            <a:ext cx="593725" cy="595313"/>
          </a:xfrm>
          <a:prstGeom prst="ellipse">
            <a:avLst/>
          </a:prstGeom>
          <a:noFill/>
          <a:ln w="28575">
            <a:solidFill>
              <a:srgbClr val="31859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en-US" sz="2400">
              <a:latin typeface="UD デジタル 教科書体 NK-B" panose="02020700000000000000" pitchFamily="18" charset="-128"/>
              <a:ea typeface="UD デジタル 教科書体 NK-B" panose="02020700000000000000" pitchFamily="18" charset="-128"/>
            </a:endParaRPr>
          </a:p>
        </p:txBody>
      </p:sp>
      <p:sp>
        <p:nvSpPr>
          <p:cNvPr id="135" name="Text Box 26"/>
          <p:cNvSpPr txBox="1">
            <a:spLocks noChangeArrowheads="1"/>
          </p:cNvSpPr>
          <p:nvPr/>
        </p:nvSpPr>
        <p:spPr bwMode="auto">
          <a:xfrm>
            <a:off x="585944" y="3605857"/>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1200" dirty="0" smtClean="0">
                <a:latin typeface="UD デジタル 教科書体 NK-B" panose="02020700000000000000" pitchFamily="18" charset="-128"/>
                <a:ea typeface="UD デジタル 教科書体 NK-B" panose="02020700000000000000" pitchFamily="18" charset="-128"/>
              </a:rPr>
              <a:t>←疎水性</a:t>
            </a:r>
            <a:endParaRPr lang="ja-JP" altLang="en-US" sz="1200" dirty="0">
              <a:latin typeface="UD デジタル 教科書体 NK-B" panose="02020700000000000000" pitchFamily="18" charset="-128"/>
              <a:ea typeface="UD デジタル 教科書体 NK-B" panose="02020700000000000000" pitchFamily="18" charset="-128"/>
            </a:endParaRPr>
          </a:p>
        </p:txBody>
      </p:sp>
      <p:pic>
        <p:nvPicPr>
          <p:cNvPr id="136" name="Picture 14" descr="第01章03-011p-細胞膜の構造"/>
          <p:cNvPicPr>
            <a:picLocks noChangeAspect="1" noChangeArrowheads="1"/>
          </p:cNvPicPr>
          <p:nvPr/>
        </p:nvPicPr>
        <p:blipFill>
          <a:blip r:embed="rId6" cstate="print">
            <a:extLst>
              <a:ext uri="{28A0092B-C50C-407E-A947-70E740481C1C}">
                <a14:useLocalDpi xmlns:a14="http://schemas.microsoft.com/office/drawing/2010/main" val="0"/>
              </a:ext>
            </a:extLst>
          </a:blip>
          <a:srcRect l="27803" t="68071" r="48380"/>
          <a:stretch>
            <a:fillRect/>
          </a:stretch>
        </p:blipFill>
        <p:spPr bwMode="auto">
          <a:xfrm rot="11983166">
            <a:off x="7910497" y="5182581"/>
            <a:ext cx="359500" cy="102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14" descr="第01章03-011p-細胞膜の構造"/>
          <p:cNvPicPr>
            <a:picLocks noChangeAspect="1" noChangeArrowheads="1"/>
          </p:cNvPicPr>
          <p:nvPr/>
        </p:nvPicPr>
        <p:blipFill>
          <a:blip r:embed="rId6" cstate="print">
            <a:extLst>
              <a:ext uri="{28A0092B-C50C-407E-A947-70E740481C1C}">
                <a14:useLocalDpi xmlns:a14="http://schemas.microsoft.com/office/drawing/2010/main" val="0"/>
              </a:ext>
            </a:extLst>
          </a:blip>
          <a:srcRect l="27803" t="68071" r="48380"/>
          <a:stretch>
            <a:fillRect/>
          </a:stretch>
        </p:blipFill>
        <p:spPr bwMode="auto">
          <a:xfrm rot="21035769">
            <a:off x="8468919" y="3613131"/>
            <a:ext cx="359500" cy="102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Picture 14" descr="第01章03-011p-細胞膜の構造"/>
          <p:cNvPicPr>
            <a:picLocks noChangeAspect="1" noChangeArrowheads="1"/>
          </p:cNvPicPr>
          <p:nvPr/>
        </p:nvPicPr>
        <p:blipFill>
          <a:blip r:embed="rId6" cstate="print">
            <a:extLst>
              <a:ext uri="{28A0092B-C50C-407E-A947-70E740481C1C}">
                <a14:useLocalDpi xmlns:a14="http://schemas.microsoft.com/office/drawing/2010/main" val="0"/>
              </a:ext>
            </a:extLst>
          </a:blip>
          <a:srcRect l="27803" t="68071" r="48380"/>
          <a:stretch>
            <a:fillRect/>
          </a:stretch>
        </p:blipFill>
        <p:spPr bwMode="auto">
          <a:xfrm rot="12579319">
            <a:off x="11524129" y="5044659"/>
            <a:ext cx="359500" cy="102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Picture 14" descr="第01章03-011p-細胞膜の構造"/>
          <p:cNvPicPr>
            <a:picLocks noChangeAspect="1" noChangeArrowheads="1"/>
          </p:cNvPicPr>
          <p:nvPr/>
        </p:nvPicPr>
        <p:blipFill>
          <a:blip r:embed="rId6" cstate="print">
            <a:extLst>
              <a:ext uri="{28A0092B-C50C-407E-A947-70E740481C1C}">
                <a14:useLocalDpi xmlns:a14="http://schemas.microsoft.com/office/drawing/2010/main" val="0"/>
              </a:ext>
            </a:extLst>
          </a:blip>
          <a:srcRect l="27803" t="68071" r="48380"/>
          <a:stretch>
            <a:fillRect/>
          </a:stretch>
        </p:blipFill>
        <p:spPr bwMode="auto">
          <a:xfrm rot="14109847">
            <a:off x="8375357" y="5779115"/>
            <a:ext cx="359500" cy="102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Picture 14" descr="第01章03-011p-細胞膜の構造"/>
          <p:cNvPicPr>
            <a:picLocks noChangeAspect="1" noChangeArrowheads="1"/>
          </p:cNvPicPr>
          <p:nvPr/>
        </p:nvPicPr>
        <p:blipFill>
          <a:blip r:embed="rId6" cstate="print">
            <a:extLst>
              <a:ext uri="{28A0092B-C50C-407E-A947-70E740481C1C}">
                <a14:useLocalDpi xmlns:a14="http://schemas.microsoft.com/office/drawing/2010/main" val="0"/>
              </a:ext>
            </a:extLst>
          </a:blip>
          <a:srcRect l="27803" t="68071" r="48380"/>
          <a:stretch>
            <a:fillRect/>
          </a:stretch>
        </p:blipFill>
        <p:spPr bwMode="auto">
          <a:xfrm rot="12579319">
            <a:off x="11602094" y="5655247"/>
            <a:ext cx="359500" cy="102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38646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3"/>
          <a:stretch>
            <a:fillRect/>
          </a:stretch>
        </p:blipFill>
        <p:spPr>
          <a:xfrm>
            <a:off x="5687393" y="2486956"/>
            <a:ext cx="1016593" cy="927133"/>
          </a:xfrm>
          <a:prstGeom prst="rect">
            <a:avLst/>
          </a:prstGeom>
        </p:spPr>
      </p:pic>
      <p:pic>
        <p:nvPicPr>
          <p:cNvPr id="3" name="図 2"/>
          <p:cNvPicPr>
            <a:picLocks noChangeAspect="1"/>
          </p:cNvPicPr>
          <p:nvPr/>
        </p:nvPicPr>
        <p:blipFill>
          <a:blip r:embed="rId3"/>
          <a:stretch>
            <a:fillRect/>
          </a:stretch>
        </p:blipFill>
        <p:spPr>
          <a:xfrm rot="20557929">
            <a:off x="1034227" y="1327826"/>
            <a:ext cx="1492651" cy="1361298"/>
          </a:xfrm>
          <a:prstGeom prst="rect">
            <a:avLst/>
          </a:prstGeom>
        </p:spPr>
      </p:pic>
      <p:grpSp>
        <p:nvGrpSpPr>
          <p:cNvPr id="20" name="グループ化 19"/>
          <p:cNvGrpSpPr/>
          <p:nvPr/>
        </p:nvGrpSpPr>
        <p:grpSpPr>
          <a:xfrm>
            <a:off x="3472868" y="1955549"/>
            <a:ext cx="4629983" cy="4445156"/>
            <a:chOff x="2678783" y="147993"/>
            <a:chExt cx="6834433" cy="6579909"/>
          </a:xfrm>
          <a:noFill/>
          <a:effectLst>
            <a:glow rad="101600">
              <a:schemeClr val="accent2">
                <a:satMod val="175000"/>
                <a:alpha val="40000"/>
              </a:schemeClr>
            </a:glow>
          </a:effectLst>
        </p:grpSpPr>
        <p:sp>
          <p:nvSpPr>
            <p:cNvPr id="21" name="楕円 20"/>
            <p:cNvSpPr/>
            <p:nvPr/>
          </p:nvSpPr>
          <p:spPr>
            <a:xfrm>
              <a:off x="2678783" y="147993"/>
              <a:ext cx="6834433" cy="6579909"/>
            </a:xfrm>
            <a:prstGeom prst="ellipse">
              <a:avLst/>
            </a:prstGeom>
            <a:grpFill/>
            <a:ln w="38100">
              <a:solidFill>
                <a:srgbClr val="C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2770360" y="226337"/>
              <a:ext cx="6645244" cy="6427959"/>
            </a:xfrm>
            <a:prstGeom prst="ellipse">
              <a:avLst/>
            </a:prstGeom>
            <a:grpFill/>
            <a:ln w="38100">
              <a:solidFill>
                <a:schemeClr val="accent2">
                  <a:lumMod val="60000"/>
                  <a:lumOff val="40000"/>
                </a:schemeClr>
              </a:solidFill>
              <a:prstDash val="sysDot"/>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 name="星 32 33"/>
          <p:cNvSpPr/>
          <p:nvPr/>
        </p:nvSpPr>
        <p:spPr>
          <a:xfrm>
            <a:off x="4637565" y="3892220"/>
            <a:ext cx="2234939" cy="2185415"/>
          </a:xfrm>
          <a:prstGeom prst="star32">
            <a:avLst>
              <a:gd name="adj" fmla="val 48418"/>
            </a:avLst>
          </a:prstGeom>
          <a:noFill/>
          <a:ln w="19050">
            <a:solidFill>
              <a:schemeClr val="accent6">
                <a:lumMod val="50000"/>
              </a:schemeClr>
            </a:solidFill>
            <a:prstDash val="sysDo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4721567" y="3953849"/>
            <a:ext cx="2064385" cy="2060520"/>
          </a:xfrm>
          <a:prstGeom prst="ellipse">
            <a:avLst/>
          </a:prstGeom>
          <a:noFill/>
          <a:ln>
            <a:solidFill>
              <a:srgbClr val="FFC000"/>
            </a:solidFill>
            <a:prstDash val="lgDashDot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5120819" y="5315147"/>
            <a:ext cx="1189075" cy="523220"/>
          </a:xfrm>
          <a:prstGeom prst="rect">
            <a:avLst/>
          </a:prstGeom>
          <a:noFill/>
        </p:spPr>
        <p:txBody>
          <a:bodyPr wrap="square" rtlCol="0">
            <a:spAutoFit/>
          </a:bodyPr>
          <a:lstStyle/>
          <a:p>
            <a:pPr algn="ctr"/>
            <a:r>
              <a:rPr lang="en-US" altLang="ja-JP" sz="2800" dirty="0" smtClean="0">
                <a:solidFill>
                  <a:srgbClr val="FF0000"/>
                </a:solidFill>
                <a:latin typeface="Cooper Black" panose="0208090404030B020404" pitchFamily="18" charset="0"/>
              </a:rPr>
              <a:t>DNA</a:t>
            </a:r>
            <a:endParaRPr kumimoji="1" lang="ja-JP" altLang="en-US" sz="2800" dirty="0">
              <a:solidFill>
                <a:srgbClr val="FF0000"/>
              </a:solidFill>
              <a:latin typeface="Cooper Black" panose="0208090404030B020404" pitchFamily="18" charset="0"/>
            </a:endParaRPr>
          </a:p>
        </p:txBody>
      </p:sp>
      <p:pic>
        <p:nvPicPr>
          <p:cNvPr id="42" name="Picture 13" descr="第01章03-012p_DNAの構造"/>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5243102" y="4047094"/>
            <a:ext cx="992313" cy="1750084"/>
          </a:xfrm>
          <a:prstGeom prst="rect">
            <a:avLst/>
          </a:prstGeom>
          <a:noFill/>
          <a:extLst/>
        </p:spPr>
      </p:pic>
      <p:sp>
        <p:nvSpPr>
          <p:cNvPr id="47" name="テキスト ボックス 46"/>
          <p:cNvSpPr txBox="1"/>
          <p:nvPr/>
        </p:nvSpPr>
        <p:spPr>
          <a:xfrm>
            <a:off x="5473037" y="4162034"/>
            <a:ext cx="996914" cy="307777"/>
          </a:xfrm>
          <a:prstGeom prst="rect">
            <a:avLst/>
          </a:prstGeom>
          <a:noFill/>
        </p:spPr>
        <p:txBody>
          <a:bodyPr wrap="square" rtlCol="0">
            <a:spAutoFit/>
          </a:bodyPr>
          <a:lstStyle/>
          <a:p>
            <a:pPr algn="ctr"/>
            <a:r>
              <a:rPr kumimoji="1" lang="ja-JP" altLang="en-US" sz="1400" dirty="0" smtClean="0">
                <a:solidFill>
                  <a:srgbClr val="7030A0"/>
                </a:solidFill>
                <a:latin typeface="UD デジタル 教科書体 NK-B" panose="02020700000000000000" pitchFamily="18" charset="-128"/>
                <a:ea typeface="UD デジタル 教科書体 NK-B" panose="02020700000000000000" pitchFamily="18" charset="-128"/>
              </a:rPr>
              <a:t>染色体</a:t>
            </a:r>
            <a:endParaRPr kumimoji="1" lang="ja-JP" altLang="en-US" sz="1400" dirty="0">
              <a:solidFill>
                <a:srgbClr val="7030A0"/>
              </a:solidFill>
              <a:latin typeface="UD デジタル 教科書体 NK-B" panose="02020700000000000000" pitchFamily="18" charset="-128"/>
              <a:ea typeface="UD デジタル 教科書体 NK-B" panose="02020700000000000000" pitchFamily="18" charset="-128"/>
            </a:endParaRPr>
          </a:p>
        </p:txBody>
      </p:sp>
      <p:sp>
        <p:nvSpPr>
          <p:cNvPr id="48" name="テキスト ボックス 47"/>
          <p:cNvSpPr txBox="1"/>
          <p:nvPr/>
        </p:nvSpPr>
        <p:spPr>
          <a:xfrm>
            <a:off x="5789038" y="4958647"/>
            <a:ext cx="996914" cy="307777"/>
          </a:xfrm>
          <a:prstGeom prst="rect">
            <a:avLst/>
          </a:prstGeom>
          <a:noFill/>
        </p:spPr>
        <p:txBody>
          <a:bodyPr wrap="square" rtlCol="0">
            <a:spAutoFit/>
          </a:bodyPr>
          <a:lstStyle/>
          <a:p>
            <a:r>
              <a:rPr lang="ja-JP" altLang="en-US" sz="1400" dirty="0" smtClean="0">
                <a:latin typeface="UD デジタル 教科書体 NK-B" panose="02020700000000000000" pitchFamily="18" charset="-128"/>
                <a:ea typeface="UD デジタル 教科書体 NK-B" panose="02020700000000000000" pitchFamily="18" charset="-128"/>
              </a:rPr>
              <a:t>ヒストン</a:t>
            </a:r>
            <a:endParaRPr kumimoji="1" lang="ja-JP" altLang="en-US" sz="1400" dirty="0">
              <a:latin typeface="UD デジタル 教科書体 NK-B" panose="02020700000000000000" pitchFamily="18" charset="-128"/>
              <a:ea typeface="UD デジタル 教科書体 NK-B" panose="02020700000000000000" pitchFamily="18" charset="-128"/>
            </a:endParaRPr>
          </a:p>
        </p:txBody>
      </p:sp>
      <p:pic>
        <p:nvPicPr>
          <p:cNvPr id="2" name="図 1"/>
          <p:cNvPicPr>
            <a:picLocks noChangeAspect="1"/>
          </p:cNvPicPr>
          <p:nvPr/>
        </p:nvPicPr>
        <p:blipFill>
          <a:blip r:embed="rId5"/>
          <a:stretch>
            <a:fillRect/>
          </a:stretch>
        </p:blipFill>
        <p:spPr>
          <a:xfrm rot="20059963">
            <a:off x="4331737" y="1494636"/>
            <a:ext cx="797767" cy="1326546"/>
          </a:xfrm>
          <a:prstGeom prst="rect">
            <a:avLst/>
          </a:prstGeom>
          <a:noFill/>
        </p:spPr>
      </p:pic>
      <p:pic>
        <p:nvPicPr>
          <p:cNvPr id="16" name="図 15"/>
          <p:cNvPicPr>
            <a:picLocks noChangeAspect="1"/>
          </p:cNvPicPr>
          <p:nvPr/>
        </p:nvPicPr>
        <p:blipFill>
          <a:blip r:embed="rId6"/>
          <a:stretch>
            <a:fillRect/>
          </a:stretch>
        </p:blipFill>
        <p:spPr>
          <a:xfrm rot="16200000">
            <a:off x="10416777" y="2506521"/>
            <a:ext cx="636640" cy="116148"/>
          </a:xfrm>
          <a:prstGeom prst="rect">
            <a:avLst/>
          </a:prstGeom>
        </p:spPr>
      </p:pic>
      <p:pic>
        <p:nvPicPr>
          <p:cNvPr id="17" name="図 16"/>
          <p:cNvPicPr>
            <a:picLocks noChangeAspect="1"/>
          </p:cNvPicPr>
          <p:nvPr/>
        </p:nvPicPr>
        <p:blipFill>
          <a:blip r:embed="rId6"/>
          <a:stretch>
            <a:fillRect/>
          </a:stretch>
        </p:blipFill>
        <p:spPr>
          <a:xfrm rot="16200000">
            <a:off x="10422540" y="2985545"/>
            <a:ext cx="636640" cy="116148"/>
          </a:xfrm>
          <a:prstGeom prst="rect">
            <a:avLst/>
          </a:prstGeom>
        </p:spPr>
      </p:pic>
      <p:pic>
        <p:nvPicPr>
          <p:cNvPr id="18" name="図 17"/>
          <p:cNvPicPr>
            <a:picLocks noChangeAspect="1"/>
          </p:cNvPicPr>
          <p:nvPr/>
        </p:nvPicPr>
        <p:blipFill>
          <a:blip r:embed="rId6"/>
          <a:stretch>
            <a:fillRect/>
          </a:stretch>
        </p:blipFill>
        <p:spPr>
          <a:xfrm rot="16200000">
            <a:off x="10420782" y="3455744"/>
            <a:ext cx="636640" cy="116148"/>
          </a:xfrm>
          <a:prstGeom prst="rect">
            <a:avLst/>
          </a:prstGeom>
        </p:spPr>
      </p:pic>
      <p:pic>
        <p:nvPicPr>
          <p:cNvPr id="19" name="図 18"/>
          <p:cNvPicPr>
            <a:picLocks noChangeAspect="1"/>
          </p:cNvPicPr>
          <p:nvPr/>
        </p:nvPicPr>
        <p:blipFill>
          <a:blip r:embed="rId6"/>
          <a:stretch>
            <a:fillRect/>
          </a:stretch>
        </p:blipFill>
        <p:spPr>
          <a:xfrm rot="17809965">
            <a:off x="10448594" y="4297959"/>
            <a:ext cx="636640" cy="116148"/>
          </a:xfrm>
          <a:prstGeom prst="rect">
            <a:avLst/>
          </a:prstGeom>
        </p:spPr>
      </p:pic>
      <p:pic>
        <p:nvPicPr>
          <p:cNvPr id="23" name="図 22"/>
          <p:cNvPicPr>
            <a:picLocks noChangeAspect="1"/>
          </p:cNvPicPr>
          <p:nvPr/>
        </p:nvPicPr>
        <p:blipFill>
          <a:blip r:embed="rId6"/>
          <a:stretch>
            <a:fillRect/>
          </a:stretch>
        </p:blipFill>
        <p:spPr>
          <a:xfrm rot="15384225">
            <a:off x="10416777" y="4985650"/>
            <a:ext cx="636640" cy="116148"/>
          </a:xfrm>
          <a:prstGeom prst="rect">
            <a:avLst/>
          </a:prstGeom>
        </p:spPr>
      </p:pic>
      <p:pic>
        <p:nvPicPr>
          <p:cNvPr id="25" name="図 24"/>
          <p:cNvPicPr>
            <a:picLocks noChangeAspect="1"/>
          </p:cNvPicPr>
          <p:nvPr/>
        </p:nvPicPr>
        <p:blipFill>
          <a:blip r:embed="rId6"/>
          <a:stretch>
            <a:fillRect/>
          </a:stretch>
        </p:blipFill>
        <p:spPr>
          <a:xfrm rot="13715940">
            <a:off x="6354055" y="3372206"/>
            <a:ext cx="636640" cy="116148"/>
          </a:xfrm>
          <a:prstGeom prst="rect">
            <a:avLst/>
          </a:prstGeom>
        </p:spPr>
      </p:pic>
      <p:pic>
        <p:nvPicPr>
          <p:cNvPr id="15" name="図 14"/>
          <p:cNvPicPr>
            <a:picLocks noChangeAspect="1"/>
          </p:cNvPicPr>
          <p:nvPr/>
        </p:nvPicPr>
        <p:blipFill>
          <a:blip r:embed="rId7"/>
          <a:stretch>
            <a:fillRect/>
          </a:stretch>
        </p:blipFill>
        <p:spPr>
          <a:xfrm>
            <a:off x="10158068" y="1371868"/>
            <a:ext cx="1217692" cy="1143999"/>
          </a:xfrm>
          <a:prstGeom prst="rect">
            <a:avLst/>
          </a:prstGeom>
        </p:spPr>
      </p:pic>
      <p:pic>
        <p:nvPicPr>
          <p:cNvPr id="37" name="図 36"/>
          <p:cNvPicPr>
            <a:picLocks noChangeAspect="1"/>
          </p:cNvPicPr>
          <p:nvPr/>
        </p:nvPicPr>
        <p:blipFill>
          <a:blip r:embed="rId6"/>
          <a:stretch>
            <a:fillRect/>
          </a:stretch>
        </p:blipFill>
        <p:spPr>
          <a:xfrm rot="13715940">
            <a:off x="6737522" y="3809559"/>
            <a:ext cx="636640" cy="116148"/>
          </a:xfrm>
          <a:prstGeom prst="rect">
            <a:avLst/>
          </a:prstGeom>
        </p:spPr>
      </p:pic>
      <p:pic>
        <p:nvPicPr>
          <p:cNvPr id="38" name="図 37"/>
          <p:cNvPicPr>
            <a:picLocks noChangeAspect="1"/>
          </p:cNvPicPr>
          <p:nvPr/>
        </p:nvPicPr>
        <p:blipFill>
          <a:blip r:embed="rId6"/>
          <a:stretch>
            <a:fillRect/>
          </a:stretch>
        </p:blipFill>
        <p:spPr>
          <a:xfrm rot="16200000">
            <a:off x="1512229" y="2506521"/>
            <a:ext cx="636640" cy="116148"/>
          </a:xfrm>
          <a:prstGeom prst="rect">
            <a:avLst/>
          </a:prstGeom>
        </p:spPr>
      </p:pic>
      <p:pic>
        <p:nvPicPr>
          <p:cNvPr id="40" name="図 39"/>
          <p:cNvPicPr>
            <a:picLocks noChangeAspect="1"/>
          </p:cNvPicPr>
          <p:nvPr/>
        </p:nvPicPr>
        <p:blipFill>
          <a:blip r:embed="rId6"/>
          <a:stretch>
            <a:fillRect/>
          </a:stretch>
        </p:blipFill>
        <p:spPr>
          <a:xfrm rot="16200000">
            <a:off x="1517992" y="2985545"/>
            <a:ext cx="636640" cy="116148"/>
          </a:xfrm>
          <a:prstGeom prst="rect">
            <a:avLst/>
          </a:prstGeom>
        </p:spPr>
      </p:pic>
      <p:pic>
        <p:nvPicPr>
          <p:cNvPr id="41" name="図 40"/>
          <p:cNvPicPr>
            <a:picLocks noChangeAspect="1"/>
          </p:cNvPicPr>
          <p:nvPr/>
        </p:nvPicPr>
        <p:blipFill>
          <a:blip r:embed="rId6"/>
          <a:stretch>
            <a:fillRect/>
          </a:stretch>
        </p:blipFill>
        <p:spPr>
          <a:xfrm rot="16200000">
            <a:off x="1516234" y="3455744"/>
            <a:ext cx="636640" cy="116148"/>
          </a:xfrm>
          <a:prstGeom prst="rect">
            <a:avLst/>
          </a:prstGeom>
        </p:spPr>
      </p:pic>
      <p:pic>
        <p:nvPicPr>
          <p:cNvPr id="43" name="図 42"/>
          <p:cNvPicPr>
            <a:picLocks noChangeAspect="1"/>
          </p:cNvPicPr>
          <p:nvPr/>
        </p:nvPicPr>
        <p:blipFill>
          <a:blip r:embed="rId6"/>
          <a:stretch>
            <a:fillRect/>
          </a:stretch>
        </p:blipFill>
        <p:spPr>
          <a:xfrm rot="16200000">
            <a:off x="1521997" y="3934768"/>
            <a:ext cx="636640" cy="116148"/>
          </a:xfrm>
          <a:prstGeom prst="rect">
            <a:avLst/>
          </a:prstGeom>
        </p:spPr>
      </p:pic>
      <p:pic>
        <p:nvPicPr>
          <p:cNvPr id="44" name="図 43"/>
          <p:cNvPicPr>
            <a:picLocks noChangeAspect="1"/>
          </p:cNvPicPr>
          <p:nvPr/>
        </p:nvPicPr>
        <p:blipFill>
          <a:blip r:embed="rId6"/>
          <a:stretch>
            <a:fillRect/>
          </a:stretch>
        </p:blipFill>
        <p:spPr>
          <a:xfrm rot="16200000">
            <a:off x="1519755" y="4403401"/>
            <a:ext cx="636640" cy="116148"/>
          </a:xfrm>
          <a:prstGeom prst="rect">
            <a:avLst/>
          </a:prstGeom>
        </p:spPr>
      </p:pic>
      <p:sp>
        <p:nvSpPr>
          <p:cNvPr id="4" name="テキスト ボックス 3"/>
          <p:cNvSpPr txBox="1"/>
          <p:nvPr/>
        </p:nvSpPr>
        <p:spPr>
          <a:xfrm>
            <a:off x="958670" y="252572"/>
            <a:ext cx="10286999" cy="523220"/>
          </a:xfrm>
          <a:prstGeom prst="rect">
            <a:avLst/>
          </a:prstGeom>
          <a:noFill/>
        </p:spPr>
        <p:txBody>
          <a:bodyPr wrap="square" rtlCol="0">
            <a:spAutoFit/>
          </a:bodyPr>
          <a:lstStyle/>
          <a:p>
            <a:pPr algn="ctr"/>
            <a:r>
              <a:rPr kumimoji="1" lang="ja-JP" altLang="en-US" sz="2800" b="1" dirty="0" smtClean="0">
                <a:latin typeface="Meiryo UI" panose="020B0604030504040204" pitchFamily="50" charset="-128"/>
                <a:ea typeface="Meiryo UI" panose="020B0604030504040204" pitchFamily="50" charset="-128"/>
              </a:rPr>
              <a:t>ゲノム編集は、生物の</a:t>
            </a:r>
            <a:r>
              <a:rPr lang="ja-JP" altLang="en-US" sz="2800" b="1" dirty="0" smtClean="0">
                <a:latin typeface="Meiryo UI" panose="020B0604030504040204" pitchFamily="50" charset="-128"/>
                <a:ea typeface="Meiryo UI" panose="020B0604030504040204" pitchFamily="50" charset="-128"/>
              </a:rPr>
              <a:t>防御機能（免疫）を利用した技術</a:t>
            </a:r>
            <a:endParaRPr kumimoji="1" lang="en-US" altLang="ja-JP" sz="2800" b="1" dirty="0" smtClean="0">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8273073" y="3575573"/>
            <a:ext cx="2090617" cy="707886"/>
          </a:xfrm>
          <a:prstGeom prst="rect">
            <a:avLst/>
          </a:prstGeom>
          <a:noFill/>
        </p:spPr>
        <p:txBody>
          <a:bodyPr wrap="square" rtlCol="0">
            <a:spAutoFit/>
          </a:bodyPr>
          <a:lstStyle/>
          <a:p>
            <a:pPr algn="ctr"/>
            <a:r>
              <a:rPr kumimoji="1" lang="ja-JP" altLang="en-US" sz="2000" b="1" dirty="0" smtClean="0">
                <a:latin typeface="Meiryo UI" panose="020B0604030504040204" pitchFamily="50" charset="-128"/>
                <a:ea typeface="Meiryo UI" panose="020B0604030504040204" pitchFamily="50" charset="-128"/>
              </a:rPr>
              <a:t>ウイルスの</a:t>
            </a:r>
            <a:r>
              <a:rPr kumimoji="1" lang="en-US" altLang="ja-JP" sz="2000" b="1" dirty="0" smtClean="0">
                <a:latin typeface="Meiryo UI" panose="020B0604030504040204" pitchFamily="50" charset="-128"/>
                <a:ea typeface="Meiryo UI" panose="020B0604030504040204" pitchFamily="50" charset="-128"/>
              </a:rPr>
              <a:t>DNA</a:t>
            </a:r>
            <a:r>
              <a:rPr kumimoji="1" lang="ja-JP" altLang="en-US" sz="2000" b="1" dirty="0" smtClean="0">
                <a:latin typeface="Meiryo UI" panose="020B0604030504040204" pitchFamily="50" charset="-128"/>
                <a:ea typeface="Meiryo UI" panose="020B0604030504040204" pitchFamily="50" charset="-128"/>
              </a:rPr>
              <a:t>を</a:t>
            </a:r>
            <a:endParaRPr kumimoji="1" lang="en-US" altLang="ja-JP" sz="2000" b="1" dirty="0" smtClean="0">
              <a:latin typeface="Meiryo UI" panose="020B0604030504040204" pitchFamily="50" charset="-128"/>
              <a:ea typeface="Meiryo UI" panose="020B0604030504040204" pitchFamily="50" charset="-128"/>
            </a:endParaRPr>
          </a:p>
          <a:p>
            <a:pPr algn="r"/>
            <a:r>
              <a:rPr kumimoji="1" lang="ja-JP" altLang="en-US" sz="2000" b="1" dirty="0" smtClean="0">
                <a:latin typeface="Meiryo UI" panose="020B0604030504040204" pitchFamily="50" charset="-128"/>
                <a:ea typeface="Meiryo UI" panose="020B0604030504040204" pitchFamily="50" charset="-128"/>
              </a:rPr>
              <a:t>切断</a:t>
            </a:r>
            <a:endParaRPr kumimoji="1" lang="ja-JP" altLang="en-US" sz="2000" b="1" dirty="0">
              <a:latin typeface="Meiryo UI" panose="020B0604030504040204" pitchFamily="50" charset="-128"/>
              <a:ea typeface="Meiryo UI" panose="020B0604030504040204" pitchFamily="50" charset="-128"/>
            </a:endParaRPr>
          </a:p>
        </p:txBody>
      </p:sp>
      <p:sp>
        <p:nvSpPr>
          <p:cNvPr id="8" name="フローチャート: 順次アクセス記憶 7"/>
          <p:cNvSpPr/>
          <p:nvPr/>
        </p:nvSpPr>
        <p:spPr>
          <a:xfrm rot="14984242">
            <a:off x="1342840" y="3527695"/>
            <a:ext cx="451844" cy="407429"/>
          </a:xfrm>
          <a:prstGeom prst="flowChartMagneticTape">
            <a:avLst/>
          </a:prstGeom>
          <a:solidFill>
            <a:schemeClr val="accent4">
              <a:lumMod val="75000"/>
            </a:schemeClr>
          </a:solidFill>
          <a:ln w="3175">
            <a:noFill/>
            <a:prstDash val="sysDash"/>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 8"/>
          <p:cNvSpPr/>
          <p:nvPr/>
        </p:nvSpPr>
        <p:spPr>
          <a:xfrm rot="609754">
            <a:off x="6398333" y="3616820"/>
            <a:ext cx="520499" cy="524762"/>
          </a:xfrm>
          <a:prstGeom prst="pi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禁止 10"/>
          <p:cNvSpPr/>
          <p:nvPr/>
        </p:nvSpPr>
        <p:spPr>
          <a:xfrm>
            <a:off x="1745091" y="3732764"/>
            <a:ext cx="207818" cy="18635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p:cNvSpPr txBox="1"/>
          <p:nvPr/>
        </p:nvSpPr>
        <p:spPr>
          <a:xfrm>
            <a:off x="792766" y="4848428"/>
            <a:ext cx="2090617" cy="707886"/>
          </a:xfrm>
          <a:prstGeom prst="rect">
            <a:avLst/>
          </a:prstGeom>
          <a:noFill/>
        </p:spPr>
        <p:txBody>
          <a:bodyPr wrap="square" rtlCol="0">
            <a:spAutoFit/>
          </a:bodyPr>
          <a:lstStyle/>
          <a:p>
            <a:pPr algn="ctr"/>
            <a:r>
              <a:rPr kumimoji="1" lang="ja-JP" altLang="en-US" sz="2000" b="1" dirty="0" smtClean="0">
                <a:latin typeface="Meiryo UI" panose="020B0604030504040204" pitchFamily="50" charset="-128"/>
                <a:ea typeface="Meiryo UI" panose="020B0604030504040204" pitchFamily="50" charset="-128"/>
              </a:rPr>
              <a:t>ウイルスの</a:t>
            </a:r>
            <a:r>
              <a:rPr kumimoji="1" lang="en-US" altLang="ja-JP" sz="2000" b="1" dirty="0" smtClean="0">
                <a:latin typeface="Meiryo UI" panose="020B0604030504040204" pitchFamily="50" charset="-128"/>
                <a:ea typeface="Meiryo UI" panose="020B0604030504040204" pitchFamily="50" charset="-128"/>
              </a:rPr>
              <a:t>DNA</a:t>
            </a:r>
            <a:r>
              <a:rPr kumimoji="1" lang="ja-JP" altLang="en-US" sz="2000" b="1" dirty="0" smtClean="0">
                <a:latin typeface="Meiryo UI" panose="020B0604030504040204" pitchFamily="50" charset="-128"/>
                <a:ea typeface="Meiryo UI" panose="020B0604030504040204" pitchFamily="50" charset="-128"/>
              </a:rPr>
              <a:t>の</a:t>
            </a:r>
            <a:endParaRPr kumimoji="1" lang="en-US" altLang="ja-JP" sz="2000" b="1" dirty="0" smtClean="0">
              <a:latin typeface="Meiryo UI" panose="020B0604030504040204" pitchFamily="50" charset="-128"/>
              <a:ea typeface="Meiryo UI" panose="020B0604030504040204" pitchFamily="50" charset="-128"/>
            </a:endParaRPr>
          </a:p>
          <a:p>
            <a:pPr algn="ctr"/>
            <a:r>
              <a:rPr lang="ja-JP" altLang="en-US" sz="2000" b="1" dirty="0">
                <a:latin typeface="Meiryo UI" panose="020B0604030504040204" pitchFamily="50" charset="-128"/>
                <a:ea typeface="Meiryo UI" panose="020B0604030504040204" pitchFamily="50" charset="-128"/>
              </a:rPr>
              <a:t>塩基</a:t>
            </a:r>
            <a:r>
              <a:rPr lang="ja-JP" altLang="en-US" sz="2000" b="1" dirty="0" smtClean="0">
                <a:latin typeface="Meiryo UI" panose="020B0604030504040204" pitchFamily="50" charset="-128"/>
                <a:ea typeface="Meiryo UI" panose="020B0604030504040204" pitchFamily="50" charset="-128"/>
              </a:rPr>
              <a:t>を</a:t>
            </a:r>
            <a:r>
              <a:rPr lang="ja-JP" altLang="en-US" sz="2000" b="1" dirty="0">
                <a:latin typeface="Meiryo UI" panose="020B0604030504040204" pitchFamily="50" charset="-128"/>
                <a:ea typeface="Meiryo UI" panose="020B0604030504040204" pitchFamily="50" charset="-128"/>
              </a:rPr>
              <a:t>書換</a:t>
            </a:r>
            <a:r>
              <a:rPr lang="ja-JP" altLang="en-US" sz="2000" b="1" dirty="0" smtClean="0">
                <a:latin typeface="Meiryo UI" panose="020B0604030504040204" pitchFamily="50" charset="-128"/>
                <a:ea typeface="Meiryo UI" panose="020B0604030504040204" pitchFamily="50" charset="-128"/>
              </a:rPr>
              <a:t>える</a:t>
            </a:r>
            <a:endParaRPr kumimoji="1" lang="ja-JP" altLang="en-US" sz="2000" b="1" dirty="0">
              <a:latin typeface="Meiryo UI" panose="020B0604030504040204" pitchFamily="50" charset="-128"/>
              <a:ea typeface="Meiryo UI" panose="020B0604030504040204" pitchFamily="50" charset="-128"/>
            </a:endParaRPr>
          </a:p>
        </p:txBody>
      </p:sp>
      <p:sp>
        <p:nvSpPr>
          <p:cNvPr id="49" name="フローチャート: 順次アクセス記憶 48"/>
          <p:cNvSpPr/>
          <p:nvPr/>
        </p:nvSpPr>
        <p:spPr>
          <a:xfrm rot="14121877">
            <a:off x="4327830" y="2833501"/>
            <a:ext cx="451844" cy="407429"/>
          </a:xfrm>
          <a:prstGeom prst="flowChartMagneticTape">
            <a:avLst/>
          </a:prstGeom>
          <a:solidFill>
            <a:schemeClr val="accent4">
              <a:lumMod val="75000"/>
            </a:schemeClr>
          </a:solidFill>
          <a:ln w="3175">
            <a:noFill/>
            <a:prstDash val="sysDash"/>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禁止 49"/>
          <p:cNvSpPr/>
          <p:nvPr/>
        </p:nvSpPr>
        <p:spPr>
          <a:xfrm rot="20737635">
            <a:off x="4698543" y="2977977"/>
            <a:ext cx="207818" cy="18635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円 50"/>
          <p:cNvSpPr/>
          <p:nvPr/>
        </p:nvSpPr>
        <p:spPr>
          <a:xfrm rot="609754">
            <a:off x="10311158" y="3616819"/>
            <a:ext cx="520499" cy="524762"/>
          </a:xfrm>
          <a:prstGeom prst="pi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禁止 51"/>
          <p:cNvSpPr/>
          <p:nvPr/>
        </p:nvSpPr>
        <p:spPr>
          <a:xfrm>
            <a:off x="1745091" y="3899205"/>
            <a:ext cx="207818" cy="18635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禁止 52"/>
          <p:cNvSpPr/>
          <p:nvPr/>
        </p:nvSpPr>
        <p:spPr>
          <a:xfrm>
            <a:off x="1745091" y="4084951"/>
            <a:ext cx="207818" cy="18635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禁止 54"/>
          <p:cNvSpPr/>
          <p:nvPr/>
        </p:nvSpPr>
        <p:spPr>
          <a:xfrm>
            <a:off x="1734165" y="3556054"/>
            <a:ext cx="207818" cy="18635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1430772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51378" y="1038399"/>
            <a:ext cx="12140622" cy="5226489"/>
          </a:xfrm>
          <a:prstGeom prst="rect">
            <a:avLst/>
          </a:prstGeom>
        </p:spPr>
      </p:pic>
      <p:sp>
        <p:nvSpPr>
          <p:cNvPr id="4" name="テキスト ボックス 3"/>
          <p:cNvSpPr txBox="1"/>
          <p:nvPr/>
        </p:nvSpPr>
        <p:spPr>
          <a:xfrm>
            <a:off x="3787865" y="252572"/>
            <a:ext cx="4637051" cy="523220"/>
          </a:xfrm>
          <a:prstGeom prst="rect">
            <a:avLst/>
          </a:prstGeom>
          <a:noFill/>
        </p:spPr>
        <p:txBody>
          <a:bodyPr wrap="square" rtlCol="0">
            <a:spAutoFit/>
          </a:bodyPr>
          <a:lstStyle/>
          <a:p>
            <a:pPr algn="ctr"/>
            <a:r>
              <a:rPr kumimoji="1" lang="ja-JP" altLang="en-US" sz="2800" b="1" dirty="0" smtClean="0">
                <a:latin typeface="Meiryo UI" panose="020B0604030504040204" pitchFamily="50" charset="-128"/>
                <a:ea typeface="Meiryo UI" panose="020B0604030504040204" pitchFamily="50" charset="-128"/>
              </a:rPr>
              <a:t>ゲノム編集</a:t>
            </a:r>
            <a:endParaRPr kumimoji="1" lang="en-US" altLang="ja-JP" sz="2800" b="1" dirty="0" smtClean="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757742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 descr="C:\Users\Sue\Downloads\MP9004330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rot="20619837">
            <a:off x="2399571" y="1836079"/>
            <a:ext cx="6199188" cy="4114800"/>
          </a:xfrm>
          <a:prstGeom prst="rect">
            <a:avLst/>
          </a:prstGeom>
        </p:spPr>
      </p:pic>
      <p:grpSp>
        <p:nvGrpSpPr>
          <p:cNvPr id="2" name="グループ化 1"/>
          <p:cNvGrpSpPr/>
          <p:nvPr/>
        </p:nvGrpSpPr>
        <p:grpSpPr>
          <a:xfrm>
            <a:off x="5571592" y="407700"/>
            <a:ext cx="3101975" cy="3384550"/>
            <a:chOff x="5499165" y="1238975"/>
            <a:chExt cx="3101975" cy="3384550"/>
          </a:xfrm>
        </p:grpSpPr>
        <p:pic>
          <p:nvPicPr>
            <p:cNvPr id="43" name="Picture 24" descr="第01章03-012p_DNAの構造"/>
            <p:cNvPicPr>
              <a:picLocks noChangeAspect="1" noChangeArrowheads="1"/>
            </p:cNvPicPr>
            <p:nvPr/>
          </p:nvPicPr>
          <p:blipFill>
            <a:blip r:embed="rId3">
              <a:extLst>
                <a:ext uri="{28A0092B-C50C-407E-A947-70E740481C1C}">
                  <a14:useLocalDpi xmlns:a14="http://schemas.microsoft.com/office/drawing/2010/main" val="0"/>
                </a:ext>
              </a:extLst>
            </a:blip>
            <a:srcRect l="20743" t="61748" r="22229" b="3769"/>
            <a:stretch>
              <a:fillRect/>
            </a:stretch>
          </p:blipFill>
          <p:spPr bwMode="auto">
            <a:xfrm>
              <a:off x="5499165" y="1238975"/>
              <a:ext cx="3101975" cy="3384550"/>
            </a:xfrm>
            <a:prstGeom prst="rect">
              <a:avLst/>
            </a:prstGeom>
            <a:noFill/>
            <a:extLst>
              <a:ext uri="{909E8E84-426E-40DD-AFC4-6F175D3DCCD1}">
                <a14:hiddenFill xmlns:a14="http://schemas.microsoft.com/office/drawing/2010/main">
                  <a:solidFill>
                    <a:srgbClr val="FFFFFF"/>
                  </a:solidFill>
                </a14:hiddenFill>
              </a:ext>
            </a:extLst>
          </p:spPr>
        </p:pic>
        <p:sp>
          <p:nvSpPr>
            <p:cNvPr id="44" name="Text Box 31"/>
            <p:cNvSpPr txBox="1">
              <a:spLocks noChangeArrowheads="1"/>
            </p:cNvSpPr>
            <p:nvPr/>
          </p:nvSpPr>
          <p:spPr bwMode="auto">
            <a:xfrm>
              <a:off x="6578665" y="1959701"/>
              <a:ext cx="1365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A</a:t>
              </a:r>
            </a:p>
          </p:txBody>
        </p:sp>
        <p:sp>
          <p:nvSpPr>
            <p:cNvPr id="45" name="Text Box 32"/>
            <p:cNvSpPr txBox="1">
              <a:spLocks noChangeArrowheads="1"/>
            </p:cNvSpPr>
            <p:nvPr/>
          </p:nvSpPr>
          <p:spPr bwMode="auto">
            <a:xfrm>
              <a:off x="6721597" y="2175601"/>
              <a:ext cx="1522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G</a:t>
              </a:r>
            </a:p>
          </p:txBody>
        </p:sp>
        <p:sp>
          <p:nvSpPr>
            <p:cNvPr id="46" name="Text Box 33"/>
            <p:cNvSpPr txBox="1">
              <a:spLocks noChangeArrowheads="1"/>
            </p:cNvSpPr>
            <p:nvPr/>
          </p:nvSpPr>
          <p:spPr bwMode="auto">
            <a:xfrm>
              <a:off x="6950140" y="2320062"/>
              <a:ext cx="1254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T</a:t>
              </a:r>
            </a:p>
          </p:txBody>
        </p:sp>
        <p:sp>
          <p:nvSpPr>
            <p:cNvPr id="47" name="Text Box 37"/>
            <p:cNvSpPr txBox="1">
              <a:spLocks noChangeArrowheads="1"/>
            </p:cNvSpPr>
            <p:nvPr/>
          </p:nvSpPr>
          <p:spPr bwMode="auto">
            <a:xfrm>
              <a:off x="6003990" y="2175601"/>
              <a:ext cx="1254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T</a:t>
              </a:r>
            </a:p>
          </p:txBody>
        </p:sp>
        <p:sp>
          <p:nvSpPr>
            <p:cNvPr id="48" name="Text Box 38"/>
            <p:cNvSpPr txBox="1">
              <a:spLocks noChangeArrowheads="1"/>
            </p:cNvSpPr>
            <p:nvPr/>
          </p:nvSpPr>
          <p:spPr bwMode="auto">
            <a:xfrm>
              <a:off x="6075428" y="2462937"/>
              <a:ext cx="1492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C</a:t>
              </a:r>
            </a:p>
          </p:txBody>
        </p:sp>
        <p:sp>
          <p:nvSpPr>
            <p:cNvPr id="49" name="Text Box 39"/>
            <p:cNvSpPr txBox="1">
              <a:spLocks noChangeArrowheads="1"/>
            </p:cNvSpPr>
            <p:nvPr/>
          </p:nvSpPr>
          <p:spPr bwMode="auto">
            <a:xfrm>
              <a:off x="6362765" y="2678837"/>
              <a:ext cx="136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A</a:t>
              </a:r>
            </a:p>
          </p:txBody>
        </p:sp>
        <p:sp>
          <p:nvSpPr>
            <p:cNvPr id="50" name="Text Box 41"/>
            <p:cNvSpPr txBox="1">
              <a:spLocks noChangeArrowheads="1"/>
            </p:cNvSpPr>
            <p:nvPr/>
          </p:nvSpPr>
          <p:spPr bwMode="auto">
            <a:xfrm>
              <a:off x="7370828" y="2967762"/>
              <a:ext cx="1492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C</a:t>
              </a:r>
            </a:p>
          </p:txBody>
        </p:sp>
        <p:sp>
          <p:nvSpPr>
            <p:cNvPr id="52" name="Text Box 42"/>
            <p:cNvSpPr txBox="1">
              <a:spLocks noChangeArrowheads="1"/>
            </p:cNvSpPr>
            <p:nvPr/>
          </p:nvSpPr>
          <p:spPr bwMode="auto">
            <a:xfrm>
              <a:off x="7515290" y="3183662"/>
              <a:ext cx="136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A</a:t>
              </a:r>
            </a:p>
          </p:txBody>
        </p:sp>
        <p:sp>
          <p:nvSpPr>
            <p:cNvPr id="53" name="Text Box 43"/>
            <p:cNvSpPr txBox="1">
              <a:spLocks noChangeArrowheads="1"/>
            </p:cNvSpPr>
            <p:nvPr/>
          </p:nvSpPr>
          <p:spPr bwMode="auto">
            <a:xfrm>
              <a:off x="7659139" y="3328126"/>
              <a:ext cx="12663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T</a:t>
              </a:r>
            </a:p>
          </p:txBody>
        </p:sp>
        <p:sp>
          <p:nvSpPr>
            <p:cNvPr id="54" name="Text Box 44"/>
            <p:cNvSpPr txBox="1">
              <a:spLocks noChangeArrowheads="1"/>
            </p:cNvSpPr>
            <p:nvPr/>
          </p:nvSpPr>
          <p:spPr bwMode="auto">
            <a:xfrm>
              <a:off x="7802684" y="3544026"/>
              <a:ext cx="1522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dirty="0">
                  <a:latin typeface="HGP創英角ｺﾞｼｯｸUB" panose="020B0900000000000000" pitchFamily="50" charset="-128"/>
                </a:rPr>
                <a:t>G</a:t>
              </a:r>
            </a:p>
          </p:txBody>
        </p:sp>
        <p:sp>
          <p:nvSpPr>
            <p:cNvPr id="55" name="Text Box 45"/>
            <p:cNvSpPr txBox="1">
              <a:spLocks noChangeArrowheads="1"/>
            </p:cNvSpPr>
            <p:nvPr/>
          </p:nvSpPr>
          <p:spPr bwMode="auto">
            <a:xfrm>
              <a:off x="7947090" y="3759926"/>
              <a:ext cx="1492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C</a:t>
              </a:r>
            </a:p>
          </p:txBody>
        </p:sp>
        <p:sp>
          <p:nvSpPr>
            <p:cNvPr id="56" name="Text Box 46"/>
            <p:cNvSpPr txBox="1">
              <a:spLocks noChangeArrowheads="1"/>
            </p:cNvSpPr>
            <p:nvPr/>
          </p:nvSpPr>
          <p:spPr bwMode="auto">
            <a:xfrm>
              <a:off x="7010522" y="3110638"/>
              <a:ext cx="1522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G</a:t>
              </a:r>
            </a:p>
          </p:txBody>
        </p:sp>
        <p:sp>
          <p:nvSpPr>
            <p:cNvPr id="57" name="Text Box 47"/>
            <p:cNvSpPr txBox="1">
              <a:spLocks noChangeArrowheads="1"/>
            </p:cNvSpPr>
            <p:nvPr/>
          </p:nvSpPr>
          <p:spPr bwMode="auto">
            <a:xfrm>
              <a:off x="7011439" y="3471001"/>
              <a:ext cx="12663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T</a:t>
              </a:r>
            </a:p>
          </p:txBody>
        </p:sp>
        <p:sp>
          <p:nvSpPr>
            <p:cNvPr id="58" name="Text Box 48"/>
            <p:cNvSpPr txBox="1">
              <a:spLocks noChangeArrowheads="1"/>
            </p:cNvSpPr>
            <p:nvPr/>
          </p:nvSpPr>
          <p:spPr bwMode="auto">
            <a:xfrm>
              <a:off x="7083490" y="3759926"/>
              <a:ext cx="1365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A</a:t>
              </a:r>
            </a:p>
          </p:txBody>
        </p:sp>
        <p:sp>
          <p:nvSpPr>
            <p:cNvPr id="59" name="Text Box 49"/>
            <p:cNvSpPr txBox="1">
              <a:spLocks noChangeArrowheads="1"/>
            </p:cNvSpPr>
            <p:nvPr/>
          </p:nvSpPr>
          <p:spPr bwMode="auto">
            <a:xfrm>
              <a:off x="7227953" y="3975826"/>
              <a:ext cx="1492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C</a:t>
              </a:r>
            </a:p>
          </p:txBody>
        </p:sp>
        <p:sp>
          <p:nvSpPr>
            <p:cNvPr id="60" name="Text Box 50"/>
            <p:cNvSpPr txBox="1">
              <a:spLocks noChangeArrowheads="1"/>
            </p:cNvSpPr>
            <p:nvPr/>
          </p:nvSpPr>
          <p:spPr bwMode="auto">
            <a:xfrm>
              <a:off x="7513759" y="4120288"/>
              <a:ext cx="1522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G</a:t>
              </a:r>
            </a:p>
          </p:txBody>
        </p:sp>
        <p:sp>
          <p:nvSpPr>
            <p:cNvPr id="61" name="Text Box 59"/>
            <p:cNvSpPr txBox="1">
              <a:spLocks noChangeArrowheads="1"/>
            </p:cNvSpPr>
            <p:nvPr/>
          </p:nvSpPr>
          <p:spPr bwMode="auto">
            <a:xfrm>
              <a:off x="6219890" y="1599337"/>
              <a:ext cx="136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A</a:t>
              </a:r>
            </a:p>
          </p:txBody>
        </p:sp>
        <p:sp>
          <p:nvSpPr>
            <p:cNvPr id="62" name="Text Box 60"/>
            <p:cNvSpPr txBox="1">
              <a:spLocks noChangeArrowheads="1"/>
            </p:cNvSpPr>
            <p:nvPr/>
          </p:nvSpPr>
          <p:spPr bwMode="auto">
            <a:xfrm>
              <a:off x="6506614" y="1527901"/>
              <a:ext cx="12663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T</a:t>
              </a:r>
            </a:p>
          </p:txBody>
        </p:sp>
        <p:sp>
          <p:nvSpPr>
            <p:cNvPr id="63" name="Text Box 61"/>
            <p:cNvSpPr txBox="1">
              <a:spLocks noChangeArrowheads="1"/>
            </p:cNvSpPr>
            <p:nvPr/>
          </p:nvSpPr>
          <p:spPr bwMode="auto">
            <a:xfrm>
              <a:off x="6578665" y="1705701"/>
              <a:ext cx="1492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C</a:t>
              </a:r>
            </a:p>
          </p:txBody>
        </p:sp>
        <p:sp>
          <p:nvSpPr>
            <p:cNvPr id="64" name="Text Box 64"/>
            <p:cNvSpPr txBox="1">
              <a:spLocks noChangeArrowheads="1"/>
            </p:cNvSpPr>
            <p:nvPr/>
          </p:nvSpPr>
          <p:spPr bwMode="auto">
            <a:xfrm>
              <a:off x="6073897" y="1886676"/>
              <a:ext cx="1522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r>
                <a:rPr lang="en-US" altLang="ja-JP">
                  <a:latin typeface="HGP創英角ｺﾞｼｯｸUB" panose="020B0900000000000000" pitchFamily="50" charset="-128"/>
                </a:rPr>
                <a:t>G</a:t>
              </a:r>
            </a:p>
          </p:txBody>
        </p:sp>
      </p:grpSp>
      <p:sp>
        <p:nvSpPr>
          <p:cNvPr id="3" name="テキスト ボックス 2"/>
          <p:cNvSpPr txBox="1"/>
          <p:nvPr/>
        </p:nvSpPr>
        <p:spPr>
          <a:xfrm>
            <a:off x="665611" y="1522035"/>
            <a:ext cx="4946892" cy="1200329"/>
          </a:xfrm>
          <a:prstGeom prst="rect">
            <a:avLst/>
          </a:prstGeom>
          <a:noFill/>
        </p:spPr>
        <p:txBody>
          <a:bodyPr wrap="square" rtlCol="0">
            <a:spAutoFit/>
          </a:bodyPr>
          <a:lstStyle/>
          <a:p>
            <a:r>
              <a:rPr kumimoji="1" lang="ja-JP" altLang="en-US" sz="3600" dirty="0" smtClean="0">
                <a:latin typeface="Meiryo UI" panose="020B0604030504040204" pitchFamily="50" charset="-128"/>
                <a:ea typeface="Meiryo UI" panose="020B0604030504040204" pitchFamily="50" charset="-128"/>
              </a:rPr>
              <a:t>①</a:t>
            </a:r>
            <a:r>
              <a:rPr kumimoji="1" lang="en-US" altLang="ja-JP" sz="3600" dirty="0" smtClean="0">
                <a:latin typeface="Meiryo UI" panose="020B0604030504040204" pitchFamily="50" charset="-128"/>
                <a:ea typeface="Meiryo UI" panose="020B0604030504040204" pitchFamily="50" charset="-128"/>
              </a:rPr>
              <a:t>CRISPR</a:t>
            </a:r>
            <a:r>
              <a:rPr kumimoji="1" lang="ja-JP" altLang="en-US" sz="3600" dirty="0" smtClean="0">
                <a:latin typeface="Meiryo UI" panose="020B0604030504040204" pitchFamily="50" charset="-128"/>
                <a:ea typeface="Meiryo UI" panose="020B0604030504040204" pitchFamily="50" charset="-128"/>
              </a:rPr>
              <a:t>は、酵素で</a:t>
            </a:r>
            <a:r>
              <a:rPr kumimoji="1" lang="en-US" altLang="ja-JP" sz="3600" dirty="0" smtClean="0">
                <a:latin typeface="Meiryo UI" panose="020B0604030504040204" pitchFamily="50" charset="-128"/>
                <a:ea typeface="Meiryo UI" panose="020B0604030504040204" pitchFamily="50" charset="-128"/>
              </a:rPr>
              <a:t>DNA</a:t>
            </a:r>
            <a:r>
              <a:rPr kumimoji="1" lang="ja-JP" altLang="en-US" sz="3600" dirty="0" smtClean="0">
                <a:latin typeface="Meiryo UI" panose="020B0604030504040204" pitchFamily="50" charset="-128"/>
                <a:ea typeface="Meiryo UI" panose="020B0604030504040204" pitchFamily="50" charset="-128"/>
              </a:rPr>
              <a:t>を切断する。</a:t>
            </a:r>
            <a:endParaRPr kumimoji="1" lang="en-US" altLang="ja-JP" sz="3600" dirty="0" smtClean="0">
              <a:latin typeface="Meiryo UI" panose="020B0604030504040204" pitchFamily="50" charset="-128"/>
              <a:ea typeface="Meiryo UI" panose="020B0604030504040204" pitchFamily="50" charset="-128"/>
            </a:endParaRPr>
          </a:p>
        </p:txBody>
      </p:sp>
      <p:sp>
        <p:nvSpPr>
          <p:cNvPr id="70" name="テキスト ボックス 69"/>
          <p:cNvSpPr txBox="1"/>
          <p:nvPr/>
        </p:nvSpPr>
        <p:spPr>
          <a:xfrm>
            <a:off x="7392454" y="1030774"/>
            <a:ext cx="4738569" cy="954107"/>
          </a:xfrm>
          <a:prstGeom prst="rect">
            <a:avLst/>
          </a:prstGeom>
          <a:noFill/>
        </p:spPr>
        <p:txBody>
          <a:bodyPr wrap="square" rtlCol="0">
            <a:spAutoFit/>
          </a:bodyPr>
          <a:lstStyle/>
          <a:p>
            <a:r>
              <a:rPr lang="ja-JP" altLang="en-US" sz="2800" dirty="0">
                <a:latin typeface="Meiryo UI" panose="020B0604030504040204" pitchFamily="50" charset="-128"/>
                <a:ea typeface="Meiryo UI" panose="020B0604030504040204" pitchFamily="50" charset="-128"/>
              </a:rPr>
              <a:t>②</a:t>
            </a:r>
            <a:r>
              <a:rPr kumimoji="1" lang="ja-JP" altLang="en-US" sz="2800" dirty="0" smtClean="0">
                <a:latin typeface="Meiryo UI" panose="020B0604030504040204" pitchFamily="50" charset="-128"/>
                <a:ea typeface="Meiryo UI" panose="020B0604030504040204" pitchFamily="50" charset="-128"/>
              </a:rPr>
              <a:t>細胞は、大切な</a:t>
            </a:r>
            <a:r>
              <a:rPr kumimoji="1" lang="en-US" altLang="ja-JP" sz="2800" dirty="0" smtClean="0">
                <a:latin typeface="Meiryo UI" panose="020B0604030504040204" pitchFamily="50" charset="-128"/>
                <a:ea typeface="Meiryo UI" panose="020B0604030504040204" pitchFamily="50" charset="-128"/>
              </a:rPr>
              <a:t>DNA</a:t>
            </a:r>
            <a:r>
              <a:rPr kumimoji="1" lang="ja-JP" altLang="en-US" sz="2800" dirty="0" smtClean="0">
                <a:latin typeface="Meiryo UI" panose="020B0604030504040204" pitchFamily="50" charset="-128"/>
                <a:ea typeface="Meiryo UI" panose="020B0604030504040204" pitchFamily="50" charset="-128"/>
              </a:rPr>
              <a:t>が切断されたので直そう（修復）とする。</a:t>
            </a:r>
            <a:endParaRPr kumimoji="1" lang="en-US" altLang="ja-JP" sz="2800" dirty="0" smtClean="0">
              <a:latin typeface="Meiryo UI" panose="020B0604030504040204" pitchFamily="50" charset="-128"/>
              <a:ea typeface="Meiryo UI" panose="020B0604030504040204" pitchFamily="50" charset="-128"/>
            </a:endParaRPr>
          </a:p>
        </p:txBody>
      </p:sp>
      <p:sp>
        <p:nvSpPr>
          <p:cNvPr id="71" name="テキスト ボックス 70"/>
          <p:cNvSpPr txBox="1"/>
          <p:nvPr/>
        </p:nvSpPr>
        <p:spPr>
          <a:xfrm>
            <a:off x="4389011" y="4981089"/>
            <a:ext cx="7410235" cy="1384995"/>
          </a:xfrm>
          <a:prstGeom prst="rect">
            <a:avLst/>
          </a:prstGeom>
          <a:noFill/>
        </p:spPr>
        <p:txBody>
          <a:bodyPr wrap="square" rtlCol="0">
            <a:spAutoFit/>
          </a:bodyPr>
          <a:lstStyle/>
          <a:p>
            <a:r>
              <a:rPr lang="ja-JP" altLang="en-US" sz="2800" dirty="0" smtClean="0">
                <a:latin typeface="Meiryo UI" panose="020B0604030504040204" pitchFamily="50" charset="-128"/>
                <a:ea typeface="Meiryo UI" panose="020B0604030504040204" pitchFamily="50" charset="-128"/>
              </a:rPr>
              <a:t>③</a:t>
            </a:r>
            <a:r>
              <a:rPr kumimoji="1" lang="en-US" altLang="ja-JP" sz="2800" dirty="0" smtClean="0">
                <a:latin typeface="Meiryo UI" panose="020B0604030504040204" pitchFamily="50" charset="-128"/>
                <a:ea typeface="Meiryo UI" panose="020B0604030504040204" pitchFamily="50" charset="-128"/>
              </a:rPr>
              <a:t>DNA</a:t>
            </a:r>
            <a:r>
              <a:rPr kumimoji="1" lang="ja-JP" altLang="en-US" sz="2800" dirty="0" err="1" smtClean="0">
                <a:latin typeface="Meiryo UI" panose="020B0604030504040204" pitchFamily="50" charset="-128"/>
                <a:ea typeface="Meiryo UI" panose="020B0604030504040204" pitchFamily="50" charset="-128"/>
              </a:rPr>
              <a:t>の修</a:t>
            </a:r>
            <a:r>
              <a:rPr kumimoji="1" lang="ja-JP" altLang="en-US" sz="2800" dirty="0" smtClean="0">
                <a:latin typeface="Meiryo UI" panose="020B0604030504040204" pitchFamily="50" charset="-128"/>
                <a:ea typeface="Meiryo UI" panose="020B0604030504040204" pitchFamily="50" charset="-128"/>
              </a:rPr>
              <a:t>復には材料が必要。そこで意図的に細胞に編集したい内容の修復材料を提供して修復（編集内容を組込ませる）させる。</a:t>
            </a:r>
            <a:endParaRPr kumimoji="1" lang="en-US" altLang="ja-JP" sz="2800" dirty="0" smtClean="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451923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058862" y="424486"/>
            <a:ext cx="8124825" cy="5648325"/>
          </a:xfrm>
          <a:prstGeom prst="rect">
            <a:avLst/>
          </a:prstGeom>
        </p:spPr>
      </p:pic>
      <p:grpSp>
        <p:nvGrpSpPr>
          <p:cNvPr id="6" name="グループ化 5"/>
          <p:cNvGrpSpPr/>
          <p:nvPr/>
        </p:nvGrpSpPr>
        <p:grpSpPr>
          <a:xfrm>
            <a:off x="1425340" y="3205067"/>
            <a:ext cx="2095500" cy="724091"/>
            <a:chOff x="933679" y="3521204"/>
            <a:chExt cx="2095500" cy="724091"/>
          </a:xfrm>
        </p:grpSpPr>
        <p:grpSp>
          <p:nvGrpSpPr>
            <p:cNvPr id="7" name="object 11"/>
            <p:cNvGrpSpPr/>
            <p:nvPr/>
          </p:nvGrpSpPr>
          <p:grpSpPr>
            <a:xfrm>
              <a:off x="933679" y="3521204"/>
              <a:ext cx="2095500" cy="724091"/>
              <a:chOff x="909827" y="3816096"/>
              <a:chExt cx="2095500" cy="725805"/>
            </a:xfrm>
          </p:grpSpPr>
          <p:sp>
            <p:nvSpPr>
              <p:cNvPr id="9" name="object 12"/>
              <p:cNvSpPr/>
              <p:nvPr/>
            </p:nvSpPr>
            <p:spPr>
              <a:xfrm>
                <a:off x="996695" y="3857244"/>
                <a:ext cx="1938527" cy="556259"/>
              </a:xfrm>
              <a:prstGeom prst="rect">
                <a:avLst/>
              </a:prstGeom>
              <a:blipFill>
                <a:blip r:embed="rId3" cstate="print"/>
                <a:stretch>
                  <a:fillRect/>
                </a:stretch>
              </a:blipFill>
            </p:spPr>
            <p:txBody>
              <a:bodyPr wrap="square" lIns="0" tIns="0" rIns="0" bIns="0" rtlCol="0"/>
              <a:lstStyle/>
              <a:p>
                <a:endParaRPr/>
              </a:p>
            </p:txBody>
          </p:sp>
          <p:sp>
            <p:nvSpPr>
              <p:cNvPr id="10" name="object 13"/>
              <p:cNvSpPr/>
              <p:nvPr/>
            </p:nvSpPr>
            <p:spPr>
              <a:xfrm>
                <a:off x="909827" y="3816096"/>
                <a:ext cx="2095500" cy="725424"/>
              </a:xfrm>
              <a:prstGeom prst="rect">
                <a:avLst/>
              </a:prstGeom>
              <a:blipFill>
                <a:blip r:embed="rId4" cstate="print"/>
                <a:stretch>
                  <a:fillRect/>
                </a:stretch>
              </a:blipFill>
            </p:spPr>
            <p:txBody>
              <a:bodyPr wrap="square" lIns="0" tIns="0" rIns="0" bIns="0" rtlCol="0"/>
              <a:lstStyle/>
              <a:p>
                <a:endParaRPr/>
              </a:p>
            </p:txBody>
          </p:sp>
          <p:sp>
            <p:nvSpPr>
              <p:cNvPr id="11" name="object 14"/>
              <p:cNvSpPr/>
              <p:nvPr/>
            </p:nvSpPr>
            <p:spPr>
              <a:xfrm>
                <a:off x="1043939" y="3884676"/>
                <a:ext cx="1844039" cy="461772"/>
              </a:xfrm>
              <a:prstGeom prst="rect">
                <a:avLst/>
              </a:prstGeom>
              <a:blipFill>
                <a:blip r:embed="rId5" cstate="print"/>
                <a:stretch>
                  <a:fillRect/>
                </a:stretch>
              </a:blipFill>
            </p:spPr>
            <p:txBody>
              <a:bodyPr wrap="square" lIns="0" tIns="0" rIns="0" bIns="0" rtlCol="0"/>
              <a:lstStyle/>
              <a:p>
                <a:endParaRPr/>
              </a:p>
            </p:txBody>
          </p:sp>
        </p:grpSp>
        <p:sp>
          <p:nvSpPr>
            <p:cNvPr id="8" name="object 15"/>
            <p:cNvSpPr txBox="1"/>
            <p:nvPr/>
          </p:nvSpPr>
          <p:spPr>
            <a:xfrm>
              <a:off x="1067791" y="3589784"/>
              <a:ext cx="1844039" cy="462280"/>
            </a:xfrm>
            <a:prstGeom prst="rect">
              <a:avLst/>
            </a:prstGeom>
            <a:ln w="9144">
              <a:solidFill>
                <a:srgbClr val="7C5F9F"/>
              </a:solidFill>
            </a:ln>
          </p:spPr>
          <p:txBody>
            <a:bodyPr vert="horz" wrap="square" lIns="0" tIns="27305" rIns="0" bIns="0" rtlCol="0">
              <a:spAutoFit/>
            </a:bodyPr>
            <a:lstStyle/>
            <a:p>
              <a:pPr marL="91440">
                <a:lnSpc>
                  <a:spcPct val="100000"/>
                </a:lnSpc>
                <a:spcBef>
                  <a:spcPts val="215"/>
                </a:spcBef>
              </a:pPr>
              <a:r>
                <a:rPr sz="2400" dirty="0">
                  <a:latin typeface="Calibri"/>
                  <a:cs typeface="Calibri"/>
                </a:rPr>
                <a:t>1.</a:t>
              </a:r>
              <a:r>
                <a:rPr sz="2400" spc="-35" dirty="0">
                  <a:latin typeface="Calibri"/>
                  <a:cs typeface="Calibri"/>
                </a:rPr>
                <a:t> </a:t>
              </a:r>
              <a:r>
                <a:rPr sz="2400" spc="-10" dirty="0">
                  <a:latin typeface="Calibri"/>
                  <a:cs typeface="Calibri"/>
                </a:rPr>
                <a:t>adaptation</a:t>
              </a:r>
              <a:endParaRPr sz="2400" dirty="0">
                <a:latin typeface="Calibri"/>
                <a:cs typeface="Calibri"/>
              </a:endParaRPr>
            </a:p>
          </p:txBody>
        </p:sp>
      </p:grpSp>
      <p:grpSp>
        <p:nvGrpSpPr>
          <p:cNvPr id="12" name="グループ化 11"/>
          <p:cNvGrpSpPr/>
          <p:nvPr/>
        </p:nvGrpSpPr>
        <p:grpSpPr>
          <a:xfrm>
            <a:off x="4784379" y="5983633"/>
            <a:ext cx="2065020" cy="724091"/>
            <a:chOff x="4318484" y="4362452"/>
            <a:chExt cx="2065020" cy="724091"/>
          </a:xfrm>
        </p:grpSpPr>
        <p:grpSp>
          <p:nvGrpSpPr>
            <p:cNvPr id="13" name="object 16"/>
            <p:cNvGrpSpPr/>
            <p:nvPr/>
          </p:nvGrpSpPr>
          <p:grpSpPr>
            <a:xfrm>
              <a:off x="4318484" y="4362452"/>
              <a:ext cx="2065020" cy="724091"/>
              <a:chOff x="4294632" y="4657344"/>
              <a:chExt cx="2065020" cy="725805"/>
            </a:xfrm>
          </p:grpSpPr>
          <p:sp>
            <p:nvSpPr>
              <p:cNvPr id="15" name="object 17"/>
              <p:cNvSpPr/>
              <p:nvPr/>
            </p:nvSpPr>
            <p:spPr>
              <a:xfrm>
                <a:off x="4381500" y="4696968"/>
                <a:ext cx="1906524" cy="556260"/>
              </a:xfrm>
              <a:prstGeom prst="rect">
                <a:avLst/>
              </a:prstGeom>
              <a:blipFill>
                <a:blip r:embed="rId6" cstate="print"/>
                <a:stretch>
                  <a:fillRect/>
                </a:stretch>
              </a:blipFill>
            </p:spPr>
            <p:txBody>
              <a:bodyPr wrap="square" lIns="0" tIns="0" rIns="0" bIns="0" rtlCol="0"/>
              <a:lstStyle/>
              <a:p>
                <a:endParaRPr/>
              </a:p>
            </p:txBody>
          </p:sp>
          <p:sp>
            <p:nvSpPr>
              <p:cNvPr id="16" name="object 18"/>
              <p:cNvSpPr/>
              <p:nvPr/>
            </p:nvSpPr>
            <p:spPr>
              <a:xfrm>
                <a:off x="4294632" y="4657344"/>
                <a:ext cx="2065019" cy="725424"/>
              </a:xfrm>
              <a:prstGeom prst="rect">
                <a:avLst/>
              </a:prstGeom>
              <a:blipFill>
                <a:blip r:embed="rId7" cstate="print"/>
                <a:stretch>
                  <a:fillRect/>
                </a:stretch>
              </a:blipFill>
            </p:spPr>
            <p:txBody>
              <a:bodyPr wrap="square" lIns="0" tIns="0" rIns="0" bIns="0" rtlCol="0"/>
              <a:lstStyle/>
              <a:p>
                <a:endParaRPr/>
              </a:p>
            </p:txBody>
          </p:sp>
          <p:sp>
            <p:nvSpPr>
              <p:cNvPr id="17" name="object 19"/>
              <p:cNvSpPr/>
              <p:nvPr/>
            </p:nvSpPr>
            <p:spPr>
              <a:xfrm>
                <a:off x="4428744" y="4724400"/>
                <a:ext cx="1812036" cy="461772"/>
              </a:xfrm>
              <a:prstGeom prst="rect">
                <a:avLst/>
              </a:prstGeom>
              <a:blipFill>
                <a:blip r:embed="rId8" cstate="print"/>
                <a:stretch>
                  <a:fillRect/>
                </a:stretch>
              </a:blipFill>
            </p:spPr>
            <p:txBody>
              <a:bodyPr wrap="square" lIns="0" tIns="0" rIns="0" bIns="0" rtlCol="0"/>
              <a:lstStyle/>
              <a:p>
                <a:endParaRPr/>
              </a:p>
            </p:txBody>
          </p:sp>
        </p:grpSp>
        <p:sp>
          <p:nvSpPr>
            <p:cNvPr id="14" name="object 20"/>
            <p:cNvSpPr txBox="1"/>
            <p:nvPr/>
          </p:nvSpPr>
          <p:spPr>
            <a:xfrm>
              <a:off x="4452596" y="4429508"/>
              <a:ext cx="1812289" cy="462280"/>
            </a:xfrm>
            <a:prstGeom prst="rect">
              <a:avLst/>
            </a:prstGeom>
            <a:ln w="9144">
              <a:solidFill>
                <a:srgbClr val="97B853"/>
              </a:solidFill>
            </a:ln>
          </p:spPr>
          <p:txBody>
            <a:bodyPr vert="horz" wrap="square" lIns="0" tIns="27305" rIns="0" bIns="0" rtlCol="0">
              <a:spAutoFit/>
            </a:bodyPr>
            <a:lstStyle/>
            <a:p>
              <a:pPr marL="90805">
                <a:lnSpc>
                  <a:spcPct val="100000"/>
                </a:lnSpc>
                <a:spcBef>
                  <a:spcPts val="215"/>
                </a:spcBef>
              </a:pPr>
              <a:r>
                <a:rPr sz="2400" dirty="0">
                  <a:latin typeface="Calibri"/>
                  <a:cs typeface="Calibri"/>
                </a:rPr>
                <a:t>2.</a:t>
              </a:r>
              <a:r>
                <a:rPr sz="2400" spc="-45" dirty="0">
                  <a:latin typeface="Calibri"/>
                  <a:cs typeface="Calibri"/>
                </a:rPr>
                <a:t> </a:t>
              </a:r>
              <a:r>
                <a:rPr sz="2400" spc="-10" dirty="0">
                  <a:latin typeface="Calibri"/>
                  <a:cs typeface="Calibri"/>
                </a:rPr>
                <a:t>processing</a:t>
              </a:r>
              <a:endParaRPr sz="2400" dirty="0">
                <a:latin typeface="Calibri"/>
                <a:cs typeface="Calibri"/>
              </a:endParaRPr>
            </a:p>
          </p:txBody>
        </p:sp>
      </p:grpSp>
      <p:grpSp>
        <p:nvGrpSpPr>
          <p:cNvPr id="19" name="グループ化 18"/>
          <p:cNvGrpSpPr/>
          <p:nvPr/>
        </p:nvGrpSpPr>
        <p:grpSpPr>
          <a:xfrm>
            <a:off x="8506108" y="1786299"/>
            <a:ext cx="2269490" cy="724091"/>
            <a:chOff x="4102075" y="2172463"/>
            <a:chExt cx="2269490" cy="724091"/>
          </a:xfrm>
        </p:grpSpPr>
        <p:grpSp>
          <p:nvGrpSpPr>
            <p:cNvPr id="20" name="object 21"/>
            <p:cNvGrpSpPr/>
            <p:nvPr/>
          </p:nvGrpSpPr>
          <p:grpSpPr>
            <a:xfrm>
              <a:off x="4102075" y="2172463"/>
              <a:ext cx="2269490" cy="724091"/>
              <a:chOff x="4078223" y="2467355"/>
              <a:chExt cx="2269490" cy="725805"/>
            </a:xfrm>
          </p:grpSpPr>
          <p:sp>
            <p:nvSpPr>
              <p:cNvPr id="22" name="object 22"/>
              <p:cNvSpPr/>
              <p:nvPr/>
            </p:nvSpPr>
            <p:spPr>
              <a:xfrm>
                <a:off x="4165091" y="2508503"/>
                <a:ext cx="2104643" cy="556260"/>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4078223" y="2467355"/>
                <a:ext cx="2269236" cy="725424"/>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4212335" y="2535935"/>
                <a:ext cx="2010156" cy="461772"/>
              </a:xfrm>
              <a:prstGeom prst="rect">
                <a:avLst/>
              </a:prstGeom>
              <a:blipFill>
                <a:blip r:embed="rId11" cstate="print"/>
                <a:stretch>
                  <a:fillRect/>
                </a:stretch>
              </a:blipFill>
            </p:spPr>
            <p:txBody>
              <a:bodyPr wrap="square" lIns="0" tIns="0" rIns="0" bIns="0" rtlCol="0"/>
              <a:lstStyle/>
              <a:p>
                <a:endParaRPr/>
              </a:p>
            </p:txBody>
          </p:sp>
        </p:grpSp>
        <p:sp>
          <p:nvSpPr>
            <p:cNvPr id="21" name="object 25"/>
            <p:cNvSpPr txBox="1"/>
            <p:nvPr/>
          </p:nvSpPr>
          <p:spPr>
            <a:xfrm>
              <a:off x="4236187" y="2241043"/>
              <a:ext cx="2010410" cy="462280"/>
            </a:xfrm>
            <a:prstGeom prst="rect">
              <a:avLst/>
            </a:prstGeom>
            <a:ln w="9144">
              <a:solidFill>
                <a:srgbClr val="BD4A47"/>
              </a:solidFill>
            </a:ln>
          </p:spPr>
          <p:txBody>
            <a:bodyPr vert="horz" wrap="square" lIns="0" tIns="26034" rIns="0" bIns="0" rtlCol="0">
              <a:spAutoFit/>
            </a:bodyPr>
            <a:lstStyle/>
            <a:p>
              <a:pPr marL="91440">
                <a:lnSpc>
                  <a:spcPct val="100000"/>
                </a:lnSpc>
                <a:spcBef>
                  <a:spcPts val="204"/>
                </a:spcBef>
              </a:pPr>
              <a:r>
                <a:rPr sz="2400" dirty="0">
                  <a:latin typeface="Calibri"/>
                  <a:cs typeface="Calibri"/>
                </a:rPr>
                <a:t>3.</a:t>
              </a:r>
              <a:r>
                <a:rPr sz="2400" spc="-35" dirty="0">
                  <a:latin typeface="Calibri"/>
                  <a:cs typeface="Calibri"/>
                </a:rPr>
                <a:t> </a:t>
              </a:r>
              <a:r>
                <a:rPr sz="2400" spc="-15" dirty="0">
                  <a:latin typeface="Calibri"/>
                  <a:cs typeface="Calibri"/>
                </a:rPr>
                <a:t>interference</a:t>
              </a:r>
              <a:endParaRPr sz="2400" dirty="0">
                <a:latin typeface="Calibri"/>
                <a:cs typeface="Calibri"/>
              </a:endParaRPr>
            </a:p>
          </p:txBody>
        </p:sp>
      </p:grpSp>
    </p:spTree>
    <p:extLst>
      <p:ext uri="{BB962C8B-B14F-4D97-AF65-F5344CB8AC3E}">
        <p14:creationId xmlns:p14="http://schemas.microsoft.com/office/powerpoint/2010/main" val="37241789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389974" y="323672"/>
            <a:ext cx="5432833" cy="769441"/>
          </a:xfrm>
          <a:prstGeom prst="rect">
            <a:avLst/>
          </a:prstGeom>
          <a:noFill/>
        </p:spPr>
        <p:txBody>
          <a:bodyPr wrap="square" rtlCol="0">
            <a:spAutoFit/>
          </a:bodyPr>
          <a:lstStyle/>
          <a:p>
            <a:pPr algn="ctr"/>
            <a:r>
              <a:rPr lang="ja-JP" altLang="en-US" sz="4400" dirty="0" smtClean="0">
                <a:solidFill>
                  <a:schemeClr val="tx2">
                    <a:lumMod val="50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ゲノム編集</a:t>
            </a:r>
            <a:endParaRPr kumimoji="1" lang="ja-JP" altLang="en-US" sz="4400" dirty="0">
              <a:solidFill>
                <a:schemeClr val="tx2">
                  <a:lumMod val="50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endParaRPr>
          </a:p>
        </p:txBody>
      </p:sp>
      <p:sp>
        <p:nvSpPr>
          <p:cNvPr id="7" name="object 5"/>
          <p:cNvSpPr/>
          <p:nvPr/>
        </p:nvSpPr>
        <p:spPr>
          <a:xfrm>
            <a:off x="183380" y="2121358"/>
            <a:ext cx="6010943" cy="3495048"/>
          </a:xfrm>
          <a:prstGeom prst="rect">
            <a:avLst/>
          </a:prstGeom>
          <a:blipFill>
            <a:blip r:embed="rId3" cstate="print"/>
            <a:stretch>
              <a:fillRect/>
            </a:stretch>
          </a:blipFill>
        </p:spPr>
        <p:txBody>
          <a:bodyPr wrap="square" lIns="0" tIns="0" rIns="0" bIns="0" rtlCol="0"/>
          <a:lstStyle/>
          <a:p>
            <a:endParaRPr/>
          </a:p>
        </p:txBody>
      </p:sp>
      <p:sp>
        <p:nvSpPr>
          <p:cNvPr id="3" name="テキスト ボックス 2"/>
          <p:cNvSpPr txBox="1"/>
          <p:nvPr/>
        </p:nvSpPr>
        <p:spPr>
          <a:xfrm>
            <a:off x="183380" y="-137994"/>
            <a:ext cx="1041149" cy="1446550"/>
          </a:xfrm>
          <a:prstGeom prst="rect">
            <a:avLst/>
          </a:prstGeom>
          <a:noFill/>
        </p:spPr>
        <p:txBody>
          <a:bodyPr wrap="square" rtlCol="0" anchor="ctr">
            <a:spAutoFit/>
          </a:bodyPr>
          <a:lstStyle/>
          <a:p>
            <a:pPr algn="ctr"/>
            <a:r>
              <a:rPr kumimoji="1" lang="ja-JP" altLang="en-US" sz="8800" b="1" dirty="0" smtClean="0">
                <a:solidFill>
                  <a:srgbClr val="FF0000"/>
                </a:solidFill>
                <a:effectLst>
                  <a:outerShdw blurRad="38100" dist="38100" dir="2700000" algn="tl">
                    <a:srgbClr val="000000">
                      <a:alpha val="43137"/>
                    </a:srgbClr>
                  </a:outerShdw>
                </a:effectLst>
                <a:latin typeface="HGS教科書体" panose="02020600000000000000" pitchFamily="18" charset="-128"/>
                <a:ea typeface="HGS教科書体" panose="02020600000000000000" pitchFamily="18" charset="-128"/>
              </a:rPr>
              <a:t>祝</a:t>
            </a:r>
            <a:endParaRPr kumimoji="1" lang="ja-JP" altLang="en-US" sz="8800" b="1" dirty="0">
              <a:solidFill>
                <a:srgbClr val="FF0000"/>
              </a:solidFill>
              <a:effectLst>
                <a:outerShdw blurRad="38100" dist="38100" dir="2700000" algn="tl">
                  <a:srgbClr val="000000">
                    <a:alpha val="43137"/>
                  </a:srgbClr>
                </a:outerShdw>
              </a:effectLst>
              <a:latin typeface="HGS教科書体" panose="02020600000000000000" pitchFamily="18" charset="-128"/>
              <a:ea typeface="HGS教科書体" panose="02020600000000000000" pitchFamily="18" charset="-128"/>
            </a:endParaRPr>
          </a:p>
        </p:txBody>
      </p:sp>
      <p:pic>
        <p:nvPicPr>
          <p:cNvPr id="3076" name="Picture 4" descr="２０２０ノーベル賞、今日から発表…韓国人受賞者は出てくるか | Joongang Ilbo | 中央日報"/>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9747" y="0"/>
            <a:ext cx="1309543" cy="130954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quizknock.com/wp-content/uploads/2020/10/201014%E3%82%B1%E3%82%99%E3%83%8E%E3%83%A00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9729" y="1963882"/>
            <a:ext cx="5334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542829"/>
      </p:ext>
    </p:extLst>
  </p:cSld>
  <p:clrMapOvr>
    <a:masterClrMapping/>
  </p:clrMapOvr>
  <mc:AlternateContent xmlns:mc="http://schemas.openxmlformats.org/markup-compatibility/2006" xmlns:p14="http://schemas.microsoft.com/office/powerpoint/2010/main">
    <mc:Choice Requires="p14">
      <p:transition spd="slow" p14:dur="2000" advTm="7639"/>
    </mc:Choice>
    <mc:Fallback xmlns="">
      <p:transition spd="slow" advTm="7639"/>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nvPr>
        </p:nvGraphicFramePr>
        <p:xfrm>
          <a:off x="306114" y="1383199"/>
          <a:ext cx="11579772" cy="4762836"/>
        </p:xfrm>
        <a:graphic>
          <a:graphicData uri="http://schemas.openxmlformats.org/drawingml/2006/table">
            <a:tbl>
              <a:tblPr firstRow="1" bandRow="1">
                <a:tableStyleId>{74C1A8A3-306A-4EB7-A6B1-4F7E0EB9C5D6}</a:tableStyleId>
              </a:tblPr>
              <a:tblGrid>
                <a:gridCol w="1985779">
                  <a:extLst>
                    <a:ext uri="{9D8B030D-6E8A-4147-A177-3AD203B41FA5}">
                      <a16:colId xmlns:a16="http://schemas.microsoft.com/office/drawing/2014/main" val="690298552"/>
                    </a:ext>
                  </a:extLst>
                </a:gridCol>
                <a:gridCol w="6938407">
                  <a:extLst>
                    <a:ext uri="{9D8B030D-6E8A-4147-A177-3AD203B41FA5}">
                      <a16:colId xmlns:a16="http://schemas.microsoft.com/office/drawing/2014/main" val="332991174"/>
                    </a:ext>
                  </a:extLst>
                </a:gridCol>
                <a:gridCol w="2655586">
                  <a:extLst>
                    <a:ext uri="{9D8B030D-6E8A-4147-A177-3AD203B41FA5}">
                      <a16:colId xmlns:a16="http://schemas.microsoft.com/office/drawing/2014/main" val="1599808338"/>
                    </a:ext>
                  </a:extLst>
                </a:gridCol>
              </a:tblGrid>
              <a:tr h="434676">
                <a:tc>
                  <a:txBody>
                    <a:bodyPr/>
                    <a:lstStyle/>
                    <a:p>
                      <a:pPr algn="ctr"/>
                      <a:r>
                        <a:rPr kumimoji="1" lang="en-US" altLang="ja-JP" sz="1600" dirty="0" smtClean="0">
                          <a:latin typeface="UD デジタル 教科書体 NK-B" panose="02020700000000000000" pitchFamily="18" charset="-128"/>
                          <a:ea typeface="UD デジタル 教科書体 NK-B" panose="02020700000000000000" pitchFamily="18" charset="-128"/>
                        </a:rPr>
                        <a:t>CRISPR</a:t>
                      </a:r>
                      <a:r>
                        <a:rPr kumimoji="1" lang="ja-JP" altLang="en-US" sz="1600" dirty="0" smtClean="0">
                          <a:latin typeface="UD デジタル 教科書体 NK-B" panose="02020700000000000000" pitchFamily="18" charset="-128"/>
                          <a:ea typeface="UD デジタル 教科書体 NK-B" panose="02020700000000000000" pitchFamily="18" charset="-128"/>
                        </a:rPr>
                        <a:t>検査法</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ja-JP" altLang="en-US" sz="1600" dirty="0" smtClean="0">
                          <a:latin typeface="UD デジタル 教科書体 NK-B" panose="02020700000000000000" pitchFamily="18" charset="-128"/>
                          <a:ea typeface="UD デジタル 教科書体 NK-B" panose="02020700000000000000" pitchFamily="18" charset="-128"/>
                        </a:rPr>
                        <a:t>概要</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ja-JP" altLang="en-US" sz="1600" dirty="0" smtClean="0">
                          <a:latin typeface="UD デジタル 教科書体 NK-B" panose="02020700000000000000" pitchFamily="18" charset="-128"/>
                          <a:ea typeface="UD デジタル 教科書体 NK-B" panose="02020700000000000000" pitchFamily="18" charset="-128"/>
                        </a:rPr>
                        <a:t>開発企業など</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3496362272"/>
                  </a:ext>
                </a:extLst>
              </a:tr>
              <a:tr h="370840">
                <a:tc>
                  <a:txBody>
                    <a:bodyPr/>
                    <a:lstStyle/>
                    <a:p>
                      <a:pPr algn="ctr"/>
                      <a:r>
                        <a:rPr kumimoji="1" lang="en-US" altLang="ja-JP" sz="2000" dirty="0" smtClean="0">
                          <a:latin typeface="UD デジタル 教科書体 NK-B" panose="02020700000000000000" pitchFamily="18" charset="-128"/>
                          <a:ea typeface="UD デジタル 教科書体 NK-B" panose="02020700000000000000" pitchFamily="18" charset="-128"/>
                        </a:rPr>
                        <a:t>SHERLOCK</a:t>
                      </a:r>
                    </a:p>
                    <a:p>
                      <a:pPr algn="ctr"/>
                      <a:r>
                        <a:rPr kumimoji="1" lang="ja-JP" altLang="en-US" sz="1400" dirty="0" smtClean="0">
                          <a:solidFill>
                            <a:srgbClr val="C00000"/>
                          </a:solidFill>
                          <a:latin typeface="UD デジタル 教科書体 NK-B" panose="02020700000000000000" pitchFamily="18" charset="-128"/>
                          <a:ea typeface="UD デジタル 教科書体 NK-B" panose="02020700000000000000" pitchFamily="18" charset="-128"/>
                        </a:rPr>
                        <a:t>（</a:t>
                      </a:r>
                      <a:r>
                        <a:rPr kumimoji="1" lang="en-US" altLang="ja-JP" sz="1400" dirty="0" smtClean="0">
                          <a:solidFill>
                            <a:srgbClr val="C00000"/>
                          </a:solidFill>
                          <a:latin typeface="UD デジタル 教科書体 NK-B" panose="02020700000000000000" pitchFamily="18" charset="-128"/>
                          <a:ea typeface="UD デジタル 教科書体 NK-B" panose="02020700000000000000" pitchFamily="18" charset="-128"/>
                        </a:rPr>
                        <a:t>FDA</a:t>
                      </a:r>
                      <a:r>
                        <a:rPr kumimoji="1" lang="ja-JP" altLang="en-US" sz="1400" dirty="0" err="1" smtClean="0">
                          <a:solidFill>
                            <a:srgbClr val="C00000"/>
                          </a:solidFill>
                          <a:latin typeface="UD デジタル 教科書体 NK-B" panose="02020700000000000000" pitchFamily="18" charset="-128"/>
                          <a:ea typeface="UD デジタル 教科書体 NK-B" panose="02020700000000000000" pitchFamily="18" charset="-128"/>
                        </a:rPr>
                        <a:t>の緊</a:t>
                      </a:r>
                      <a:r>
                        <a:rPr kumimoji="1" lang="ja-JP" altLang="en-US" sz="1400" dirty="0" smtClean="0">
                          <a:solidFill>
                            <a:srgbClr val="C00000"/>
                          </a:solidFill>
                          <a:latin typeface="UD デジタル 教科書体 NK-B" panose="02020700000000000000" pitchFamily="18" charset="-128"/>
                          <a:ea typeface="UD デジタル 教科書体 NK-B" panose="02020700000000000000" pitchFamily="18" charset="-128"/>
                        </a:rPr>
                        <a:t>急承認を</a:t>
                      </a:r>
                      <a:endParaRPr kumimoji="1" lang="en-US" altLang="ja-JP" sz="1400" dirty="0" smtClean="0">
                        <a:solidFill>
                          <a:srgbClr val="C00000"/>
                        </a:solidFill>
                        <a:latin typeface="UD デジタル 教科書体 NK-B" panose="02020700000000000000" pitchFamily="18" charset="-128"/>
                        <a:ea typeface="UD デジタル 教科書体 NK-B" panose="02020700000000000000" pitchFamily="18" charset="-128"/>
                      </a:endParaRPr>
                    </a:p>
                    <a:p>
                      <a:pPr algn="ctr"/>
                      <a:r>
                        <a:rPr kumimoji="1" lang="ja-JP" altLang="en-US" sz="1400" dirty="0" smtClean="0">
                          <a:solidFill>
                            <a:srgbClr val="C00000"/>
                          </a:solidFill>
                          <a:latin typeface="UD デジタル 教科書体 NK-B" panose="02020700000000000000" pitchFamily="18" charset="-128"/>
                          <a:ea typeface="UD デジタル 教科書体 NK-B" panose="02020700000000000000" pitchFamily="18" charset="-128"/>
                        </a:rPr>
                        <a:t>得て</a:t>
                      </a:r>
                      <a:r>
                        <a:rPr kumimoji="1" lang="en-US" altLang="ja-JP" sz="1400" dirty="0" smtClean="0">
                          <a:solidFill>
                            <a:srgbClr val="C00000"/>
                          </a:solidFill>
                          <a:latin typeface="UD デジタル 教科書体 NK-B" panose="02020700000000000000" pitchFamily="18" charset="-128"/>
                          <a:ea typeface="UD デジタル 教科書体 NK-B" panose="02020700000000000000" pitchFamily="18" charset="-128"/>
                        </a:rPr>
                        <a:t>COVID-19</a:t>
                      </a:r>
                    </a:p>
                    <a:p>
                      <a:pPr algn="ctr"/>
                      <a:r>
                        <a:rPr kumimoji="1" lang="ja-JP" altLang="en-US" sz="1400" dirty="0" smtClean="0">
                          <a:solidFill>
                            <a:srgbClr val="C00000"/>
                          </a:solidFill>
                          <a:latin typeface="UD デジタル 教科書体 NK-B" panose="02020700000000000000" pitchFamily="18" charset="-128"/>
                          <a:ea typeface="UD デジタル 教科書体 NK-B" panose="02020700000000000000" pitchFamily="18" charset="-128"/>
                        </a:rPr>
                        <a:t>検査利用）</a:t>
                      </a:r>
                      <a:endParaRPr kumimoji="1" lang="ja-JP" altLang="en-US" sz="2400" dirty="0">
                        <a:solidFill>
                          <a:srgbClr val="C00000"/>
                        </a:solidFill>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600" dirty="0" smtClean="0">
                          <a:latin typeface="UD デジタル 教科書体 NK-B" panose="02020700000000000000" pitchFamily="18" charset="-128"/>
                          <a:ea typeface="UD デジタル 教科書体 NK-B" panose="02020700000000000000" pitchFamily="18" charset="-128"/>
                        </a:rPr>
                        <a:t>SHERLOCK</a:t>
                      </a:r>
                      <a:r>
                        <a:rPr kumimoji="1" lang="ja-JP" altLang="en-US" sz="1600" dirty="0" smtClean="0">
                          <a:latin typeface="UD デジタル 教科書体 NK-B" panose="02020700000000000000" pitchFamily="18" charset="-128"/>
                          <a:ea typeface="UD デジタル 教科書体 NK-B" panose="02020700000000000000" pitchFamily="18" charset="-128"/>
                        </a:rPr>
                        <a:t>は、</a:t>
                      </a:r>
                      <a:r>
                        <a:rPr kumimoji="1" lang="en-US" altLang="ja-JP" sz="1600" dirty="0" smtClean="0">
                          <a:latin typeface="UD デジタル 教科書体 NK-B" panose="02020700000000000000" pitchFamily="18" charset="-128"/>
                          <a:ea typeface="UD デジタル 教科書体 NK-B" panose="02020700000000000000" pitchFamily="18" charset="-128"/>
                        </a:rPr>
                        <a:t>DNA</a:t>
                      </a:r>
                      <a:r>
                        <a:rPr kumimoji="1" lang="ja-JP" altLang="en-US" sz="1600" dirty="0" smtClean="0">
                          <a:latin typeface="UD デジタル 教科書体 NK-B" panose="02020700000000000000" pitchFamily="18" charset="-128"/>
                          <a:ea typeface="UD デジタル 教科書体 NK-B" panose="02020700000000000000" pitchFamily="18" charset="-128"/>
                        </a:rPr>
                        <a:t>と</a:t>
                      </a:r>
                      <a:r>
                        <a:rPr kumimoji="1" lang="en-US" altLang="ja-JP" sz="1600" dirty="0" smtClean="0">
                          <a:latin typeface="UD デジタル 教科書体 NK-B" panose="02020700000000000000" pitchFamily="18" charset="-128"/>
                          <a:ea typeface="UD デジタル 教科書体 NK-B" panose="02020700000000000000" pitchFamily="18" charset="-128"/>
                        </a:rPr>
                        <a:t>RNA</a:t>
                      </a:r>
                      <a:r>
                        <a:rPr kumimoji="1" lang="ja-JP" altLang="en-US" sz="1600" dirty="0" smtClean="0">
                          <a:latin typeface="UD デジタル 教科書体 NK-B" panose="02020700000000000000" pitchFamily="18" charset="-128"/>
                          <a:ea typeface="UD デジタル 教科書体 NK-B" panose="02020700000000000000" pitchFamily="18" charset="-128"/>
                        </a:rPr>
                        <a:t>を分解する核酸分解酵素</a:t>
                      </a:r>
                      <a:r>
                        <a:rPr kumimoji="1" lang="en-US" altLang="ja-JP" sz="1600" dirty="0" smtClean="0">
                          <a:latin typeface="UD デジタル 教科書体 NK-B" panose="02020700000000000000" pitchFamily="18" charset="-128"/>
                          <a:ea typeface="UD デジタル 教科書体 NK-B" panose="02020700000000000000" pitchFamily="18" charset="-128"/>
                        </a:rPr>
                        <a:t>Cas13</a:t>
                      </a:r>
                      <a:r>
                        <a:rPr kumimoji="1" lang="ja-JP" altLang="en-US" sz="1600" dirty="0" smtClean="0">
                          <a:latin typeface="UD デジタル 教科書体 NK-B" panose="02020700000000000000" pitchFamily="18" charset="-128"/>
                          <a:ea typeface="UD デジタル 教科書体 NK-B" panose="02020700000000000000" pitchFamily="18" charset="-128"/>
                        </a:rPr>
                        <a:t>を利用し、検査対象となるウイルス固有の遺伝子配列を識別し、陽性／陰性の判定を行う。</a:t>
                      </a:r>
                      <a:endParaRPr kumimoji="1" lang="en-US" altLang="ja-JP" sz="1600" dirty="0" smtClean="0">
                        <a:latin typeface="UD デジタル 教科書体 NK-B" panose="02020700000000000000" pitchFamily="18" charset="-128"/>
                        <a:ea typeface="UD デジタル 教科書体 NK-B" panose="02020700000000000000" pitchFamily="18" charset="-128"/>
                      </a:endParaRPr>
                    </a:p>
                  </a:txBody>
                  <a:tcPr anchor="ctr"/>
                </a:tc>
                <a:tc rowSpan="2">
                  <a:txBody>
                    <a:bodyPr/>
                    <a:lstStyle/>
                    <a:p>
                      <a:r>
                        <a:rPr kumimoji="1" lang="ja-JP" altLang="en-US" sz="1400" dirty="0" smtClean="0">
                          <a:solidFill>
                            <a:srgbClr val="C00000"/>
                          </a:solidFill>
                          <a:latin typeface="UD デジタル 教科書体 NK-B" panose="02020700000000000000" pitchFamily="18" charset="-128"/>
                          <a:ea typeface="UD デジタル 教科書体 NK-B" panose="02020700000000000000" pitchFamily="18" charset="-128"/>
                        </a:rPr>
                        <a:t>マサチューセッツ工科大学</a:t>
                      </a:r>
                      <a:endParaRPr kumimoji="1" lang="en-US" altLang="ja-JP" sz="1400" dirty="0" smtClean="0">
                        <a:solidFill>
                          <a:srgbClr val="C00000"/>
                        </a:solidFill>
                        <a:latin typeface="UD デジタル 教科書体 NK-B" panose="02020700000000000000" pitchFamily="18" charset="-128"/>
                        <a:ea typeface="UD デジタル 教科書体 NK-B" panose="02020700000000000000" pitchFamily="18" charset="-128"/>
                      </a:endParaRPr>
                    </a:p>
                    <a:p>
                      <a:r>
                        <a:rPr kumimoji="1" lang="en-US" altLang="ja-JP" sz="1400" dirty="0" err="1" smtClean="0">
                          <a:solidFill>
                            <a:srgbClr val="C00000"/>
                          </a:solidFill>
                          <a:latin typeface="UD デジタル 教科書体 NK-B" panose="02020700000000000000" pitchFamily="18" charset="-128"/>
                          <a:ea typeface="UD デジタル 教科書体 NK-B" panose="02020700000000000000" pitchFamily="18" charset="-128"/>
                        </a:rPr>
                        <a:t>McGOVERN</a:t>
                      </a:r>
                      <a:r>
                        <a:rPr kumimoji="1" lang="en-US" altLang="ja-JP" sz="1400" dirty="0" smtClean="0">
                          <a:solidFill>
                            <a:srgbClr val="C00000"/>
                          </a:solidFill>
                          <a:latin typeface="UD デジタル 教科書体 NK-B" panose="02020700000000000000" pitchFamily="18" charset="-128"/>
                          <a:ea typeface="UD デジタル 教科書体 NK-B" panose="02020700000000000000" pitchFamily="18" charset="-128"/>
                        </a:rPr>
                        <a:t> Institute</a:t>
                      </a:r>
                    </a:p>
                    <a:p>
                      <a:endParaRPr kumimoji="1" lang="en-US" altLang="ja-JP" sz="1400" dirty="0" smtClean="0">
                        <a:latin typeface="UD デジタル 教科書体 NK-B" panose="02020700000000000000" pitchFamily="18" charset="-128"/>
                        <a:ea typeface="UD デジタル 教科書体 NK-B" panose="02020700000000000000" pitchFamily="18" charset="-128"/>
                      </a:endParaRPr>
                    </a:p>
                    <a:p>
                      <a:r>
                        <a:rPr kumimoji="1" lang="ja-JP" altLang="en-US" sz="1400" dirty="0" smtClean="0">
                          <a:solidFill>
                            <a:srgbClr val="C00000"/>
                          </a:solidFill>
                          <a:latin typeface="UD デジタル 教科書体 NK-B" panose="02020700000000000000" pitchFamily="18" charset="-128"/>
                          <a:ea typeface="UD デジタル 教科書体 NK-B" panose="02020700000000000000" pitchFamily="18" charset="-128"/>
                        </a:rPr>
                        <a:t>ハーバード大学</a:t>
                      </a:r>
                      <a:endParaRPr kumimoji="1" lang="en-US" altLang="ja-JP" sz="1400" dirty="0" smtClean="0">
                        <a:solidFill>
                          <a:srgbClr val="C00000"/>
                        </a:solidFill>
                        <a:latin typeface="UD デジタル 教科書体 NK-B" panose="02020700000000000000" pitchFamily="18" charset="-128"/>
                        <a:ea typeface="UD デジタル 教科書体 NK-B" panose="02020700000000000000" pitchFamily="18" charset="-128"/>
                      </a:endParaRPr>
                    </a:p>
                    <a:p>
                      <a:r>
                        <a:rPr kumimoji="1" lang="en-US" altLang="ja-JP" sz="1400" b="0" i="0" kern="1200" dirty="0" smtClean="0">
                          <a:solidFill>
                            <a:srgbClr val="C00000"/>
                          </a:solidFill>
                          <a:effectLst/>
                          <a:latin typeface="UD デジタル 教科書体 NK-B" panose="02020700000000000000" pitchFamily="18" charset="-128"/>
                          <a:ea typeface="UD デジタル 教科書体 NK-B" panose="02020700000000000000" pitchFamily="18" charset="-128"/>
                          <a:cs typeface="+mn-cs"/>
                        </a:rPr>
                        <a:t>Broad Institute</a:t>
                      </a:r>
                      <a:endParaRPr kumimoji="1" lang="ja-JP" altLang="en-US" sz="1400" dirty="0" smtClean="0">
                        <a:solidFill>
                          <a:srgbClr val="C00000"/>
                        </a:solidFill>
                        <a:latin typeface="UD デジタル 教科書体 NK-B" panose="02020700000000000000" pitchFamily="18" charset="-128"/>
                        <a:ea typeface="UD デジタル 教科書体 NK-B" panose="02020700000000000000" pitchFamily="18" charset="-128"/>
                      </a:endParaRPr>
                    </a:p>
                    <a:p>
                      <a:endParaRPr kumimoji="1" lang="en-US" altLang="ja-JP" sz="1400" dirty="0" smtClean="0">
                        <a:latin typeface="UD デジタル 教科書体 NK-B" panose="02020700000000000000" pitchFamily="18" charset="-128"/>
                        <a:ea typeface="UD デジタル 教科書体 NK-B" panose="020207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kern="1200" dirty="0" smtClean="0">
                          <a:solidFill>
                            <a:srgbClr val="C00000"/>
                          </a:solidFill>
                          <a:effectLst/>
                          <a:latin typeface="UD デジタル 教科書体 NK-B" panose="02020700000000000000" pitchFamily="18" charset="-128"/>
                          <a:ea typeface="UD デジタル 教科書体 NK-B" panose="02020700000000000000" pitchFamily="18" charset="-128"/>
                          <a:cs typeface="+mn-cs"/>
                        </a:rPr>
                        <a:t>Sherlock Biosciences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smtClean="0">
                          <a:latin typeface="UD デジタル 教科書体 NK-B" panose="02020700000000000000" pitchFamily="18" charset="-128"/>
                          <a:ea typeface="UD デジタル 教科書体 NK-B" panose="02020700000000000000" pitchFamily="18" charset="-128"/>
                          <a:hlinkClick r:id="rId3"/>
                        </a:rPr>
                        <a:t>https://sherlock.bio/</a:t>
                      </a:r>
                      <a:endParaRPr kumimoji="1" lang="ja-JP" altLang="en-US" sz="1400" dirty="0">
                        <a:latin typeface="UD デジタル 教科書体 NK-B" panose="02020700000000000000" pitchFamily="18" charset="-128"/>
                        <a:ea typeface="UD デジタル 教科書体 NK-B" panose="02020700000000000000" pitchFamily="18" charset="-128"/>
                      </a:endParaRPr>
                    </a:p>
                    <a:p>
                      <a:endParaRPr kumimoji="1" lang="en-US" altLang="ja-JP" sz="1400" dirty="0" smtClean="0">
                        <a:solidFill>
                          <a:srgbClr val="C00000"/>
                        </a:solidFill>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2879349684"/>
                  </a:ext>
                </a:extLst>
              </a:tr>
              <a:tr h="370840">
                <a:tc>
                  <a:txBody>
                    <a:bodyPr/>
                    <a:lstStyle/>
                    <a:p>
                      <a:pPr algn="ctr"/>
                      <a:r>
                        <a:rPr kumimoji="1" lang="en-US" altLang="ja-JP" sz="1800" dirty="0" smtClean="0">
                          <a:latin typeface="UD デジタル 教科書体 NK-B" panose="02020700000000000000" pitchFamily="18" charset="-128"/>
                          <a:ea typeface="UD デジタル 教科書体 NK-B" panose="02020700000000000000" pitchFamily="18" charset="-128"/>
                        </a:rPr>
                        <a:t>SHERLOCK v2</a:t>
                      </a:r>
                      <a:endParaRPr kumimoji="1" lang="ja-JP" altLang="en-US" sz="18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600" dirty="0" smtClean="0">
                          <a:latin typeface="UD デジタル 教科書体 NK-B" panose="02020700000000000000" pitchFamily="18" charset="-128"/>
                          <a:ea typeface="UD デジタル 教科書体 NK-B" panose="02020700000000000000" pitchFamily="18" charset="-128"/>
                        </a:rPr>
                        <a:t>SHERLOCK v2</a:t>
                      </a:r>
                      <a:r>
                        <a:rPr kumimoji="1" lang="ja-JP" altLang="en-US" sz="1600" dirty="0" smtClean="0">
                          <a:latin typeface="UD デジタル 教科書体 NK-B" panose="02020700000000000000" pitchFamily="18" charset="-128"/>
                          <a:ea typeface="UD デジタル 教科書体 NK-B" panose="02020700000000000000" pitchFamily="18" charset="-128"/>
                        </a:rPr>
                        <a:t>は、</a:t>
                      </a:r>
                      <a:r>
                        <a:rPr kumimoji="1" lang="en-US" altLang="ja-JP" sz="1600" dirty="0" smtClean="0">
                          <a:latin typeface="UD デジタル 教科書体 NK-B" panose="02020700000000000000" pitchFamily="18" charset="-128"/>
                          <a:ea typeface="UD デジタル 教科書体 NK-B" panose="02020700000000000000" pitchFamily="18" charset="-128"/>
                        </a:rPr>
                        <a:t>Cas12a</a:t>
                      </a:r>
                      <a:r>
                        <a:rPr kumimoji="1" lang="ja-JP" altLang="en-US" sz="1600" dirty="0" smtClean="0">
                          <a:latin typeface="UD デジタル 教科書体 NK-B" panose="02020700000000000000" pitchFamily="18" charset="-128"/>
                          <a:ea typeface="UD デジタル 教科書体 NK-B" panose="02020700000000000000" pitchFamily="18" charset="-128"/>
                        </a:rPr>
                        <a:t>と</a:t>
                      </a:r>
                      <a:r>
                        <a:rPr kumimoji="1" lang="en-US" altLang="ja-JP" sz="1600" dirty="0" smtClean="0">
                          <a:latin typeface="UD デジタル 教科書体 NK-B" panose="02020700000000000000" pitchFamily="18" charset="-128"/>
                          <a:ea typeface="UD デジタル 教科書体 NK-B" panose="02020700000000000000" pitchFamily="18" charset="-128"/>
                        </a:rPr>
                        <a:t>Cas13</a:t>
                      </a:r>
                      <a:r>
                        <a:rPr kumimoji="1" lang="ja-JP" altLang="en-US" sz="1600" dirty="0" smtClean="0">
                          <a:latin typeface="UD デジタル 教科書体 NK-B" panose="02020700000000000000" pitchFamily="18" charset="-128"/>
                          <a:ea typeface="UD デジタル 教科書体 NK-B" panose="02020700000000000000" pitchFamily="18" charset="-128"/>
                        </a:rPr>
                        <a:t>を利用し、検査対象となるウイルス固有の遺伝子配列を識別し、陽性／陰性の判定を行う。</a:t>
                      </a:r>
                      <a:endParaRPr kumimoji="1" lang="en-US" altLang="ja-JP" sz="1600" dirty="0" smtClean="0">
                        <a:latin typeface="UD デジタル 教科書体 NK-B" panose="02020700000000000000" pitchFamily="18" charset="-128"/>
                        <a:ea typeface="UD デジタル 教科書体 NK-B" panose="02020700000000000000" pitchFamily="18" charset="-128"/>
                      </a:endParaRPr>
                    </a:p>
                    <a:p>
                      <a:r>
                        <a:rPr kumimoji="1" lang="en-US" altLang="ja-JP" sz="1600" dirty="0" smtClean="0">
                          <a:latin typeface="UD デジタル 教科書体 NK-B" panose="02020700000000000000" pitchFamily="18" charset="-128"/>
                          <a:ea typeface="UD デジタル 教科書体 NK-B" panose="02020700000000000000" pitchFamily="18" charset="-128"/>
                        </a:rPr>
                        <a:t>SHERLOCK</a:t>
                      </a:r>
                      <a:r>
                        <a:rPr kumimoji="1" lang="ja-JP" altLang="en-US" sz="1600" dirty="0" smtClean="0">
                          <a:latin typeface="UD デジタル 教科書体 NK-B" panose="02020700000000000000" pitchFamily="18" charset="-128"/>
                          <a:ea typeface="UD デジタル 教科書体 NK-B" panose="02020700000000000000" pitchFamily="18" charset="-128"/>
                        </a:rPr>
                        <a:t>の検査プロセスを効率化し検査時間の短縮、多様なウイルス検査に対応。</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vMerge="1">
                  <a:txBody>
                    <a:bodyPr/>
                    <a:lstStyle/>
                    <a:p>
                      <a:endParaRPr kumimoji="1" lang="ja-JP" altLang="en-US" sz="1400" dirty="0">
                        <a:solidFill>
                          <a:srgbClr val="C00000"/>
                        </a:solidFill>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3078751706"/>
                  </a:ext>
                </a:extLst>
              </a:tr>
              <a:tr h="370840">
                <a:tc>
                  <a:txBody>
                    <a:bodyPr/>
                    <a:lstStyle/>
                    <a:p>
                      <a:pPr algn="ctr"/>
                      <a:r>
                        <a:rPr kumimoji="1" lang="en-US" altLang="ja-JP" sz="1800" dirty="0" smtClean="0">
                          <a:latin typeface="UD デジタル 教科書体 NK-B" panose="02020700000000000000" pitchFamily="18" charset="-128"/>
                          <a:ea typeface="UD デジタル 教科書体 NK-B" panose="02020700000000000000" pitchFamily="18" charset="-128"/>
                        </a:rPr>
                        <a:t>SHERLOCK</a:t>
                      </a:r>
                      <a:r>
                        <a:rPr kumimoji="1" lang="ja-JP" altLang="en-US" sz="1800" dirty="0" smtClean="0">
                          <a:latin typeface="UD デジタル 教科書体 NK-B" panose="02020700000000000000" pitchFamily="18" charset="-128"/>
                          <a:ea typeface="UD デジタル 教科書体 NK-B" panose="02020700000000000000" pitchFamily="18" charset="-128"/>
                        </a:rPr>
                        <a:t>　　　　＆</a:t>
                      </a:r>
                      <a:endParaRPr kumimoji="1" lang="en-US" altLang="ja-JP" sz="1800" dirty="0" smtClean="0">
                        <a:latin typeface="UD デジタル 教科書体 NK-B" panose="02020700000000000000" pitchFamily="18" charset="-128"/>
                        <a:ea typeface="UD デジタル 教科書体 NK-B" panose="02020700000000000000" pitchFamily="18" charset="-128"/>
                      </a:endParaRPr>
                    </a:p>
                    <a:p>
                      <a:pPr algn="ctr"/>
                      <a:r>
                        <a:rPr kumimoji="1" lang="en-US" altLang="ja-JP" sz="1800" dirty="0" smtClean="0">
                          <a:latin typeface="UD デジタル 教科書体 NK-B" panose="02020700000000000000" pitchFamily="18" charset="-128"/>
                          <a:ea typeface="UD デジタル 教科書体 NK-B" panose="02020700000000000000" pitchFamily="18" charset="-128"/>
                        </a:rPr>
                        <a:t>HADSON</a:t>
                      </a:r>
                      <a:endParaRPr kumimoji="1" lang="ja-JP" altLang="en-US" sz="18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600" dirty="0" smtClean="0">
                          <a:latin typeface="UD デジタル 教科書体 NK-B" panose="02020700000000000000" pitchFamily="18" charset="-128"/>
                          <a:ea typeface="UD デジタル 教科書体 NK-B" panose="02020700000000000000" pitchFamily="18" charset="-128"/>
                        </a:rPr>
                        <a:t>SHERLOCK</a:t>
                      </a:r>
                      <a:r>
                        <a:rPr kumimoji="1" lang="ja-JP" altLang="en-US" sz="1600" dirty="0" smtClean="0">
                          <a:latin typeface="UD デジタル 教科書体 NK-B" panose="02020700000000000000" pitchFamily="18" charset="-128"/>
                          <a:ea typeface="UD デジタル 教科書体 NK-B" panose="02020700000000000000" pitchFamily="18" charset="-128"/>
                        </a:rPr>
                        <a:t>に</a:t>
                      </a:r>
                      <a:r>
                        <a:rPr kumimoji="1" lang="ja-JP" altLang="en-US"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検体処理法</a:t>
                      </a:r>
                      <a:r>
                        <a:rPr kumimoji="1" lang="en-US" altLang="ja-JP"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HUDSON (heating </a:t>
                      </a:r>
                      <a:r>
                        <a:rPr kumimoji="1" lang="en-US" altLang="ja-JP" sz="1600" b="0" i="0" kern="1200" dirty="0" err="1"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unextracted</a:t>
                      </a:r>
                      <a:r>
                        <a:rPr kumimoji="1" lang="en-US" altLang="ja-JP"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 diagnostic samples to obliterate nucleases)</a:t>
                      </a:r>
                      <a:r>
                        <a:rPr kumimoji="1" lang="ja-JP" altLang="en-US"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を組合わせた検査手法。</a:t>
                      </a:r>
                      <a:r>
                        <a:rPr kumimoji="1" lang="en-US" altLang="ja-JP"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HUDSON</a:t>
                      </a:r>
                      <a:r>
                        <a:rPr kumimoji="1" lang="ja-JP" altLang="en-US"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は、核酸分解酵素を不活性化し、ウイルスの細胞膜を破壊して、内部の</a:t>
                      </a:r>
                      <a:r>
                        <a:rPr kumimoji="1" lang="en-US" altLang="ja-JP"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DNA</a:t>
                      </a:r>
                      <a:r>
                        <a:rPr kumimoji="1" lang="ja-JP" altLang="en-US"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や</a:t>
                      </a:r>
                      <a:r>
                        <a:rPr kumimoji="1" lang="en-US" altLang="ja-JP"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RNA</a:t>
                      </a:r>
                      <a:r>
                        <a:rPr kumimoji="1" lang="ja-JP" altLang="en-US"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などを溶液中に放出させる技術。</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solidFill>
                            <a:schemeClr val="tx1"/>
                          </a:solidFill>
                          <a:latin typeface="UD デジタル 教科書体 NK-B" panose="02020700000000000000" pitchFamily="18" charset="-128"/>
                          <a:ea typeface="UD デジタル 教科書体 NK-B" panose="02020700000000000000" pitchFamily="18" charset="-128"/>
                        </a:rPr>
                        <a:t>デンク熱ウイルス </a:t>
                      </a:r>
                      <a:r>
                        <a:rPr kumimoji="1" lang="en-US" altLang="ja-JP" sz="1400" dirty="0" smtClean="0">
                          <a:solidFill>
                            <a:schemeClr val="tx1"/>
                          </a:solidFill>
                          <a:latin typeface="UD デジタル 教科書体 NK-B" panose="02020700000000000000" pitchFamily="18" charset="-128"/>
                          <a:ea typeface="UD デジタル 教科書体 NK-B" panose="02020700000000000000" pitchFamily="18" charset="-128"/>
                        </a:rPr>
                        <a:t>(DENV</a:t>
                      </a:r>
                      <a:r>
                        <a:rPr kumimoji="1" lang="ja-JP" altLang="en-US" sz="1400" dirty="0" smtClean="0">
                          <a:solidFill>
                            <a:schemeClr val="tx1"/>
                          </a:solidFill>
                          <a:latin typeface="UD デジタル 教科書体 NK-B" panose="02020700000000000000" pitchFamily="18" charset="-128"/>
                          <a:ea typeface="UD デジタル 教科書体 NK-B" panose="02020700000000000000" pitchFamily="18" charset="-128"/>
                        </a:rPr>
                        <a:t>）</a:t>
                      </a:r>
                      <a:endParaRPr kumimoji="1" lang="en-US" altLang="ja-JP" sz="1400" dirty="0" smtClean="0">
                        <a:solidFill>
                          <a:schemeClr val="tx1"/>
                        </a:solidFill>
                        <a:latin typeface="UD デジタル 教科書体 NK-B" panose="02020700000000000000" pitchFamily="18" charset="-128"/>
                        <a:ea typeface="UD デジタル 教科書体 NK-B" panose="020207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solidFill>
                            <a:schemeClr val="tx1"/>
                          </a:solidFill>
                          <a:latin typeface="UD デジタル 教科書体 NK-B" panose="02020700000000000000" pitchFamily="18" charset="-128"/>
                          <a:ea typeface="UD デジタル 教科書体 NK-B" panose="02020700000000000000" pitchFamily="18" charset="-128"/>
                        </a:rPr>
                        <a:t>ジカウイルス</a:t>
                      </a:r>
                      <a:endParaRPr kumimoji="1" lang="en-US" altLang="ja-JP" sz="1400" dirty="0" smtClean="0">
                        <a:solidFill>
                          <a:schemeClr val="tx1"/>
                        </a:solidFill>
                        <a:latin typeface="UD デジタル 教科書体 NK-B" panose="02020700000000000000" pitchFamily="18" charset="-128"/>
                        <a:ea typeface="UD デジタル 教科書体 NK-B" panose="020207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solidFill>
                            <a:schemeClr val="tx1"/>
                          </a:solidFill>
                          <a:latin typeface="UD デジタル 教科書体 NK-B" panose="02020700000000000000" pitchFamily="18" charset="-128"/>
                          <a:ea typeface="UD デジタル 教科書体 NK-B" panose="02020700000000000000" pitchFamily="18" charset="-128"/>
                        </a:rPr>
                        <a:t>黄熱病ウイルスの検査</a:t>
                      </a:r>
                      <a:endParaRPr kumimoji="1" lang="en-US" altLang="ja-JP" sz="1400" dirty="0" smtClean="0">
                        <a:solidFill>
                          <a:srgbClr val="C00000"/>
                        </a:solidFill>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3597810133"/>
                  </a:ext>
                </a:extLst>
              </a:tr>
              <a:tr h="370840">
                <a:tc>
                  <a:txBody>
                    <a:bodyPr/>
                    <a:lstStyle/>
                    <a:p>
                      <a:pPr algn="ctr"/>
                      <a:r>
                        <a:rPr kumimoji="1" lang="en-US" altLang="ja-JP" sz="1800" dirty="0" smtClean="0">
                          <a:latin typeface="UD デジタル 教科書体 NK-B" panose="02020700000000000000" pitchFamily="18" charset="-128"/>
                          <a:ea typeface="UD デジタル 教科書体 NK-B" panose="02020700000000000000" pitchFamily="18" charset="-128"/>
                        </a:rPr>
                        <a:t>DETECTER</a:t>
                      </a:r>
                      <a:endParaRPr kumimoji="1" lang="ja-JP" altLang="en-US" sz="18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600" dirty="0" smtClean="0">
                          <a:latin typeface="UD デジタル 教科書体 NK-B" panose="02020700000000000000" pitchFamily="18" charset="-128"/>
                          <a:ea typeface="UD デジタル 教科書体 NK-B" panose="02020700000000000000" pitchFamily="18" charset="-128"/>
                        </a:rPr>
                        <a:t>DETECTR</a:t>
                      </a:r>
                      <a:r>
                        <a:rPr kumimoji="1" lang="ja-JP" altLang="en-US" sz="1600" dirty="0" smtClean="0">
                          <a:latin typeface="UD デジタル 教科書体 NK-B" panose="02020700000000000000" pitchFamily="18" charset="-128"/>
                          <a:ea typeface="UD デジタル 教科書体 NK-B" panose="02020700000000000000" pitchFamily="18" charset="-128"/>
                        </a:rPr>
                        <a:t>は、</a:t>
                      </a:r>
                      <a:r>
                        <a:rPr kumimoji="1" lang="en-US" altLang="ja-JP" sz="1600" dirty="0" smtClean="0">
                          <a:latin typeface="UD デジタル 教科書体 NK-B" panose="02020700000000000000" pitchFamily="18" charset="-128"/>
                          <a:ea typeface="UD デジタル 教科書体 NK-B" panose="02020700000000000000" pitchFamily="18" charset="-128"/>
                        </a:rPr>
                        <a:t>DNA</a:t>
                      </a:r>
                      <a:r>
                        <a:rPr kumimoji="1" lang="ja-JP" altLang="en-US" sz="1600" dirty="0" smtClean="0">
                          <a:latin typeface="UD デジタル 教科書体 NK-B" panose="02020700000000000000" pitchFamily="18" charset="-128"/>
                          <a:ea typeface="UD デジタル 教科書体 NK-B" panose="02020700000000000000" pitchFamily="18" charset="-128"/>
                        </a:rPr>
                        <a:t>を分解する核酸分解酵素</a:t>
                      </a:r>
                      <a:r>
                        <a:rPr kumimoji="1" lang="en-US" altLang="ja-JP" sz="1600" dirty="0" smtClean="0">
                          <a:latin typeface="UD デジタル 教科書体 NK-B" panose="02020700000000000000" pitchFamily="18" charset="-128"/>
                          <a:ea typeface="UD デジタル 教科書体 NK-B" panose="02020700000000000000" pitchFamily="18" charset="-128"/>
                        </a:rPr>
                        <a:t>Cas12a</a:t>
                      </a:r>
                      <a:r>
                        <a:rPr kumimoji="1" lang="ja-JP" altLang="en-US" sz="1600" dirty="0" smtClean="0">
                          <a:latin typeface="UD デジタル 教科書体 NK-B" panose="02020700000000000000" pitchFamily="18" charset="-128"/>
                          <a:ea typeface="UD デジタル 教科書体 NK-B" panose="02020700000000000000" pitchFamily="18" charset="-128"/>
                        </a:rPr>
                        <a:t>を利用し、検査対象となるウイルス固有の遺伝子配列を識別し、陽性／陰性の判定を行う。</a:t>
                      </a:r>
                      <a:endParaRPr kumimoji="1" lang="en-US" altLang="ja-JP" sz="1600" dirty="0" smtClean="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400" b="1" i="0" kern="1200" dirty="0" smtClean="0">
                          <a:solidFill>
                            <a:srgbClr val="C00000"/>
                          </a:solidFill>
                          <a:effectLst/>
                          <a:latin typeface="UD デジタル 教科書体 NK-B" panose="02020700000000000000" pitchFamily="18" charset="-128"/>
                          <a:ea typeface="UD デジタル 教科書体 NK-B" panose="02020700000000000000" pitchFamily="18" charset="-128"/>
                          <a:cs typeface="+mn-cs"/>
                        </a:rPr>
                        <a:t>米</a:t>
                      </a:r>
                      <a:r>
                        <a:rPr kumimoji="1" lang="en-US" altLang="ja-JP" sz="1400" b="1" i="0" kern="1200" dirty="0" smtClean="0">
                          <a:solidFill>
                            <a:srgbClr val="C00000"/>
                          </a:solidFill>
                          <a:effectLst/>
                          <a:latin typeface="UD デジタル 教科書体 NK-B" panose="02020700000000000000" pitchFamily="18" charset="-128"/>
                          <a:ea typeface="UD デジタル 教科書体 NK-B" panose="02020700000000000000" pitchFamily="18" charset="-128"/>
                          <a:cs typeface="+mn-cs"/>
                        </a:rPr>
                        <a:t>California</a:t>
                      </a:r>
                      <a:r>
                        <a:rPr kumimoji="1" lang="ja-JP" altLang="en-US" sz="1400" b="1" i="0" kern="1200" dirty="0" smtClean="0">
                          <a:solidFill>
                            <a:srgbClr val="C00000"/>
                          </a:solidFill>
                          <a:effectLst/>
                          <a:latin typeface="UD デジタル 教科書体 NK-B" panose="02020700000000000000" pitchFamily="18" charset="-128"/>
                          <a:ea typeface="UD デジタル 教科書体 NK-B" panose="02020700000000000000" pitchFamily="18" charset="-128"/>
                          <a:cs typeface="+mn-cs"/>
                        </a:rPr>
                        <a:t>大学</a:t>
                      </a:r>
                      <a:r>
                        <a:rPr kumimoji="1" lang="en-US" altLang="ja-JP" sz="1400" b="1" i="0" kern="1200" dirty="0" smtClean="0">
                          <a:solidFill>
                            <a:srgbClr val="C00000"/>
                          </a:solidFill>
                          <a:effectLst/>
                          <a:latin typeface="UD デジタル 教科書体 NK-B" panose="02020700000000000000" pitchFamily="18" charset="-128"/>
                          <a:ea typeface="UD デジタル 教科書体 NK-B" panose="02020700000000000000" pitchFamily="18" charset="-128"/>
                          <a:cs typeface="+mn-cs"/>
                        </a:rPr>
                        <a:t>Berkeley</a:t>
                      </a:r>
                      <a:r>
                        <a:rPr kumimoji="1" lang="ja-JP" altLang="en-US" sz="1400" b="1" i="0" kern="1200" dirty="0" smtClean="0">
                          <a:solidFill>
                            <a:srgbClr val="C00000"/>
                          </a:solidFill>
                          <a:effectLst/>
                          <a:latin typeface="UD デジタル 教科書体 NK-B" panose="02020700000000000000" pitchFamily="18" charset="-128"/>
                          <a:ea typeface="UD デジタル 教科書体 NK-B" panose="02020700000000000000" pitchFamily="18" charset="-128"/>
                          <a:cs typeface="+mn-cs"/>
                        </a:rPr>
                        <a:t>校</a:t>
                      </a:r>
                      <a:endParaRPr kumimoji="1" lang="en-US" altLang="ja-JP" sz="1400" b="1" i="0" kern="1200" dirty="0" smtClean="0">
                        <a:solidFill>
                          <a:srgbClr val="C00000"/>
                        </a:solidFill>
                        <a:effectLst/>
                        <a:latin typeface="UD デジタル 教科書体 NK-B" panose="02020700000000000000" pitchFamily="18" charset="-128"/>
                        <a:ea typeface="UD デジタル 教科書体 NK-B" panose="02020700000000000000" pitchFamily="18" charset="-128"/>
                        <a:cs typeface="+mn-cs"/>
                      </a:endParaRPr>
                    </a:p>
                    <a:p>
                      <a:r>
                        <a:rPr kumimoji="1" lang="en-US" altLang="ja-JP" sz="1400" b="1" i="0" kern="1200" dirty="0" smtClean="0">
                          <a:solidFill>
                            <a:srgbClr val="C00000"/>
                          </a:solidFill>
                          <a:effectLst/>
                          <a:latin typeface="UD デジタル 教科書体 NK-B" panose="02020700000000000000" pitchFamily="18" charset="-128"/>
                          <a:ea typeface="UD デジタル 教科書体 NK-B" panose="02020700000000000000" pitchFamily="18" charset="-128"/>
                          <a:cs typeface="+mn-cs"/>
                        </a:rPr>
                        <a:t>Jennifer A. </a:t>
                      </a:r>
                      <a:r>
                        <a:rPr kumimoji="1" lang="en-US" altLang="ja-JP" sz="1400" b="1" i="0" kern="1200" dirty="0" err="1" smtClean="0">
                          <a:solidFill>
                            <a:srgbClr val="C00000"/>
                          </a:solidFill>
                          <a:effectLst/>
                          <a:latin typeface="UD デジタル 教科書体 NK-B" panose="02020700000000000000" pitchFamily="18" charset="-128"/>
                          <a:ea typeface="UD デジタル 教科書体 NK-B" panose="02020700000000000000" pitchFamily="18" charset="-128"/>
                          <a:cs typeface="+mn-cs"/>
                        </a:rPr>
                        <a:t>Doudna</a:t>
                      </a:r>
                      <a:r>
                        <a:rPr kumimoji="1" lang="ja-JP" altLang="en-US" sz="1400" b="1" i="0" kern="1200" dirty="0" smtClean="0">
                          <a:solidFill>
                            <a:srgbClr val="C00000"/>
                          </a:solidFill>
                          <a:effectLst/>
                          <a:latin typeface="UD デジタル 教科書体 NK-B" panose="02020700000000000000" pitchFamily="18" charset="-128"/>
                          <a:ea typeface="UD デジタル 教科書体 NK-B" panose="02020700000000000000" pitchFamily="18" charset="-128"/>
                          <a:cs typeface="+mn-cs"/>
                        </a:rPr>
                        <a:t>教授</a:t>
                      </a:r>
                      <a:endParaRPr kumimoji="1" lang="en-US" altLang="ja-JP" sz="1400" b="1" i="0" kern="1200" dirty="0" smtClean="0">
                        <a:solidFill>
                          <a:srgbClr val="C00000"/>
                        </a:solidFill>
                        <a:effectLst/>
                        <a:latin typeface="UD デジタル 教科書体 NK-B" panose="02020700000000000000" pitchFamily="18" charset="-128"/>
                        <a:ea typeface="UD デジタル 教科書体 NK-B" panose="02020700000000000000" pitchFamily="18" charset="-128"/>
                        <a:cs typeface="+mn-cs"/>
                      </a:endParaRPr>
                    </a:p>
                    <a:p>
                      <a:endParaRPr kumimoji="1" lang="en-US" altLang="ja-JP"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endParaRPr>
                    </a:p>
                    <a:p>
                      <a:r>
                        <a:rPr kumimoji="1" lang="en-US" altLang="ja-JP" sz="1400" dirty="0" smtClean="0">
                          <a:solidFill>
                            <a:srgbClr val="C00000"/>
                          </a:solidFill>
                          <a:latin typeface="UD デジタル 教科書体 NK-B" panose="02020700000000000000" pitchFamily="18" charset="-128"/>
                          <a:ea typeface="UD デジタル 教科書体 NK-B" panose="02020700000000000000" pitchFamily="18" charset="-128"/>
                        </a:rPr>
                        <a:t>Mammoth Biosciences</a:t>
                      </a:r>
                    </a:p>
                    <a:p>
                      <a:r>
                        <a:rPr lang="en-US" altLang="ja-JP" sz="1400" dirty="0" smtClean="0">
                          <a:latin typeface="UD デジタル 教科書体 NK-B" panose="02020700000000000000" pitchFamily="18" charset="-128"/>
                          <a:ea typeface="UD デジタル 教科書体 NK-B" panose="02020700000000000000" pitchFamily="18" charset="-128"/>
                          <a:hlinkClick r:id="rId4"/>
                        </a:rPr>
                        <a:t>https://mammoth.bio/</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4061714628"/>
                  </a:ext>
                </a:extLst>
              </a:tr>
            </a:tbl>
          </a:graphicData>
        </a:graphic>
      </p:graphicFrame>
      <p:sp>
        <p:nvSpPr>
          <p:cNvPr id="5" name="テキスト ボックス 4"/>
          <p:cNvSpPr txBox="1"/>
          <p:nvPr/>
        </p:nvSpPr>
        <p:spPr>
          <a:xfrm>
            <a:off x="3552825" y="499480"/>
            <a:ext cx="5086350" cy="523220"/>
          </a:xfrm>
          <a:prstGeom prst="rect">
            <a:avLst/>
          </a:prstGeom>
          <a:noFill/>
        </p:spPr>
        <p:txBody>
          <a:bodyPr wrap="square" rtlCol="0">
            <a:spAutoFit/>
          </a:bodyPr>
          <a:lstStyle/>
          <a:p>
            <a:pPr algn="ctr"/>
            <a:r>
              <a:rPr kumimoji="1" lang="en-US" altLang="ja-JP" sz="2800" dirty="0" smtClean="0">
                <a:latin typeface="UD デジタル 教科書体 NK-B" panose="02020700000000000000" pitchFamily="18" charset="-128"/>
                <a:ea typeface="UD デジタル 教科書体 NK-B" panose="02020700000000000000" pitchFamily="18" charset="-128"/>
              </a:rPr>
              <a:t>CRISPR</a:t>
            </a:r>
            <a:r>
              <a:rPr kumimoji="1" lang="ja-JP" altLang="en-US" sz="2800" dirty="0" smtClean="0">
                <a:latin typeface="UD デジタル 教科書体 NK-B" panose="02020700000000000000" pitchFamily="18" charset="-128"/>
                <a:ea typeface="UD デジタル 教科書体 NK-B" panose="02020700000000000000" pitchFamily="18" charset="-128"/>
              </a:rPr>
              <a:t>を利用した検査技術</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sp>
        <p:nvSpPr>
          <p:cNvPr id="6" name="正方形/長方形 5"/>
          <p:cNvSpPr/>
          <p:nvPr/>
        </p:nvSpPr>
        <p:spPr>
          <a:xfrm>
            <a:off x="3048000" y="6343814"/>
            <a:ext cx="6096000" cy="307777"/>
          </a:xfrm>
          <a:prstGeom prst="rect">
            <a:avLst/>
          </a:prstGeom>
        </p:spPr>
        <p:txBody>
          <a:bodyPr>
            <a:spAutoFit/>
          </a:bodyPr>
          <a:lstStyle/>
          <a:p>
            <a:pPr algn="ctr"/>
            <a:r>
              <a:rPr lang="ja-JP" altLang="en-US" sz="1400" dirty="0" smtClean="0">
                <a:latin typeface="Meiryo UI" panose="020B0604030504040204" pitchFamily="50" charset="-128"/>
                <a:ea typeface="Meiryo UI" panose="020B0604030504040204" pitchFamily="50" charset="-128"/>
              </a:rPr>
              <a:t>（出典）各種資料より三井</a:t>
            </a:r>
            <a:r>
              <a:rPr lang="ja-JP" altLang="en-US" sz="1400" dirty="0">
                <a:latin typeface="Meiryo UI" panose="020B0604030504040204" pitchFamily="50" charset="-128"/>
                <a:ea typeface="Meiryo UI" panose="020B0604030504040204" pitchFamily="50" charset="-128"/>
              </a:rPr>
              <a:t>物産戦略</a:t>
            </a:r>
            <a:r>
              <a:rPr lang="ja-JP" altLang="en-US" sz="1400" dirty="0" smtClean="0">
                <a:latin typeface="Meiryo UI" panose="020B0604030504040204" pitchFamily="50" charset="-128"/>
                <a:ea typeface="Meiryo UI" panose="020B0604030504040204" pitchFamily="50" charset="-128"/>
              </a:rPr>
              <a:t>研究所作成</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367056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2891059" y="396160"/>
            <a:ext cx="6409882" cy="584775"/>
          </a:xfrm>
          <a:prstGeom prst="rect">
            <a:avLst/>
          </a:prstGeom>
          <a:noFill/>
        </p:spPr>
        <p:txBody>
          <a:bodyPr wrap="square" rtlCol="0">
            <a:spAutoFit/>
          </a:bodyPr>
          <a:lstStyle/>
          <a:p>
            <a:pPr algn="ctr"/>
            <a:r>
              <a:rPr kumimoji="1" lang="en-US" altLang="ja-JP" sz="3200" dirty="0" smtClean="0">
                <a:latin typeface="UD デジタル 教科書体 NK-B" panose="02020700000000000000" pitchFamily="18" charset="-128"/>
                <a:ea typeface="UD デジタル 教科書体 NK-B" panose="02020700000000000000" pitchFamily="18" charset="-128"/>
              </a:rPr>
              <a:t>CRISPR</a:t>
            </a:r>
            <a:r>
              <a:rPr kumimoji="1" lang="ja-JP" altLang="en-US" sz="3200" dirty="0" smtClean="0">
                <a:latin typeface="UD デジタル 教科書体 NK-B" panose="02020700000000000000" pitchFamily="18" charset="-128"/>
                <a:ea typeface="UD デジタル 教科書体 NK-B" panose="02020700000000000000" pitchFamily="18" charset="-128"/>
              </a:rPr>
              <a:t>を利用した検査キット</a:t>
            </a:r>
            <a:endParaRPr kumimoji="1" lang="ja-JP" altLang="en-US" sz="3200" dirty="0">
              <a:latin typeface="UD デジタル 教科書体 NK-B" panose="02020700000000000000" pitchFamily="18" charset="-128"/>
              <a:ea typeface="UD デジタル 教科書体 NK-B" panose="02020700000000000000" pitchFamily="18" charset="-128"/>
            </a:endParaRPr>
          </a:p>
        </p:txBody>
      </p:sp>
      <p:pic>
        <p:nvPicPr>
          <p:cNvPr id="7" name="Picture 2" descr="陽性と陰性の結果を示す紙の試験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105" y="2014479"/>
            <a:ext cx="5774101" cy="324174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882980" y="5308500"/>
            <a:ext cx="5271201" cy="461665"/>
          </a:xfrm>
          <a:prstGeom prst="rect">
            <a:avLst/>
          </a:prstGeom>
        </p:spPr>
        <p:txBody>
          <a:bodyPr wrap="square">
            <a:spAutoFit/>
          </a:bodyPr>
          <a:lstStyle/>
          <a:p>
            <a:r>
              <a:rPr lang="ja-JP" altLang="en-US" sz="1200" dirty="0" smtClean="0">
                <a:latin typeface="Meiryo UI" panose="020B0604030504040204" pitchFamily="50" charset="-128"/>
                <a:ea typeface="Meiryo UI" panose="020B0604030504040204" pitchFamily="50" charset="-128"/>
              </a:rPr>
              <a:t>（出典）</a:t>
            </a:r>
            <a:r>
              <a:rPr lang="en-US" altLang="ja-JP" sz="1200" dirty="0" smtClean="0">
                <a:latin typeface="Meiryo UI" panose="020B0604030504040204" pitchFamily="50" charset="-128"/>
                <a:ea typeface="Meiryo UI" panose="020B0604030504040204" pitchFamily="50" charset="-128"/>
              </a:rPr>
              <a:t>Nature</a:t>
            </a:r>
            <a:r>
              <a:rPr lang="ja-JP" altLang="en-US" sz="1200" dirty="0" smtClean="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CRISPR’s powers unleashed for disease </a:t>
            </a:r>
            <a:r>
              <a:rPr lang="en-US" altLang="ja-JP" sz="1200" dirty="0" smtClean="0">
                <a:latin typeface="Meiryo UI" panose="020B0604030504040204" pitchFamily="50" charset="-128"/>
                <a:ea typeface="Meiryo UI" panose="020B0604030504040204" pitchFamily="50" charset="-128"/>
              </a:rPr>
              <a:t>detection</a:t>
            </a:r>
          </a:p>
          <a:p>
            <a:r>
              <a:rPr lang="en-US" altLang="ja-JP" sz="1200" dirty="0">
                <a:latin typeface="Meiryo UI" panose="020B0604030504040204" pitchFamily="50" charset="-128"/>
                <a:ea typeface="Meiryo UI" panose="020B0604030504040204" pitchFamily="50" charset="-128"/>
                <a:hlinkClick r:id="rId4"/>
              </a:rPr>
              <a:t>https://www.nature.com/articles/d41586-018-02200-0</a:t>
            </a:r>
            <a:endParaRPr lang="ja-JP" altLang="en-US" sz="1200" dirty="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882980" y="1614369"/>
            <a:ext cx="5086350" cy="400110"/>
          </a:xfrm>
          <a:prstGeom prst="rect">
            <a:avLst/>
          </a:prstGeom>
          <a:noFill/>
        </p:spPr>
        <p:txBody>
          <a:bodyPr wrap="square" rtlCol="0">
            <a:spAutoFit/>
          </a:bodyPr>
          <a:lstStyle/>
          <a:p>
            <a:pPr algn="ctr"/>
            <a:r>
              <a:rPr kumimoji="1" lang="en-US" altLang="ja-JP" sz="2000" dirty="0" smtClean="0">
                <a:latin typeface="UD デジタル 教科書体 NK-B" panose="02020700000000000000" pitchFamily="18" charset="-128"/>
                <a:ea typeface="UD デジタル 教科書体 NK-B" panose="02020700000000000000" pitchFamily="18" charset="-128"/>
              </a:rPr>
              <a:t>SHERLOCK</a:t>
            </a:r>
            <a:r>
              <a:rPr kumimoji="1" lang="ja-JP" altLang="en-US" sz="2000" dirty="0" smtClean="0">
                <a:latin typeface="UD デジタル 教科書体 NK-B" panose="02020700000000000000" pitchFamily="18" charset="-128"/>
                <a:ea typeface="UD デジタル 教科書体 NK-B" panose="02020700000000000000" pitchFamily="18" charset="-128"/>
              </a:rPr>
              <a:t>の簡易検査</a:t>
            </a:r>
            <a:endParaRPr kumimoji="1" lang="ja-JP" altLang="en-US" sz="2000" dirty="0">
              <a:latin typeface="UD デジタル 教科書体 NK-B" panose="02020700000000000000" pitchFamily="18" charset="-128"/>
              <a:ea typeface="UD デジタル 教科書体 NK-B" panose="02020700000000000000" pitchFamily="18" charset="-128"/>
            </a:endParaRPr>
          </a:p>
        </p:txBody>
      </p:sp>
      <p:pic>
        <p:nvPicPr>
          <p:cNvPr id="10" name="図 9"/>
          <p:cNvPicPr>
            <a:picLocks noChangeAspect="1"/>
          </p:cNvPicPr>
          <p:nvPr/>
        </p:nvPicPr>
        <p:blipFill>
          <a:blip r:embed="rId5"/>
          <a:stretch>
            <a:fillRect/>
          </a:stretch>
        </p:blipFill>
        <p:spPr>
          <a:xfrm>
            <a:off x="7045455" y="1950356"/>
            <a:ext cx="4478730" cy="3412906"/>
          </a:xfrm>
          <a:prstGeom prst="rect">
            <a:avLst/>
          </a:prstGeom>
        </p:spPr>
      </p:pic>
      <p:sp>
        <p:nvSpPr>
          <p:cNvPr id="11" name="テキスト ボックス 10"/>
          <p:cNvSpPr txBox="1"/>
          <p:nvPr/>
        </p:nvSpPr>
        <p:spPr>
          <a:xfrm>
            <a:off x="6657081" y="1614369"/>
            <a:ext cx="5086350" cy="400110"/>
          </a:xfrm>
          <a:prstGeom prst="rect">
            <a:avLst/>
          </a:prstGeom>
          <a:noFill/>
        </p:spPr>
        <p:txBody>
          <a:bodyPr wrap="square" rtlCol="0">
            <a:spAutoFit/>
          </a:bodyPr>
          <a:lstStyle/>
          <a:p>
            <a:pPr algn="ctr"/>
            <a:r>
              <a:rPr kumimoji="1" lang="en-US" altLang="ja-JP" sz="2000" dirty="0" smtClean="0">
                <a:latin typeface="UD デジタル 教科書体 NK-B" panose="02020700000000000000" pitchFamily="18" charset="-128"/>
                <a:ea typeface="UD デジタル 教科書体 NK-B" panose="02020700000000000000" pitchFamily="18" charset="-128"/>
              </a:rPr>
              <a:t>DETECTER</a:t>
            </a:r>
            <a:r>
              <a:rPr kumimoji="1" lang="ja-JP" altLang="en-US" sz="2000" dirty="0" smtClean="0">
                <a:latin typeface="UD デジタル 教科書体 NK-B" panose="02020700000000000000" pitchFamily="18" charset="-128"/>
                <a:ea typeface="UD デジタル 教科書体 NK-B" panose="02020700000000000000" pitchFamily="18" charset="-128"/>
              </a:rPr>
              <a:t>の簡易検査キット</a:t>
            </a:r>
            <a:endParaRPr kumimoji="1" lang="ja-JP" altLang="en-US" sz="2000" dirty="0">
              <a:latin typeface="UD デジタル 教科書体 NK-B" panose="02020700000000000000" pitchFamily="18" charset="-128"/>
              <a:ea typeface="UD デジタル 教科書体 NK-B" panose="02020700000000000000" pitchFamily="18" charset="-128"/>
            </a:endParaRPr>
          </a:p>
        </p:txBody>
      </p:sp>
      <p:sp>
        <p:nvSpPr>
          <p:cNvPr id="12" name="正方形/長方形 11"/>
          <p:cNvSpPr/>
          <p:nvPr/>
        </p:nvSpPr>
        <p:spPr>
          <a:xfrm>
            <a:off x="6783732" y="5314970"/>
            <a:ext cx="5280280" cy="461665"/>
          </a:xfrm>
          <a:prstGeom prst="rect">
            <a:avLst/>
          </a:prstGeom>
        </p:spPr>
        <p:txBody>
          <a:bodyPr wrap="square">
            <a:spAutoFit/>
          </a:bodyPr>
          <a:lstStyle/>
          <a:p>
            <a:r>
              <a:rPr lang="ja-JP" altLang="en-US" sz="1200" dirty="0" smtClean="0">
                <a:latin typeface="Meiryo UI" panose="020B0604030504040204" pitchFamily="50" charset="-128"/>
                <a:ea typeface="Meiryo UI" panose="020B0604030504040204" pitchFamily="50" charset="-128"/>
              </a:rPr>
              <a:t>（出典）</a:t>
            </a:r>
            <a:r>
              <a:rPr lang="en-US" altLang="ja-JP" sz="1200" dirty="0" smtClean="0">
                <a:latin typeface="Meiryo UI" panose="020B0604030504040204" pitchFamily="50" charset="-128"/>
                <a:ea typeface="Meiryo UI" panose="020B0604030504040204" pitchFamily="50" charset="-128"/>
              </a:rPr>
              <a:t>Nature</a:t>
            </a:r>
            <a:r>
              <a:rPr lang="ja-JP" altLang="en-US" sz="1200" dirty="0" smtClean="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CRISPR–Cas12-based detection of </a:t>
            </a:r>
            <a:r>
              <a:rPr lang="en-US" altLang="ja-JP" sz="1200" dirty="0" smtClean="0">
                <a:latin typeface="Meiryo UI" panose="020B0604030504040204" pitchFamily="50" charset="-128"/>
                <a:ea typeface="Meiryo UI" panose="020B0604030504040204" pitchFamily="50" charset="-128"/>
              </a:rPr>
              <a:t>SARS-CoV-2</a:t>
            </a:r>
          </a:p>
          <a:p>
            <a:r>
              <a:rPr lang="en-US" altLang="ja-JP" sz="1200" dirty="0">
                <a:latin typeface="Meiryo UI" panose="020B0604030504040204" pitchFamily="50" charset="-128"/>
                <a:ea typeface="Meiryo UI" panose="020B0604030504040204" pitchFamily="50" charset="-128"/>
                <a:hlinkClick r:id="rId6"/>
              </a:rPr>
              <a:t>https://www.nature.com/articles/s41587-020-0513-4/figures/1</a:t>
            </a:r>
            <a:endParaRPr lang="en-US" altLang="ja-JP" sz="1200" dirty="0" smtClean="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802834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p:cNvSpPr/>
          <p:nvPr/>
        </p:nvSpPr>
        <p:spPr>
          <a:xfrm>
            <a:off x="4094384" y="3056320"/>
            <a:ext cx="4015843" cy="830997"/>
          </a:xfrm>
          <a:prstGeom prst="rect">
            <a:avLst/>
          </a:prstGeom>
        </p:spPr>
        <p:txBody>
          <a:bodyPr wrap="none">
            <a:spAutoFit/>
          </a:bodyPr>
          <a:lstStyle/>
          <a:p>
            <a:r>
              <a:rPr lang="ja-JP" altLang="en-US" sz="48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（２）</a:t>
            </a:r>
            <a:r>
              <a:rPr lang="en-US" altLang="ja-JP" sz="48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RNA</a:t>
            </a:r>
            <a:r>
              <a:rPr lang="ja-JP" altLang="en-US" sz="48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編集</a:t>
            </a:r>
            <a:endParaRPr lang="en-US" altLang="ja-JP" sz="4800" dirty="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2333080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490914" y="929734"/>
            <a:ext cx="9210172" cy="5653450"/>
          </a:xfrm>
          <a:prstGeom prst="rect">
            <a:avLst/>
          </a:prstGeom>
        </p:spPr>
      </p:pic>
      <p:sp>
        <p:nvSpPr>
          <p:cNvPr id="4" name="正方形/長方形 3"/>
          <p:cNvSpPr/>
          <p:nvPr/>
        </p:nvSpPr>
        <p:spPr>
          <a:xfrm>
            <a:off x="5025033" y="189885"/>
            <a:ext cx="2141933" cy="646331"/>
          </a:xfrm>
          <a:prstGeom prst="rect">
            <a:avLst/>
          </a:prstGeom>
        </p:spPr>
        <p:txBody>
          <a:bodyPr wrap="none">
            <a:spAutoFit/>
          </a:bodyPr>
          <a:lstStyle/>
          <a:p>
            <a:r>
              <a:rPr lang="en-US" altLang="ja-JP" sz="36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RNA</a:t>
            </a:r>
            <a:r>
              <a:rPr lang="ja-JP" altLang="en-US" sz="36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編集</a:t>
            </a:r>
            <a:endParaRPr lang="en-US" altLang="ja-JP" sz="3600" dirty="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5709646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p:cNvSpPr/>
          <p:nvPr/>
        </p:nvSpPr>
        <p:spPr>
          <a:xfrm>
            <a:off x="4849505" y="335358"/>
            <a:ext cx="2492990" cy="646331"/>
          </a:xfrm>
          <a:prstGeom prst="rect">
            <a:avLst/>
          </a:prstGeom>
        </p:spPr>
        <p:txBody>
          <a:bodyPr wrap="none">
            <a:spAutoFit/>
          </a:bodyPr>
          <a:lstStyle/>
          <a:p>
            <a:r>
              <a:rPr lang="ja-JP" altLang="en-US" sz="36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一塩基編集</a:t>
            </a:r>
            <a:endParaRPr lang="en-US" altLang="ja-JP" sz="3600" dirty="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endParaRPr>
          </a:p>
        </p:txBody>
      </p:sp>
      <p:pic>
        <p:nvPicPr>
          <p:cNvPr id="4" name="図 3"/>
          <p:cNvPicPr>
            <a:picLocks noChangeAspect="1"/>
          </p:cNvPicPr>
          <p:nvPr/>
        </p:nvPicPr>
        <p:blipFill>
          <a:blip r:embed="rId3"/>
          <a:stretch>
            <a:fillRect/>
          </a:stretch>
        </p:blipFill>
        <p:spPr>
          <a:xfrm>
            <a:off x="792079" y="1193279"/>
            <a:ext cx="10814566" cy="5189564"/>
          </a:xfrm>
          <a:prstGeom prst="rect">
            <a:avLst/>
          </a:prstGeom>
        </p:spPr>
      </p:pic>
    </p:spTree>
    <p:extLst>
      <p:ext uri="{BB962C8B-B14F-4D97-AF65-F5344CB8AC3E}">
        <p14:creationId xmlns:p14="http://schemas.microsoft.com/office/powerpoint/2010/main" val="32794135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4849505" y="296029"/>
            <a:ext cx="2492990" cy="646331"/>
          </a:xfrm>
          <a:prstGeom prst="rect">
            <a:avLst/>
          </a:prstGeom>
        </p:spPr>
        <p:txBody>
          <a:bodyPr wrap="none">
            <a:spAutoFit/>
          </a:bodyPr>
          <a:lstStyle/>
          <a:p>
            <a:r>
              <a:rPr lang="ja-JP" altLang="en-US" sz="36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一塩基編集</a:t>
            </a:r>
            <a:endParaRPr lang="en-US" altLang="ja-JP" sz="3600" dirty="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endParaRPr>
          </a:p>
        </p:txBody>
      </p:sp>
      <p:pic>
        <p:nvPicPr>
          <p:cNvPr id="6" name="図 5"/>
          <p:cNvPicPr>
            <a:picLocks noChangeAspect="1"/>
          </p:cNvPicPr>
          <p:nvPr/>
        </p:nvPicPr>
        <p:blipFill>
          <a:blip r:embed="rId2"/>
          <a:stretch>
            <a:fillRect/>
          </a:stretch>
        </p:blipFill>
        <p:spPr>
          <a:xfrm>
            <a:off x="805669" y="942360"/>
            <a:ext cx="10580662" cy="5773073"/>
          </a:xfrm>
          <a:prstGeom prst="rect">
            <a:avLst/>
          </a:prstGeom>
        </p:spPr>
      </p:pic>
      <p:sp>
        <p:nvSpPr>
          <p:cNvPr id="2" name="テキスト ボックス 1"/>
          <p:cNvSpPr txBox="1"/>
          <p:nvPr/>
        </p:nvSpPr>
        <p:spPr>
          <a:xfrm>
            <a:off x="8039834" y="323989"/>
            <a:ext cx="3578943" cy="646331"/>
          </a:xfrm>
          <a:prstGeom prst="rect">
            <a:avLst/>
          </a:prstGeom>
          <a:noFill/>
        </p:spPr>
        <p:txBody>
          <a:bodyPr wrap="square" rtlCol="0">
            <a:spAutoFit/>
          </a:bodyPr>
          <a:lstStyle/>
          <a:p>
            <a:pPr algn="ctr"/>
            <a:r>
              <a:rPr kumimoji="1" lang="en-US" altLang="ja-JP" b="1" dirty="0" smtClean="0">
                <a:latin typeface="Meiryo UI" panose="020B0604030504040204" pitchFamily="50" charset="-128"/>
                <a:ea typeface="Meiryo UI" panose="020B0604030504040204" pitchFamily="50" charset="-128"/>
              </a:rPr>
              <a:t>nCas9=</a:t>
            </a:r>
            <a:r>
              <a:rPr kumimoji="1" lang="ja-JP" altLang="en-US" b="1" dirty="0" smtClean="0">
                <a:latin typeface="Meiryo UI" panose="020B0604030504040204" pitchFamily="50" charset="-128"/>
                <a:ea typeface="Meiryo UI" panose="020B0604030504040204" pitchFamily="50" charset="-128"/>
              </a:rPr>
              <a:t>ニッカ</a:t>
            </a:r>
            <a:r>
              <a:rPr kumimoji="1" lang="en-US" altLang="ja-JP" b="1" dirty="0" smtClean="0">
                <a:latin typeface="Meiryo UI" panose="020B0604030504040204" pitchFamily="50" charset="-128"/>
                <a:ea typeface="Meiryo UI" panose="020B0604030504040204" pitchFamily="50" charset="-128"/>
              </a:rPr>
              <a:t>―</a:t>
            </a:r>
            <a:r>
              <a:rPr kumimoji="1" lang="ja-JP" altLang="en-US" b="1" dirty="0" smtClean="0">
                <a:latin typeface="Meiryo UI" panose="020B0604030504040204" pitchFamily="50" charset="-128"/>
                <a:ea typeface="Meiryo UI" panose="020B0604030504040204" pitchFamily="50" charset="-128"/>
              </a:rPr>
              <a:t>ゼ</a:t>
            </a:r>
            <a:r>
              <a:rPr kumimoji="1" lang="en-US" altLang="ja-JP" b="1" dirty="0" smtClean="0">
                <a:latin typeface="Meiryo UI" panose="020B0604030504040204" pitchFamily="50" charset="-128"/>
                <a:ea typeface="Meiryo UI" panose="020B0604030504040204" pitchFamily="50" charset="-128"/>
              </a:rPr>
              <a:t>Cas9</a:t>
            </a:r>
          </a:p>
          <a:p>
            <a:pPr algn="ctr"/>
            <a:r>
              <a:rPr kumimoji="1" lang="ja-JP" altLang="en-US" b="1" dirty="0" smtClean="0">
                <a:latin typeface="Meiryo UI" panose="020B0604030504040204" pitchFamily="50" charset="-128"/>
                <a:ea typeface="Meiryo UI" panose="020B0604030504040204" pitchFamily="50" charset="-128"/>
              </a:rPr>
              <a:t>（切断しない</a:t>
            </a:r>
            <a:r>
              <a:rPr kumimoji="1" lang="en-US" altLang="ja-JP" b="1" dirty="0" err="1" smtClean="0">
                <a:latin typeface="Meiryo UI" panose="020B0604030504040204" pitchFamily="50" charset="-128"/>
                <a:ea typeface="Meiryo UI" panose="020B0604030504040204" pitchFamily="50" charset="-128"/>
              </a:rPr>
              <a:t>Cas</a:t>
            </a:r>
            <a:r>
              <a:rPr kumimoji="1" lang="ja-JP" altLang="en-US" b="1" dirty="0" smtClean="0">
                <a:latin typeface="Meiryo UI" panose="020B0604030504040204" pitchFamily="50" charset="-128"/>
                <a:ea typeface="Meiryo UI" panose="020B0604030504040204" pitchFamily="50" charset="-128"/>
              </a:rPr>
              <a:t>タンパク質）</a:t>
            </a:r>
            <a:endParaRPr kumimoji="1" lang="ja-JP" altLang="en-US"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23447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p:cNvGraphicFramePr>
            <a:graphicFrameLocks noGrp="1"/>
          </p:cNvGraphicFramePr>
          <p:nvPr>
            <p:extLst/>
          </p:nvPr>
        </p:nvGraphicFramePr>
        <p:xfrm>
          <a:off x="570288" y="484624"/>
          <a:ext cx="10924674" cy="4328160"/>
        </p:xfrm>
        <a:graphic>
          <a:graphicData uri="http://schemas.openxmlformats.org/drawingml/2006/table">
            <a:tbl>
              <a:tblPr firstRow="1" bandRow="1">
                <a:tableStyleId>{74C1A8A3-306A-4EB7-A6B1-4F7E0EB9C5D6}</a:tableStyleId>
              </a:tblPr>
              <a:tblGrid>
                <a:gridCol w="1796717">
                  <a:extLst>
                    <a:ext uri="{9D8B030D-6E8A-4147-A177-3AD203B41FA5}">
                      <a16:colId xmlns:a16="http://schemas.microsoft.com/office/drawing/2014/main" val="4236404457"/>
                    </a:ext>
                  </a:extLst>
                </a:gridCol>
                <a:gridCol w="4010526">
                  <a:extLst>
                    <a:ext uri="{9D8B030D-6E8A-4147-A177-3AD203B41FA5}">
                      <a16:colId xmlns:a16="http://schemas.microsoft.com/office/drawing/2014/main" val="558160911"/>
                    </a:ext>
                  </a:extLst>
                </a:gridCol>
                <a:gridCol w="2362406">
                  <a:extLst>
                    <a:ext uri="{9D8B030D-6E8A-4147-A177-3AD203B41FA5}">
                      <a16:colId xmlns:a16="http://schemas.microsoft.com/office/drawing/2014/main" val="951545064"/>
                    </a:ext>
                  </a:extLst>
                </a:gridCol>
                <a:gridCol w="2755025">
                  <a:extLst>
                    <a:ext uri="{9D8B030D-6E8A-4147-A177-3AD203B41FA5}">
                      <a16:colId xmlns:a16="http://schemas.microsoft.com/office/drawing/2014/main" val="3135161338"/>
                    </a:ext>
                  </a:extLst>
                </a:gridCol>
              </a:tblGrid>
              <a:tr h="370840">
                <a:tc>
                  <a:txBody>
                    <a:bodyPr/>
                    <a:lstStyle/>
                    <a:p>
                      <a:pPr algn="ctr"/>
                      <a:r>
                        <a:rPr kumimoji="1" lang="ja-JP" altLang="en-US" sz="2000" dirty="0" smtClean="0">
                          <a:latin typeface="UD デジタル 教科書体 NK-B" panose="02020700000000000000" pitchFamily="18" charset="-128"/>
                          <a:ea typeface="UD デジタル 教科書体 NK-B" panose="02020700000000000000" pitchFamily="18" charset="-128"/>
                        </a:rPr>
                        <a:t>名称</a:t>
                      </a:r>
                      <a:endParaRPr kumimoji="1" lang="ja-JP" altLang="en-US" sz="2000" dirty="0">
                        <a:latin typeface="UD デジタル 教科書体 NK-B" panose="02020700000000000000" pitchFamily="18" charset="-128"/>
                        <a:ea typeface="UD デジタル 教科書体 NK-B" panose="02020700000000000000" pitchFamily="18" charset="-128"/>
                      </a:endParaRPr>
                    </a:p>
                  </a:txBody>
                  <a:tcPr anchor="ctr">
                    <a:solidFill>
                      <a:srgbClr val="C00000"/>
                    </a:solidFill>
                  </a:tcPr>
                </a:tc>
                <a:tc>
                  <a:txBody>
                    <a:bodyPr/>
                    <a:lstStyle/>
                    <a:p>
                      <a:pPr algn="ctr"/>
                      <a:r>
                        <a:rPr kumimoji="1" lang="ja-JP" altLang="en-US" sz="2000" dirty="0" smtClean="0">
                          <a:latin typeface="UD デジタル 教科書体 NK-B" panose="02020700000000000000" pitchFamily="18" charset="-128"/>
                          <a:ea typeface="UD デジタル 教科書体 NK-B" panose="02020700000000000000" pitchFamily="18" charset="-128"/>
                        </a:rPr>
                        <a:t>構成</a:t>
                      </a:r>
                      <a:endParaRPr kumimoji="1" lang="ja-JP" altLang="en-US" sz="2000" dirty="0">
                        <a:latin typeface="UD デジタル 教科書体 NK-B" panose="02020700000000000000" pitchFamily="18" charset="-128"/>
                        <a:ea typeface="UD デジタル 教科書体 NK-B" panose="02020700000000000000" pitchFamily="18" charset="-128"/>
                      </a:endParaRPr>
                    </a:p>
                  </a:txBody>
                  <a:tcPr anchor="ctr">
                    <a:solidFill>
                      <a:srgbClr val="C00000"/>
                    </a:solidFill>
                  </a:tcPr>
                </a:tc>
                <a:tc>
                  <a:txBody>
                    <a:bodyPr/>
                    <a:lstStyle/>
                    <a:p>
                      <a:pPr algn="ctr"/>
                      <a:r>
                        <a:rPr kumimoji="1" lang="ja-JP" altLang="en-US" sz="2000" dirty="0" smtClean="0">
                          <a:latin typeface="UD デジタル 教科書体 NK-B" panose="02020700000000000000" pitchFamily="18" charset="-128"/>
                          <a:ea typeface="UD デジタル 教科書体 NK-B" panose="02020700000000000000" pitchFamily="18" charset="-128"/>
                        </a:rPr>
                        <a:t>変換</a:t>
                      </a:r>
                      <a:endParaRPr kumimoji="1" lang="ja-JP" altLang="en-US" sz="2000" dirty="0">
                        <a:latin typeface="UD デジタル 教科書体 NK-B" panose="02020700000000000000" pitchFamily="18" charset="-128"/>
                        <a:ea typeface="UD デジタル 教科書体 NK-B" panose="02020700000000000000" pitchFamily="18" charset="-128"/>
                      </a:endParaRPr>
                    </a:p>
                  </a:txBody>
                  <a:tcPr anchor="ctr">
                    <a:solidFill>
                      <a:srgbClr val="C00000"/>
                    </a:solidFill>
                  </a:tcPr>
                </a:tc>
                <a:tc>
                  <a:txBody>
                    <a:bodyPr/>
                    <a:lstStyle/>
                    <a:p>
                      <a:pPr algn="ctr"/>
                      <a:r>
                        <a:rPr kumimoji="1" lang="ja-JP" altLang="en-US" sz="2000" dirty="0" smtClean="0">
                          <a:latin typeface="UD デジタル 教科書体 NK-B" panose="02020700000000000000" pitchFamily="18" charset="-128"/>
                          <a:ea typeface="UD デジタル 教科書体 NK-B" panose="02020700000000000000" pitchFamily="18" charset="-128"/>
                        </a:rPr>
                        <a:t>備考</a:t>
                      </a:r>
                      <a:endParaRPr kumimoji="1" lang="ja-JP" altLang="en-US" sz="2000" dirty="0">
                        <a:latin typeface="UD デジタル 教科書体 NK-B" panose="02020700000000000000" pitchFamily="18" charset="-128"/>
                        <a:ea typeface="UD デジタル 教科書体 NK-B" panose="02020700000000000000" pitchFamily="18" charset="-128"/>
                      </a:endParaRPr>
                    </a:p>
                  </a:txBody>
                  <a:tcPr anchor="ctr">
                    <a:solidFill>
                      <a:srgbClr val="C00000"/>
                    </a:solidFill>
                  </a:tcPr>
                </a:tc>
                <a:extLst>
                  <a:ext uri="{0D108BD9-81ED-4DB2-BD59-A6C34878D82A}">
                    <a16:rowId xmlns:a16="http://schemas.microsoft.com/office/drawing/2014/main" val="4145343442"/>
                  </a:ext>
                </a:extLst>
              </a:tr>
              <a:tr h="632684">
                <a:tc>
                  <a:txBody>
                    <a:bodyPr/>
                    <a:lstStyle/>
                    <a:p>
                      <a:pPr algn="ctr"/>
                      <a:r>
                        <a:rPr kumimoji="1" lang="en-US" altLang="ja-JP" sz="2000" dirty="0" smtClean="0">
                          <a:latin typeface="Cooper Black" panose="0208090404030B020404" pitchFamily="18" charset="0"/>
                          <a:ea typeface="UD デジタル 教科書体 NK-B" panose="02020700000000000000" pitchFamily="18" charset="-128"/>
                        </a:rPr>
                        <a:t>ADAR</a:t>
                      </a:r>
                      <a:r>
                        <a:rPr kumimoji="1" lang="en-US" altLang="ja-JP" sz="2000" dirty="0" smtClean="0">
                          <a:latin typeface="Arial Rounded MT Bold" panose="020F0704030504030204" pitchFamily="34" charset="0"/>
                          <a:ea typeface="UD デジタル 教科書体 NK-R" panose="02020400000000000000" pitchFamily="18" charset="-128"/>
                        </a:rPr>
                        <a:t>1</a:t>
                      </a:r>
                      <a:endParaRPr kumimoji="1" lang="ja-JP" altLang="en-US" sz="2000" dirty="0">
                        <a:latin typeface="Arial Rounded MT Bold" panose="020F0704030504030204" pitchFamily="34" charset="0"/>
                        <a:ea typeface="UD デジタル 教科書体 NK-R" panose="02020400000000000000" pitchFamily="18" charset="-128"/>
                      </a:endParaRPr>
                    </a:p>
                  </a:txBody>
                  <a:tcPr anchor="ctr"/>
                </a:tc>
                <a:tc>
                  <a:txBody>
                    <a:bodyPr/>
                    <a:lstStyle/>
                    <a:p>
                      <a:r>
                        <a:rPr kumimoji="1" lang="en-US" altLang="ja-JP" sz="1600" dirty="0" smtClean="0">
                          <a:latin typeface="UD デジタル 教科書体 NK-B" panose="02020700000000000000" pitchFamily="18" charset="-128"/>
                          <a:ea typeface="UD デジタル 教科書体 NK-B" panose="02020700000000000000" pitchFamily="18" charset="-128"/>
                        </a:rPr>
                        <a:t>Adenosine</a:t>
                      </a:r>
                      <a:r>
                        <a:rPr kumimoji="1" lang="en-US" altLang="ja-JP" sz="1600" baseline="0" dirty="0" smtClean="0">
                          <a:latin typeface="UD デジタル 教科書体 NK-B" panose="02020700000000000000" pitchFamily="18" charset="-128"/>
                          <a:ea typeface="UD デジタル 教科書体 NK-B" panose="02020700000000000000" pitchFamily="18" charset="-128"/>
                        </a:rPr>
                        <a:t> Deaminase ADAR1</a:t>
                      </a:r>
                    </a:p>
                    <a:p>
                      <a:r>
                        <a:rPr kumimoji="1" lang="ja-JP" altLang="en-US" sz="1600" baseline="0" dirty="0" smtClean="0">
                          <a:latin typeface="UD デジタル 教科書体 NK-B" panose="02020700000000000000" pitchFamily="18" charset="-128"/>
                          <a:ea typeface="UD デジタル 教科書体 NK-B" panose="02020700000000000000" pitchFamily="18" charset="-128"/>
                        </a:rPr>
                        <a:t>＋　ガイド</a:t>
                      </a:r>
                      <a:r>
                        <a:rPr kumimoji="1" lang="en-US" altLang="ja-JP" sz="1600" baseline="0" dirty="0" smtClean="0">
                          <a:latin typeface="UD デジタル 教科書体 NK-B" panose="02020700000000000000" pitchFamily="18" charset="-128"/>
                          <a:ea typeface="UD デジタル 教科書体 NK-B" panose="02020700000000000000" pitchFamily="18" charset="-128"/>
                        </a:rPr>
                        <a:t>RNA</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en-US" altLang="ja-JP" sz="2400" b="1" u="sng" dirty="0" smtClean="0">
                          <a:latin typeface="Cooper Black" panose="0208090404030B020404" pitchFamily="18" charset="0"/>
                          <a:ea typeface="UD デジタル 教科書体 NK-B" panose="02020700000000000000" pitchFamily="18" charset="-128"/>
                        </a:rPr>
                        <a:t>A</a:t>
                      </a:r>
                      <a:r>
                        <a:rPr kumimoji="1" lang="ja-JP" altLang="en-US" sz="2400" b="1" u="sng" dirty="0" smtClean="0">
                          <a:latin typeface="Cooper Black" panose="0208090404030B020404" pitchFamily="18" charset="0"/>
                          <a:ea typeface="UD デジタル 教科書体 NK-B" panose="02020700000000000000" pitchFamily="18" charset="-128"/>
                        </a:rPr>
                        <a:t> </a:t>
                      </a:r>
                      <a:r>
                        <a:rPr kumimoji="1" lang="en-US" altLang="ja-JP" sz="2400" b="1" u="sng" dirty="0" smtClean="0">
                          <a:latin typeface="Cooper Black" panose="0208090404030B020404" pitchFamily="18" charset="0"/>
                          <a:ea typeface="UD デジタル 教科書体 NK-B" panose="02020700000000000000" pitchFamily="18" charset="-128"/>
                        </a:rPr>
                        <a:t>to</a:t>
                      </a:r>
                      <a:r>
                        <a:rPr kumimoji="1" lang="ja-JP" altLang="en-US" sz="2400" b="1" u="sng" dirty="0" smtClean="0">
                          <a:latin typeface="Cooper Black" panose="0208090404030B020404" pitchFamily="18" charset="0"/>
                          <a:ea typeface="UD デジタル 教科書体 NK-B" panose="02020700000000000000" pitchFamily="18" charset="-128"/>
                        </a:rPr>
                        <a:t> </a:t>
                      </a:r>
                      <a:r>
                        <a:rPr kumimoji="1" lang="en-US" altLang="ja-JP" sz="2400" b="1" u="sng" dirty="0" smtClean="0">
                          <a:latin typeface="Cooper Black" panose="0208090404030B020404" pitchFamily="18" charset="0"/>
                          <a:ea typeface="UD デジタル 教科書体 NK-B" panose="02020700000000000000" pitchFamily="18" charset="-128"/>
                        </a:rPr>
                        <a:t>I</a:t>
                      </a:r>
                      <a:r>
                        <a:rPr kumimoji="1" lang="ja-JP" altLang="en-US" sz="2400" b="1" u="sng" dirty="0" smtClean="0">
                          <a:latin typeface="Cooper Black" panose="0208090404030B020404" pitchFamily="18" charset="0"/>
                          <a:ea typeface="UD デジタル 教科書体 NK-B" panose="02020700000000000000" pitchFamily="18" charset="-128"/>
                        </a:rPr>
                        <a:t>変換</a:t>
                      </a:r>
                      <a:endParaRPr kumimoji="1" lang="en-US" altLang="ja-JP" sz="2400" b="1" u="sng" dirty="0" smtClean="0">
                        <a:latin typeface="Cooper Black" panose="0208090404030B020404" pitchFamily="18" charset="0"/>
                        <a:ea typeface="UD デジタル 教科書体 NK-B" panose="02020700000000000000" pitchFamily="18" charset="-128"/>
                      </a:endParaRPr>
                    </a:p>
                    <a:p>
                      <a:pPr algn="ctr"/>
                      <a:r>
                        <a:rPr kumimoji="1" lang="ja-JP" altLang="en-US" sz="1400" dirty="0" smtClean="0">
                          <a:latin typeface="UD デジタル 教科書体 NK-B" panose="02020700000000000000" pitchFamily="18" charset="-128"/>
                          <a:ea typeface="UD デジタル 教科書体 NK-B" panose="02020700000000000000" pitchFamily="18" charset="-128"/>
                        </a:rPr>
                        <a:t>（アデノシン→イノシン）</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ja-JP" altLang="en-US" sz="1600" dirty="0" smtClean="0">
                          <a:latin typeface="UD デジタル 教科書体 NK-B" panose="02020700000000000000" pitchFamily="18" charset="-128"/>
                          <a:ea typeface="UD デジタル 教科書体 NK-B" panose="02020700000000000000" pitchFamily="18" charset="-128"/>
                        </a:rPr>
                        <a:t>最初の</a:t>
                      </a:r>
                      <a:r>
                        <a:rPr kumimoji="1" lang="en-US" altLang="ja-JP" sz="1600" dirty="0" smtClean="0">
                          <a:latin typeface="UD デジタル 教科書体 NK-B" panose="02020700000000000000" pitchFamily="18" charset="-128"/>
                          <a:ea typeface="UD デジタル 教科書体 NK-B" panose="02020700000000000000" pitchFamily="18" charset="-128"/>
                        </a:rPr>
                        <a:t>RNA</a:t>
                      </a:r>
                      <a:r>
                        <a:rPr kumimoji="1" lang="ja-JP" altLang="en-US" sz="1600" dirty="0" smtClean="0">
                          <a:latin typeface="UD デジタル 教科書体 NK-B" panose="02020700000000000000" pitchFamily="18" charset="-128"/>
                          <a:ea typeface="UD デジタル 教科書体 NK-B" panose="02020700000000000000" pitchFamily="18" charset="-128"/>
                        </a:rPr>
                        <a:t>一塩基編集技術</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1889096983"/>
                  </a:ext>
                </a:extLst>
              </a:tr>
              <a:tr h="370840">
                <a:tc>
                  <a:txBody>
                    <a:bodyPr/>
                    <a:lstStyle/>
                    <a:p>
                      <a:pPr algn="ctr"/>
                      <a:r>
                        <a:rPr kumimoji="1" lang="en-US" altLang="ja-JP" sz="2000" dirty="0" smtClean="0">
                          <a:latin typeface="Cooper Black" panose="0208090404030B020404" pitchFamily="18" charset="0"/>
                          <a:ea typeface="UD デジタル 教科書体 NK-B" panose="02020700000000000000" pitchFamily="18" charset="-128"/>
                        </a:rPr>
                        <a:t>REPAIR</a:t>
                      </a:r>
                      <a:endParaRPr kumimoji="1" lang="ja-JP" altLang="en-US" sz="2000" dirty="0">
                        <a:latin typeface="Cooper Black" panose="0208090404030B020404" pitchFamily="18" charset="0"/>
                        <a:ea typeface="UD デジタル 教科書体 NK-B" panose="02020700000000000000" pitchFamily="18" charset="-128"/>
                      </a:endParaRPr>
                    </a:p>
                  </a:txBody>
                  <a:tcPr anchor="ctr"/>
                </a:tc>
                <a:tc>
                  <a:txBody>
                    <a:bodyPr/>
                    <a:lstStyle/>
                    <a:p>
                      <a:r>
                        <a:rPr kumimoji="1" lang="en-US" altLang="ja-JP" sz="1600" dirty="0" smtClean="0">
                          <a:latin typeface="UD デジタル 教科書体 NK-B" panose="02020700000000000000" pitchFamily="18" charset="-128"/>
                          <a:ea typeface="UD デジタル 教科書体 NK-B" panose="02020700000000000000" pitchFamily="18" charset="-128"/>
                        </a:rPr>
                        <a:t>Adenosine</a:t>
                      </a:r>
                      <a:r>
                        <a:rPr kumimoji="1" lang="ja-JP" altLang="en-US" sz="1600" dirty="0" smtClean="0">
                          <a:latin typeface="UD デジタル 教科書体 NK-B" panose="02020700000000000000" pitchFamily="18" charset="-128"/>
                          <a:ea typeface="UD デジタル 教科書体 NK-B" panose="02020700000000000000" pitchFamily="18" charset="-128"/>
                        </a:rPr>
                        <a:t> </a:t>
                      </a:r>
                      <a:r>
                        <a:rPr kumimoji="1" lang="en-US" altLang="ja-JP" sz="1600" dirty="0" smtClean="0">
                          <a:latin typeface="UD デジタル 教科書体 NK-B" panose="02020700000000000000" pitchFamily="18" charset="-128"/>
                          <a:ea typeface="UD デジタル 教科書体 NK-B" panose="02020700000000000000" pitchFamily="18" charset="-128"/>
                        </a:rPr>
                        <a:t>Deaminase</a:t>
                      </a:r>
                      <a:r>
                        <a:rPr kumimoji="1" lang="ja-JP" altLang="en-US" sz="1600" dirty="0" smtClean="0">
                          <a:latin typeface="UD デジタル 教科書体 NK-B" panose="02020700000000000000" pitchFamily="18" charset="-128"/>
                          <a:ea typeface="UD デジタル 教科書体 NK-B" panose="02020700000000000000" pitchFamily="18" charset="-128"/>
                        </a:rPr>
                        <a:t>　</a:t>
                      </a:r>
                      <a:r>
                        <a:rPr kumimoji="1" lang="en-US" altLang="ja-JP" sz="1600" dirty="0" smtClean="0">
                          <a:latin typeface="UD デジタル 教科書体 NK-B" panose="02020700000000000000" pitchFamily="18" charset="-128"/>
                          <a:ea typeface="UD デジタル 教科書体 NK-B" panose="02020700000000000000" pitchFamily="18" charset="-128"/>
                        </a:rPr>
                        <a:t>ADAR2</a:t>
                      </a:r>
                    </a:p>
                    <a:p>
                      <a:r>
                        <a:rPr kumimoji="1" lang="ja-JP" altLang="en-US" sz="1600" dirty="0" smtClean="0">
                          <a:latin typeface="UD デジタル 教科書体 NK-B" panose="02020700000000000000" pitchFamily="18" charset="-128"/>
                          <a:ea typeface="UD デジタル 教科書体 NK-B" panose="02020700000000000000" pitchFamily="18" charset="-128"/>
                        </a:rPr>
                        <a:t>＋　</a:t>
                      </a:r>
                      <a:r>
                        <a:rPr kumimoji="1" lang="en-US" altLang="ja-JP" sz="1600" dirty="0" smtClean="0">
                          <a:latin typeface="UD デジタル 教科書体 NK-B" panose="02020700000000000000" pitchFamily="18" charset="-128"/>
                          <a:ea typeface="UD デジタル 教科書体 NK-B" panose="02020700000000000000" pitchFamily="18" charset="-128"/>
                        </a:rPr>
                        <a:t>dPspCas13</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en-US" altLang="ja-JP" sz="2400" u="sng" dirty="0" smtClean="0">
                          <a:latin typeface="Cooper Black" panose="0208090404030B020404" pitchFamily="18" charset="0"/>
                          <a:ea typeface="UD デジタル 教科書体 NK-B" panose="02020700000000000000" pitchFamily="18" charset="-128"/>
                        </a:rPr>
                        <a:t>A</a:t>
                      </a:r>
                      <a:r>
                        <a:rPr kumimoji="1" lang="ja-JP" altLang="en-US" sz="2400" u="sng" dirty="0" smtClean="0">
                          <a:latin typeface="Cooper Black" panose="0208090404030B020404" pitchFamily="18" charset="0"/>
                          <a:ea typeface="UD デジタル 教科書体 NK-B" panose="02020700000000000000" pitchFamily="18" charset="-128"/>
                        </a:rPr>
                        <a:t> </a:t>
                      </a:r>
                      <a:r>
                        <a:rPr kumimoji="1" lang="en-US" altLang="ja-JP" sz="2400" u="sng" dirty="0" smtClean="0">
                          <a:latin typeface="Cooper Black" panose="0208090404030B020404" pitchFamily="18" charset="0"/>
                          <a:ea typeface="UD デジタル 教科書体 NK-B" panose="02020700000000000000" pitchFamily="18" charset="-128"/>
                        </a:rPr>
                        <a:t>to</a:t>
                      </a:r>
                      <a:r>
                        <a:rPr kumimoji="1" lang="ja-JP" altLang="en-US" sz="2400" u="sng" dirty="0" smtClean="0">
                          <a:latin typeface="Cooper Black" panose="0208090404030B020404" pitchFamily="18" charset="0"/>
                          <a:ea typeface="UD デジタル 教科書体 NK-B" panose="02020700000000000000" pitchFamily="18" charset="-128"/>
                        </a:rPr>
                        <a:t> </a:t>
                      </a:r>
                      <a:r>
                        <a:rPr kumimoji="1" lang="en-US" altLang="ja-JP" sz="2400" u="sng" dirty="0" smtClean="0">
                          <a:latin typeface="Cooper Black" panose="0208090404030B020404" pitchFamily="18" charset="0"/>
                          <a:ea typeface="UD デジタル 教科書体 NK-B" panose="02020700000000000000" pitchFamily="18" charset="-128"/>
                        </a:rPr>
                        <a:t>I</a:t>
                      </a:r>
                      <a:r>
                        <a:rPr kumimoji="1" lang="ja-JP" altLang="en-US" sz="2400" u="sng" dirty="0" smtClean="0">
                          <a:latin typeface="Cooper Black" panose="0208090404030B020404" pitchFamily="18" charset="0"/>
                          <a:ea typeface="UD デジタル 教科書体 NK-B" panose="02020700000000000000" pitchFamily="18" charset="-128"/>
                        </a:rPr>
                        <a:t>変換</a:t>
                      </a:r>
                      <a:endParaRPr kumimoji="1" lang="en-US" altLang="ja-JP" sz="2400" u="sng" dirty="0" smtClean="0">
                        <a:latin typeface="Cooper Black" panose="0208090404030B020404" pitchFamily="18" charset="0"/>
                        <a:ea typeface="UD デジタル 教科書体 NK-B" panose="02020700000000000000" pitchFamily="18" charset="-128"/>
                      </a:endParaRPr>
                    </a:p>
                    <a:p>
                      <a:pPr algn="ctr"/>
                      <a:r>
                        <a:rPr kumimoji="1" lang="ja-JP" altLang="en-US" sz="1400" dirty="0" smtClean="0">
                          <a:latin typeface="UD デジタル 教科書体 NK-B" panose="02020700000000000000" pitchFamily="18" charset="-128"/>
                          <a:ea typeface="UD デジタル 教科書体 NK-B" panose="02020700000000000000" pitchFamily="18" charset="-128"/>
                        </a:rPr>
                        <a:t>（アデノシン→イノシン）</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ja-JP" altLang="en-US" sz="1600" dirty="0" smtClean="0">
                          <a:latin typeface="UD デジタル 教科書体 NK-B" panose="02020700000000000000" pitchFamily="18" charset="-128"/>
                          <a:ea typeface="UD デジタル 教科書体 NK-B" panose="02020700000000000000" pitchFamily="18" charset="-128"/>
                        </a:rPr>
                        <a:t>ヒト細胞で変換成功</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2408216392"/>
                  </a:ext>
                </a:extLst>
              </a:tr>
              <a:tr h="370840">
                <a:tc>
                  <a:txBody>
                    <a:bodyPr/>
                    <a:lstStyle/>
                    <a:p>
                      <a:pPr algn="ctr"/>
                      <a:r>
                        <a:rPr kumimoji="1" lang="en-US" altLang="ja-JP" sz="2000" dirty="0" smtClean="0">
                          <a:latin typeface="Cooper Black" panose="0208090404030B020404" pitchFamily="18" charset="0"/>
                          <a:ea typeface="UD デジタル 教科書体 NK-B" panose="02020700000000000000" pitchFamily="18" charset="-128"/>
                        </a:rPr>
                        <a:t>RESURE</a:t>
                      </a:r>
                      <a:endParaRPr kumimoji="1" lang="ja-JP" altLang="en-US" sz="2000" dirty="0">
                        <a:latin typeface="Cooper Black" panose="0208090404030B020404" pitchFamily="18" charset="0"/>
                        <a:ea typeface="UD デジタル 教科書体 NK-B" panose="02020700000000000000" pitchFamily="18" charset="-128"/>
                      </a:endParaRPr>
                    </a:p>
                  </a:txBody>
                  <a:tcPr anchor="ctr"/>
                </a:tc>
                <a:tc>
                  <a:txBody>
                    <a:bodyPr/>
                    <a:lstStyle/>
                    <a:p>
                      <a:r>
                        <a:rPr kumimoji="1" lang="en-US" altLang="ja-JP" sz="1600" dirty="0" err="1" smtClean="0">
                          <a:latin typeface="UD デジタル 教科書体 NK-B" panose="02020700000000000000" pitchFamily="18" charset="-128"/>
                          <a:ea typeface="UD デジタル 教科書体 NK-B" panose="02020700000000000000" pitchFamily="18" charset="-128"/>
                        </a:rPr>
                        <a:t>Cyto</a:t>
                      </a:r>
                      <a:r>
                        <a:rPr kumimoji="1" lang="ja-JP" altLang="en-US" sz="1600" dirty="0" err="1" smtClean="0">
                          <a:latin typeface="UD デジタル 教科書体 NK-B" panose="02020700000000000000" pitchFamily="18" charset="-128"/>
                          <a:ea typeface="UD デジタル 教科書体 NK-B" panose="02020700000000000000" pitchFamily="18" charset="-128"/>
                        </a:rPr>
                        <a:t>ｓ</a:t>
                      </a:r>
                      <a:r>
                        <a:rPr kumimoji="1" lang="en-US" altLang="ja-JP" sz="1600" dirty="0" err="1" smtClean="0">
                          <a:latin typeface="UD デジタル 教科書体 NK-B" panose="02020700000000000000" pitchFamily="18" charset="-128"/>
                          <a:ea typeface="UD デジタル 教科書体 NK-B" panose="02020700000000000000" pitchFamily="18" charset="-128"/>
                        </a:rPr>
                        <a:t>ine</a:t>
                      </a:r>
                      <a:r>
                        <a:rPr kumimoji="1" lang="en-US" altLang="ja-JP" sz="1600" dirty="0" smtClean="0">
                          <a:latin typeface="UD デジタル 教科書体 NK-B" panose="02020700000000000000" pitchFamily="18" charset="-128"/>
                          <a:ea typeface="UD デジタル 教科書体 NK-B" panose="02020700000000000000" pitchFamily="18" charset="-128"/>
                        </a:rPr>
                        <a:t> Deaminase</a:t>
                      </a:r>
                      <a:r>
                        <a:rPr kumimoji="1" lang="ja-JP" altLang="en-US" sz="1600" dirty="0" smtClean="0">
                          <a:latin typeface="UD デジタル 教科書体 NK-B" panose="02020700000000000000" pitchFamily="18" charset="-128"/>
                          <a:ea typeface="UD デジタル 教科書体 NK-B" panose="02020700000000000000" pitchFamily="18" charset="-128"/>
                        </a:rPr>
                        <a:t>＋</a:t>
                      </a:r>
                      <a:r>
                        <a:rPr kumimoji="1" lang="en-US" altLang="ja-JP" sz="1600" dirty="0" smtClean="0">
                          <a:latin typeface="UD デジタル 教科書体 NK-B" panose="02020700000000000000" pitchFamily="18" charset="-128"/>
                          <a:ea typeface="UD デジタル 教科書体 NK-B" panose="02020700000000000000" pitchFamily="18" charset="-128"/>
                        </a:rPr>
                        <a:t>dRamCas13</a:t>
                      </a:r>
                    </a:p>
                  </a:txBody>
                  <a:tcPr anchor="ctr"/>
                </a:tc>
                <a:tc>
                  <a:txBody>
                    <a:bodyPr/>
                    <a:lstStyle/>
                    <a:p>
                      <a:pPr algn="ctr"/>
                      <a:r>
                        <a:rPr kumimoji="1" lang="en-US" altLang="ja-JP" sz="2400" u="sng" dirty="0" smtClean="0">
                          <a:latin typeface="Cooper Black" panose="0208090404030B020404" pitchFamily="18" charset="0"/>
                          <a:ea typeface="UD デジタル 教科書体 NK-B" panose="02020700000000000000" pitchFamily="18" charset="-128"/>
                        </a:rPr>
                        <a:t>C to U</a:t>
                      </a:r>
                      <a:r>
                        <a:rPr kumimoji="1" lang="ja-JP" altLang="en-US" sz="2400" u="sng" dirty="0" smtClean="0">
                          <a:latin typeface="Cooper Black" panose="0208090404030B020404" pitchFamily="18" charset="0"/>
                          <a:ea typeface="UD デジタル 教科書体 NK-B" panose="02020700000000000000" pitchFamily="18" charset="-128"/>
                        </a:rPr>
                        <a:t>変換</a:t>
                      </a:r>
                      <a:endParaRPr kumimoji="1" lang="en-US" altLang="ja-JP" sz="2400" u="sng" dirty="0" smtClean="0">
                        <a:latin typeface="Cooper Black" panose="0208090404030B020404" pitchFamily="18" charset="0"/>
                        <a:ea typeface="UD デジタル 教科書体 NK-B" panose="02020700000000000000" pitchFamily="18" charset="-128"/>
                      </a:endParaRPr>
                    </a:p>
                    <a:p>
                      <a:pPr algn="ctr"/>
                      <a:r>
                        <a:rPr kumimoji="1" lang="ja-JP" altLang="en-US" sz="1400" dirty="0" smtClean="0">
                          <a:latin typeface="UD デジタル 教科書体 NK-B" panose="02020700000000000000" pitchFamily="18" charset="-128"/>
                          <a:ea typeface="UD デジタル 教科書体 NK-B" panose="02020700000000000000" pitchFamily="18" charset="-128"/>
                        </a:rPr>
                        <a:t>（シトシン→ウラシル）</a:t>
                      </a:r>
                      <a:endParaRPr kumimoji="1" lang="en-US" altLang="ja-JP" sz="1400" dirty="0" smtClean="0">
                        <a:latin typeface="UD デジタル 教科書体 NK-B" panose="02020700000000000000" pitchFamily="18" charset="-128"/>
                        <a:ea typeface="UD デジタル 教科書体 NK-B" panose="02020700000000000000" pitchFamily="18" charset="-128"/>
                      </a:endParaRPr>
                    </a:p>
                    <a:p>
                      <a:pPr algn="ctr"/>
                      <a:r>
                        <a:rPr kumimoji="1" lang="en-US" altLang="ja-JP" sz="2400" u="sng" dirty="0" smtClean="0">
                          <a:latin typeface="Cooper Black" panose="0208090404030B020404" pitchFamily="18" charset="0"/>
                          <a:ea typeface="UD デジタル 教科書体 NK-B" panose="02020700000000000000" pitchFamily="18" charset="-128"/>
                        </a:rPr>
                        <a:t>A</a:t>
                      </a:r>
                      <a:r>
                        <a:rPr kumimoji="1" lang="ja-JP" altLang="en-US" sz="2400" u="sng" dirty="0" smtClean="0">
                          <a:latin typeface="Cooper Black" panose="0208090404030B020404" pitchFamily="18" charset="0"/>
                          <a:ea typeface="UD デジタル 教科書体 NK-B" panose="02020700000000000000" pitchFamily="18" charset="-128"/>
                        </a:rPr>
                        <a:t> </a:t>
                      </a:r>
                      <a:r>
                        <a:rPr kumimoji="1" lang="en-US" altLang="ja-JP" sz="2400" u="sng" dirty="0" smtClean="0">
                          <a:latin typeface="Cooper Black" panose="0208090404030B020404" pitchFamily="18" charset="0"/>
                          <a:ea typeface="UD デジタル 教科書体 NK-B" panose="02020700000000000000" pitchFamily="18" charset="-128"/>
                        </a:rPr>
                        <a:t>to</a:t>
                      </a:r>
                      <a:r>
                        <a:rPr kumimoji="1" lang="ja-JP" altLang="en-US" sz="2400" u="sng" dirty="0" smtClean="0">
                          <a:latin typeface="Cooper Black" panose="0208090404030B020404" pitchFamily="18" charset="0"/>
                          <a:ea typeface="UD デジタル 教科書体 NK-B" panose="02020700000000000000" pitchFamily="18" charset="-128"/>
                        </a:rPr>
                        <a:t> </a:t>
                      </a:r>
                      <a:r>
                        <a:rPr kumimoji="1" lang="en-US" altLang="ja-JP" sz="2400" u="sng" dirty="0" smtClean="0">
                          <a:latin typeface="Cooper Black" panose="0208090404030B020404" pitchFamily="18" charset="0"/>
                          <a:ea typeface="UD デジタル 教科書体 NK-B" panose="02020700000000000000" pitchFamily="18" charset="-128"/>
                        </a:rPr>
                        <a:t>I</a:t>
                      </a:r>
                      <a:r>
                        <a:rPr kumimoji="1" lang="ja-JP" altLang="en-US" sz="2400" u="sng" dirty="0" smtClean="0">
                          <a:latin typeface="Cooper Black" panose="0208090404030B020404" pitchFamily="18" charset="0"/>
                          <a:ea typeface="UD デジタル 教科書体 NK-B" panose="02020700000000000000" pitchFamily="18" charset="-128"/>
                        </a:rPr>
                        <a:t>変換</a:t>
                      </a:r>
                      <a:endParaRPr kumimoji="1" lang="en-US" altLang="ja-JP" sz="2400" u="sng" dirty="0" smtClean="0">
                        <a:latin typeface="Cooper Black" panose="0208090404030B020404" pitchFamily="18" charset="0"/>
                        <a:ea typeface="UD デジタル 教科書体 NK-B" panose="02020700000000000000" pitchFamily="18" charset="-128"/>
                      </a:endParaRPr>
                    </a:p>
                    <a:p>
                      <a:pPr algn="ctr"/>
                      <a:r>
                        <a:rPr kumimoji="1" lang="ja-JP" altLang="en-US" sz="1400" dirty="0" smtClean="0">
                          <a:latin typeface="UD デジタル 教科書体 NK-B" panose="02020700000000000000" pitchFamily="18" charset="-128"/>
                          <a:ea typeface="UD デジタル 教科書体 NK-B" panose="02020700000000000000" pitchFamily="18" charset="-128"/>
                        </a:rPr>
                        <a:t>（アデノシン→イノシン）</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ja-JP" altLang="en-US" sz="1600" dirty="0" smtClean="0">
                          <a:latin typeface="UD デジタル 教科書体 NK-B" panose="02020700000000000000" pitchFamily="18" charset="-128"/>
                          <a:ea typeface="UD デジタル 教科書体 NK-B" panose="02020700000000000000" pitchFamily="18" charset="-128"/>
                        </a:rPr>
                        <a:t>一塩基編集の適用拡大</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3221957789"/>
                  </a:ext>
                </a:extLst>
              </a:tr>
              <a:tr h="370840">
                <a:tc>
                  <a:txBody>
                    <a:bodyPr/>
                    <a:lstStyle/>
                    <a:p>
                      <a:pPr algn="ctr"/>
                      <a:r>
                        <a:rPr kumimoji="1" lang="en-US" altLang="ja-JP" sz="2000" dirty="0" smtClean="0">
                          <a:latin typeface="Cooper Black" panose="0208090404030B020404" pitchFamily="18" charset="0"/>
                          <a:ea typeface="UD デジタル 教科書体 NK-B" panose="02020700000000000000" pitchFamily="18" charset="-128"/>
                        </a:rPr>
                        <a:t>RESTORE</a:t>
                      </a:r>
                      <a:endParaRPr kumimoji="1" lang="ja-JP" altLang="en-US" sz="2000" dirty="0">
                        <a:latin typeface="Cooper Black" panose="0208090404030B020404" pitchFamily="18" charset="0"/>
                        <a:ea typeface="UD デジタル 教科書体 NK-B" panose="02020700000000000000" pitchFamily="18" charset="-128"/>
                      </a:endParaRPr>
                    </a:p>
                  </a:txBody>
                  <a:tcPr anchor="ctr"/>
                </a:tc>
                <a:tc>
                  <a:txBody>
                    <a:bodyPr/>
                    <a:lstStyle/>
                    <a:p>
                      <a:r>
                        <a:rPr kumimoji="1" lang="ja-JP" altLang="en-US" sz="1600" dirty="0" smtClean="0">
                          <a:latin typeface="UD デジタル 教科書体 NK-B" panose="02020700000000000000" pitchFamily="18" charset="-128"/>
                          <a:ea typeface="UD デジタル 教科書体 NK-B" panose="02020700000000000000" pitchFamily="18" charset="-128"/>
                        </a:rPr>
                        <a:t>改変オリゴ</a:t>
                      </a:r>
                      <a:r>
                        <a:rPr kumimoji="1" lang="en-US" altLang="ja-JP" sz="1600" dirty="0" smtClean="0">
                          <a:latin typeface="UD デジタル 教科書体 NK-B" panose="02020700000000000000" pitchFamily="18" charset="-128"/>
                          <a:ea typeface="UD デジタル 教科書体 NK-B" panose="02020700000000000000" pitchFamily="18" charset="-128"/>
                        </a:rPr>
                        <a:t>RNA</a:t>
                      </a:r>
                      <a:r>
                        <a:rPr kumimoji="1" lang="ja-JP" altLang="en-US" sz="1600" dirty="0" smtClean="0">
                          <a:latin typeface="UD デジタル 教科書体 NK-B" panose="02020700000000000000" pitchFamily="18" charset="-128"/>
                          <a:ea typeface="UD デジタル 教科書体 NK-B" panose="02020700000000000000" pitchFamily="18" charset="-128"/>
                        </a:rPr>
                        <a:t>　</a:t>
                      </a:r>
                      <a:endParaRPr kumimoji="1" lang="en-US" altLang="ja-JP" sz="1600" dirty="0" smtClean="0">
                        <a:latin typeface="UD デジタル 教科書体 NK-B" panose="02020700000000000000" pitchFamily="18" charset="-128"/>
                        <a:ea typeface="UD デジタル 教科書体 NK-B" panose="02020700000000000000" pitchFamily="18" charset="-128"/>
                      </a:endParaRPr>
                    </a:p>
                    <a:p>
                      <a:r>
                        <a:rPr kumimoji="1" lang="ja-JP" altLang="en-US" sz="1600" dirty="0" smtClean="0">
                          <a:latin typeface="UD デジタル 教科書体 NK-B" panose="02020700000000000000" pitchFamily="18" charset="-128"/>
                          <a:ea typeface="UD デジタル 教科書体 NK-B" panose="02020700000000000000" pitchFamily="18" charset="-128"/>
                        </a:rPr>
                        <a:t>（＋細胞内に存在する</a:t>
                      </a:r>
                      <a:r>
                        <a:rPr kumimoji="1" lang="en-US" altLang="ja-JP" sz="1600" dirty="0" smtClean="0">
                          <a:latin typeface="UD デジタル 教科書体 NK-B" panose="02020700000000000000" pitchFamily="18" charset="-128"/>
                          <a:ea typeface="UD デジタル 教科書体 NK-B" panose="02020700000000000000" pitchFamily="18" charset="-128"/>
                        </a:rPr>
                        <a:t>ADAR2</a:t>
                      </a:r>
                      <a:r>
                        <a:rPr kumimoji="1" lang="ja-JP" altLang="en-US" sz="1600" dirty="0" smtClean="0">
                          <a:latin typeface="UD デジタル 教科書体 NK-B" panose="02020700000000000000" pitchFamily="18" charset="-128"/>
                          <a:ea typeface="UD デジタル 教科書体 NK-B" panose="02020700000000000000" pitchFamily="18" charset="-128"/>
                        </a:rPr>
                        <a:t>を利用）</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en-US" altLang="ja-JP" sz="2400" u="sng" dirty="0" smtClean="0">
                          <a:latin typeface="Cooper Black" panose="0208090404030B020404" pitchFamily="18" charset="0"/>
                          <a:ea typeface="UD デジタル 教科書体 NK-B" panose="02020700000000000000" pitchFamily="18" charset="-128"/>
                        </a:rPr>
                        <a:t>A</a:t>
                      </a:r>
                      <a:r>
                        <a:rPr kumimoji="1" lang="ja-JP" altLang="en-US" sz="2400" u="sng" dirty="0" smtClean="0">
                          <a:latin typeface="Cooper Black" panose="0208090404030B020404" pitchFamily="18" charset="0"/>
                          <a:ea typeface="UD デジタル 教科書体 NK-B" panose="02020700000000000000" pitchFamily="18" charset="-128"/>
                        </a:rPr>
                        <a:t> </a:t>
                      </a:r>
                      <a:r>
                        <a:rPr kumimoji="1" lang="en-US" altLang="ja-JP" sz="2400" u="sng" dirty="0" smtClean="0">
                          <a:latin typeface="Cooper Black" panose="0208090404030B020404" pitchFamily="18" charset="0"/>
                          <a:ea typeface="UD デジタル 教科書体 NK-B" panose="02020700000000000000" pitchFamily="18" charset="-128"/>
                        </a:rPr>
                        <a:t>to</a:t>
                      </a:r>
                      <a:r>
                        <a:rPr kumimoji="1" lang="ja-JP" altLang="en-US" sz="2400" u="sng" dirty="0" smtClean="0">
                          <a:latin typeface="Cooper Black" panose="0208090404030B020404" pitchFamily="18" charset="0"/>
                          <a:ea typeface="UD デジタル 教科書体 NK-B" panose="02020700000000000000" pitchFamily="18" charset="-128"/>
                        </a:rPr>
                        <a:t> </a:t>
                      </a:r>
                      <a:r>
                        <a:rPr kumimoji="1" lang="en-US" altLang="ja-JP" sz="2400" u="sng" dirty="0" smtClean="0">
                          <a:latin typeface="Cooper Black" panose="0208090404030B020404" pitchFamily="18" charset="0"/>
                          <a:ea typeface="UD デジタル 教科書体 NK-B" panose="02020700000000000000" pitchFamily="18" charset="-128"/>
                        </a:rPr>
                        <a:t>I</a:t>
                      </a:r>
                      <a:r>
                        <a:rPr kumimoji="1" lang="ja-JP" altLang="en-US" sz="2400" u="sng" dirty="0" smtClean="0">
                          <a:latin typeface="Cooper Black" panose="0208090404030B020404" pitchFamily="18" charset="0"/>
                          <a:ea typeface="UD デジタル 教科書体 NK-B" panose="02020700000000000000" pitchFamily="18" charset="-128"/>
                        </a:rPr>
                        <a:t>変換</a:t>
                      </a:r>
                      <a:endParaRPr kumimoji="1" lang="en-US" altLang="ja-JP" sz="2400" u="sng" dirty="0" smtClean="0">
                        <a:latin typeface="Cooper Black" panose="0208090404030B020404" pitchFamily="18" charset="0"/>
                        <a:ea typeface="UD デジタル 教科書体 NK-B" panose="02020700000000000000" pitchFamily="18" charset="-128"/>
                      </a:endParaRPr>
                    </a:p>
                    <a:p>
                      <a:pPr algn="ctr"/>
                      <a:r>
                        <a:rPr kumimoji="1" lang="ja-JP" altLang="en-US" sz="1400" dirty="0" smtClean="0">
                          <a:latin typeface="UD デジタル 教科書体 NK-B" panose="02020700000000000000" pitchFamily="18" charset="-128"/>
                          <a:ea typeface="UD デジタル 教科書体 NK-B" panose="02020700000000000000" pitchFamily="18" charset="-128"/>
                        </a:rPr>
                        <a:t>（アデノシン→イノシン）</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ja-JP" altLang="en-US" sz="1600" dirty="0" smtClean="0">
                          <a:latin typeface="UD デジタル 教科書体 NK-B" panose="02020700000000000000" pitchFamily="18" charset="-128"/>
                          <a:ea typeface="UD デジタル 教科書体 NK-B" panose="02020700000000000000" pitchFamily="18" charset="-128"/>
                        </a:rPr>
                        <a:t>最初の</a:t>
                      </a:r>
                      <a:r>
                        <a:rPr kumimoji="1" lang="en-US" altLang="ja-JP" sz="1600" dirty="0" smtClean="0">
                          <a:solidFill>
                            <a:srgbClr val="C00000"/>
                          </a:solidFill>
                          <a:latin typeface="UD デジタル 教科書体 NK-B" panose="02020700000000000000" pitchFamily="18" charset="-128"/>
                          <a:ea typeface="UD デジタル 教科書体 NK-B" panose="02020700000000000000" pitchFamily="18" charset="-128"/>
                        </a:rPr>
                        <a:t>CRISPR</a:t>
                      </a:r>
                      <a:r>
                        <a:rPr kumimoji="1" lang="ja-JP" altLang="en-US" sz="1600" dirty="0" smtClean="0">
                          <a:solidFill>
                            <a:srgbClr val="C00000"/>
                          </a:solidFill>
                          <a:latin typeface="UD デジタル 教科書体 NK-B" panose="02020700000000000000" pitchFamily="18" charset="-128"/>
                          <a:ea typeface="UD デジタル 教科書体 NK-B" panose="02020700000000000000" pitchFamily="18" charset="-128"/>
                        </a:rPr>
                        <a:t>フリー</a:t>
                      </a:r>
                      <a:r>
                        <a:rPr kumimoji="1" lang="en-US" altLang="ja-JP" sz="1600" dirty="0" smtClean="0">
                          <a:latin typeface="UD デジタル 教科書体 NK-B" panose="02020700000000000000" pitchFamily="18" charset="-128"/>
                          <a:ea typeface="UD デジタル 教科書体 NK-B" panose="02020700000000000000" pitchFamily="18" charset="-128"/>
                        </a:rPr>
                        <a:t>RNA</a:t>
                      </a:r>
                      <a:r>
                        <a:rPr kumimoji="1" lang="ja-JP" altLang="en-US" sz="1600" dirty="0" smtClean="0">
                          <a:latin typeface="UD デジタル 教科書体 NK-B" panose="02020700000000000000" pitchFamily="18" charset="-128"/>
                          <a:ea typeface="UD デジタル 教科書体 NK-B" panose="02020700000000000000" pitchFamily="18" charset="-128"/>
                        </a:rPr>
                        <a:t>一塩基編集技術</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3822472762"/>
                  </a:ext>
                </a:extLst>
              </a:tr>
              <a:tr h="370840">
                <a:tc>
                  <a:txBody>
                    <a:bodyPr/>
                    <a:lstStyle/>
                    <a:p>
                      <a:pPr algn="ctr"/>
                      <a:r>
                        <a:rPr kumimoji="1" lang="en-US" altLang="ja-JP" sz="2000" dirty="0" smtClean="0">
                          <a:latin typeface="Cooper Black" panose="0208090404030B020404" pitchFamily="18" charset="0"/>
                          <a:ea typeface="UD デジタル 教科書体 NK-B" panose="02020700000000000000" pitchFamily="18" charset="-128"/>
                        </a:rPr>
                        <a:t>LEAPER</a:t>
                      </a:r>
                      <a:endParaRPr kumimoji="1" lang="ja-JP" altLang="en-US" sz="2000" dirty="0">
                        <a:latin typeface="Cooper Black" panose="0208090404030B020404" pitchFamily="18" charset="0"/>
                        <a:ea typeface="UD デジタル 教科書体 NK-B" panose="02020700000000000000" pitchFamily="18" charset="-128"/>
                      </a:endParaRPr>
                    </a:p>
                  </a:txBody>
                  <a:tcPr anchor="ctr"/>
                </a:tc>
                <a:tc>
                  <a:txBody>
                    <a:bodyPr/>
                    <a:lstStyle/>
                    <a:p>
                      <a:r>
                        <a:rPr kumimoji="1" lang="ja-JP" altLang="en-US" sz="1600" dirty="0" smtClean="0">
                          <a:latin typeface="UD デジタル 教科書体 NK-B" panose="02020700000000000000" pitchFamily="18" charset="-128"/>
                          <a:ea typeface="UD デジタル 教科書体 NK-B" panose="02020700000000000000" pitchFamily="18" charset="-128"/>
                        </a:rPr>
                        <a:t>アンチセンス</a:t>
                      </a:r>
                      <a:r>
                        <a:rPr kumimoji="1" lang="en-US" altLang="ja-JP" sz="1600" dirty="0" smtClean="0">
                          <a:latin typeface="UD デジタル 教科書体 NK-B" panose="02020700000000000000" pitchFamily="18" charset="-128"/>
                          <a:ea typeface="UD デジタル 教科書体 NK-B" panose="02020700000000000000" pitchFamily="18" charset="-128"/>
                        </a:rPr>
                        <a:t>RNA</a:t>
                      </a:r>
                      <a:r>
                        <a:rPr kumimoji="1" lang="ja-JP" altLang="en-US" sz="1600" dirty="0" smtClean="0">
                          <a:latin typeface="UD デジタル 教科書体 NK-B" panose="02020700000000000000" pitchFamily="18" charset="-128"/>
                          <a:ea typeface="UD デジタル 教科書体 NK-B" panose="02020700000000000000" pitchFamily="18" charset="-128"/>
                        </a:rPr>
                        <a:t>　</a:t>
                      </a:r>
                      <a:endParaRPr kumimoji="1" lang="en-US" altLang="ja-JP" sz="1600" dirty="0" smtClean="0">
                        <a:latin typeface="UD デジタル 教科書体 NK-B" panose="02020700000000000000" pitchFamily="18" charset="-128"/>
                        <a:ea typeface="UD デジタル 教科書体 NK-B" panose="02020700000000000000" pitchFamily="18" charset="-128"/>
                      </a:endParaRPr>
                    </a:p>
                    <a:p>
                      <a:r>
                        <a:rPr kumimoji="1" lang="ja-JP" altLang="en-US" sz="1600" dirty="0" smtClean="0">
                          <a:latin typeface="UD デジタル 教科書体 NK-B" panose="02020700000000000000" pitchFamily="18" charset="-128"/>
                          <a:ea typeface="UD デジタル 教科書体 NK-B" panose="02020700000000000000" pitchFamily="18" charset="-128"/>
                        </a:rPr>
                        <a:t>（＋細胞内に存在する</a:t>
                      </a:r>
                      <a:r>
                        <a:rPr kumimoji="1" lang="en-US" altLang="ja-JP" sz="1600" dirty="0" smtClean="0">
                          <a:latin typeface="UD デジタル 教科書体 NK-B" panose="02020700000000000000" pitchFamily="18" charset="-128"/>
                          <a:ea typeface="UD デジタル 教科書体 NK-B" panose="02020700000000000000" pitchFamily="18" charset="-128"/>
                        </a:rPr>
                        <a:t>ADAR2</a:t>
                      </a:r>
                      <a:r>
                        <a:rPr kumimoji="1" lang="ja-JP" altLang="en-US" sz="1600" dirty="0" smtClean="0">
                          <a:latin typeface="UD デジタル 教科書体 NK-B" panose="02020700000000000000" pitchFamily="18" charset="-128"/>
                          <a:ea typeface="UD デジタル 教科書体 NK-B" panose="02020700000000000000" pitchFamily="18" charset="-128"/>
                        </a:rPr>
                        <a:t>を利用）</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en-US" altLang="ja-JP" sz="2400" u="sng" dirty="0" smtClean="0">
                          <a:latin typeface="Cooper Black" panose="0208090404030B020404" pitchFamily="18" charset="0"/>
                          <a:ea typeface="UD デジタル 教科書体 NK-B" panose="02020700000000000000" pitchFamily="18" charset="-128"/>
                        </a:rPr>
                        <a:t>A</a:t>
                      </a:r>
                      <a:r>
                        <a:rPr kumimoji="1" lang="ja-JP" altLang="en-US" sz="2400" u="sng" dirty="0" smtClean="0">
                          <a:latin typeface="Cooper Black" panose="0208090404030B020404" pitchFamily="18" charset="0"/>
                          <a:ea typeface="UD デジタル 教科書体 NK-B" panose="02020700000000000000" pitchFamily="18" charset="-128"/>
                        </a:rPr>
                        <a:t> </a:t>
                      </a:r>
                      <a:r>
                        <a:rPr kumimoji="1" lang="en-US" altLang="ja-JP" sz="2400" u="sng" dirty="0" smtClean="0">
                          <a:latin typeface="Cooper Black" panose="0208090404030B020404" pitchFamily="18" charset="0"/>
                          <a:ea typeface="UD デジタル 教科書体 NK-B" panose="02020700000000000000" pitchFamily="18" charset="-128"/>
                        </a:rPr>
                        <a:t>to</a:t>
                      </a:r>
                      <a:r>
                        <a:rPr kumimoji="1" lang="ja-JP" altLang="en-US" sz="2400" u="sng" dirty="0" smtClean="0">
                          <a:latin typeface="Cooper Black" panose="0208090404030B020404" pitchFamily="18" charset="0"/>
                          <a:ea typeface="UD デジタル 教科書体 NK-B" panose="02020700000000000000" pitchFamily="18" charset="-128"/>
                        </a:rPr>
                        <a:t> </a:t>
                      </a:r>
                      <a:r>
                        <a:rPr kumimoji="1" lang="en-US" altLang="ja-JP" sz="2400" u="sng" dirty="0" smtClean="0">
                          <a:latin typeface="Cooper Black" panose="0208090404030B020404" pitchFamily="18" charset="0"/>
                          <a:ea typeface="UD デジタル 教科書体 NK-B" panose="02020700000000000000" pitchFamily="18" charset="-128"/>
                        </a:rPr>
                        <a:t>I</a:t>
                      </a:r>
                      <a:r>
                        <a:rPr kumimoji="1" lang="ja-JP" altLang="en-US" sz="2400" u="sng" dirty="0" smtClean="0">
                          <a:latin typeface="Cooper Black" panose="0208090404030B020404" pitchFamily="18" charset="0"/>
                          <a:ea typeface="UD デジタル 教科書体 NK-B" panose="02020700000000000000" pitchFamily="18" charset="-128"/>
                        </a:rPr>
                        <a:t>変換</a:t>
                      </a:r>
                      <a:endParaRPr kumimoji="1" lang="en-US" altLang="ja-JP" sz="2400" u="sng" dirty="0" smtClean="0">
                        <a:latin typeface="Cooper Black" panose="0208090404030B020404" pitchFamily="18" charset="0"/>
                        <a:ea typeface="UD デジタル 教科書体 NK-B" panose="02020700000000000000" pitchFamily="18" charset="-128"/>
                      </a:endParaRPr>
                    </a:p>
                    <a:p>
                      <a:pPr algn="ctr"/>
                      <a:r>
                        <a:rPr kumimoji="1" lang="ja-JP" altLang="en-US" sz="1400" dirty="0" smtClean="0">
                          <a:latin typeface="UD デジタル 教科書体 NK-B" panose="02020700000000000000" pitchFamily="18" charset="-128"/>
                          <a:ea typeface="UD デジタル 教科書体 NK-B" panose="02020700000000000000" pitchFamily="18" charset="-128"/>
                        </a:rPr>
                        <a:t>（アデノシン→イノシン）</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tc>
                  <a:txBody>
                    <a:bodyPr/>
                    <a:lstStyle/>
                    <a:p>
                      <a:r>
                        <a:rPr kumimoji="1" lang="ja-JP" altLang="en-US" sz="1600" b="1" dirty="0" smtClean="0">
                          <a:solidFill>
                            <a:srgbClr val="C00000"/>
                          </a:solidFill>
                          <a:latin typeface="UD デジタル 教科書体 NK-B" panose="02020700000000000000" pitchFamily="18" charset="-128"/>
                          <a:ea typeface="UD デジタル 教科書体 NK-B" panose="02020700000000000000" pitchFamily="18" charset="-128"/>
                        </a:rPr>
                        <a:t>Ｃ</a:t>
                      </a:r>
                      <a:r>
                        <a:rPr kumimoji="1" lang="en-US" altLang="ja-JP" sz="1600" b="1" dirty="0" smtClean="0">
                          <a:solidFill>
                            <a:srgbClr val="C00000"/>
                          </a:solidFill>
                          <a:latin typeface="UD デジタル 教科書体 NK-B" panose="02020700000000000000" pitchFamily="18" charset="-128"/>
                          <a:ea typeface="UD デジタル 教科書体 NK-B" panose="02020700000000000000" pitchFamily="18" charset="-128"/>
                        </a:rPr>
                        <a:t>RISPR</a:t>
                      </a:r>
                      <a:r>
                        <a:rPr kumimoji="1" lang="ja-JP" altLang="en-US" sz="1600" b="1" dirty="0" smtClean="0">
                          <a:solidFill>
                            <a:srgbClr val="C00000"/>
                          </a:solidFill>
                          <a:latin typeface="UD デジタル 教科書体 NK-B" panose="02020700000000000000" pitchFamily="18" charset="-128"/>
                          <a:ea typeface="UD デジタル 教科書体 NK-B" panose="02020700000000000000" pitchFamily="18" charset="-128"/>
                        </a:rPr>
                        <a:t>フリー</a:t>
                      </a:r>
                      <a:endParaRPr kumimoji="1" lang="en-US" altLang="ja-JP" sz="1600" b="1" dirty="0" smtClean="0">
                        <a:solidFill>
                          <a:srgbClr val="C00000"/>
                        </a:solidFill>
                        <a:latin typeface="UD デジタル 教科書体 NK-B" panose="02020700000000000000" pitchFamily="18" charset="-128"/>
                        <a:ea typeface="UD デジタル 教科書体 NK-B" panose="02020700000000000000" pitchFamily="18" charset="-128"/>
                      </a:endParaRPr>
                    </a:p>
                    <a:p>
                      <a:r>
                        <a:rPr kumimoji="1" lang="ja-JP" altLang="en-US" sz="1600" dirty="0" smtClean="0">
                          <a:latin typeface="UD デジタル 教科書体 NK-B" panose="02020700000000000000" pitchFamily="18" charset="-128"/>
                          <a:ea typeface="UD デジタル 教科書体 NK-B" panose="02020700000000000000" pitchFamily="18" charset="-128"/>
                        </a:rPr>
                        <a:t>細胞導入手法が多様</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1554456976"/>
                  </a:ext>
                </a:extLst>
              </a:tr>
            </a:tbl>
          </a:graphicData>
        </a:graphic>
      </p:graphicFrame>
      <p:sp>
        <p:nvSpPr>
          <p:cNvPr id="4" name="テキスト ボックス 3"/>
          <p:cNvSpPr txBox="1"/>
          <p:nvPr/>
        </p:nvSpPr>
        <p:spPr>
          <a:xfrm>
            <a:off x="770020" y="5342492"/>
            <a:ext cx="11365831" cy="1077218"/>
          </a:xfrm>
          <a:prstGeom prst="rect">
            <a:avLst/>
          </a:prstGeom>
          <a:noFill/>
        </p:spPr>
        <p:txBody>
          <a:bodyPr wrap="square" rtlCol="0">
            <a:spAutoFit/>
          </a:bodyPr>
          <a:lstStyle/>
          <a:p>
            <a:r>
              <a:rPr kumimoji="1" lang="en-US" altLang="ja-JP" sz="1600" dirty="0" smtClean="0">
                <a:latin typeface="Cooper Black" panose="0208090404030B020404" pitchFamily="18" charset="0"/>
              </a:rPr>
              <a:t>REPAIR     : </a:t>
            </a:r>
            <a:r>
              <a:rPr kumimoji="1" lang="en-US" altLang="ja-JP" sz="1600" dirty="0" smtClean="0">
                <a:solidFill>
                  <a:srgbClr val="C00000"/>
                </a:solidFill>
                <a:latin typeface="Cooper Black" panose="0208090404030B020404" pitchFamily="18" charset="0"/>
              </a:rPr>
              <a:t>RNA</a:t>
            </a:r>
            <a:r>
              <a:rPr kumimoji="1" lang="en-US" altLang="ja-JP" sz="1600" dirty="0" smtClean="0">
                <a:latin typeface="Cooper Black" panose="0208090404030B020404" pitchFamily="18" charset="0"/>
              </a:rPr>
              <a:t> editing for programmable </a:t>
            </a:r>
            <a:r>
              <a:rPr kumimoji="1" lang="en-US" altLang="ja-JP" sz="1600" dirty="0" smtClean="0">
                <a:solidFill>
                  <a:srgbClr val="C00000"/>
                </a:solidFill>
                <a:latin typeface="Cooper Black" panose="0208090404030B020404" pitchFamily="18" charset="0"/>
              </a:rPr>
              <a:t>A to I </a:t>
            </a:r>
            <a:r>
              <a:rPr kumimoji="1" lang="en-US" altLang="ja-JP" sz="1600" dirty="0" smtClean="0">
                <a:latin typeface="Cooper Black" panose="0208090404030B020404" pitchFamily="18" charset="0"/>
              </a:rPr>
              <a:t>replacement</a:t>
            </a:r>
          </a:p>
          <a:p>
            <a:r>
              <a:rPr lang="en-US" altLang="ja-JP" sz="1600" dirty="0" smtClean="0">
                <a:latin typeface="Cooper Black" panose="0208090404030B020404" pitchFamily="18" charset="0"/>
              </a:rPr>
              <a:t>RESURE	   : </a:t>
            </a:r>
            <a:r>
              <a:rPr lang="en-US" altLang="ja-JP" sz="1600" dirty="0" smtClean="0">
                <a:solidFill>
                  <a:srgbClr val="C00000"/>
                </a:solidFill>
                <a:latin typeface="Cooper Black" panose="0208090404030B020404" pitchFamily="18" charset="0"/>
              </a:rPr>
              <a:t>RNA</a:t>
            </a:r>
            <a:r>
              <a:rPr lang="en-US" altLang="ja-JP" sz="1600" dirty="0" smtClean="0">
                <a:latin typeface="Cooper Black" panose="0208090404030B020404" pitchFamily="18" charset="0"/>
              </a:rPr>
              <a:t> editing for specific </a:t>
            </a:r>
            <a:r>
              <a:rPr lang="en-US" altLang="ja-JP" sz="1600" dirty="0" smtClean="0">
                <a:solidFill>
                  <a:srgbClr val="C00000"/>
                </a:solidFill>
                <a:latin typeface="Cooper Black" panose="0208090404030B020404" pitchFamily="18" charset="0"/>
              </a:rPr>
              <a:t>C to U </a:t>
            </a:r>
            <a:r>
              <a:rPr lang="en-US" altLang="ja-JP" sz="1600" dirty="0" smtClean="0">
                <a:latin typeface="Cooper Black" panose="0208090404030B020404" pitchFamily="18" charset="0"/>
              </a:rPr>
              <a:t>exchange</a:t>
            </a:r>
          </a:p>
          <a:p>
            <a:r>
              <a:rPr lang="en-US" altLang="ja-JP" sz="1600" dirty="0" smtClean="0">
                <a:latin typeface="Cooper Black" panose="0208090404030B020404" pitchFamily="18" charset="0"/>
              </a:rPr>
              <a:t>RESTORE : recruiting endogenous </a:t>
            </a:r>
            <a:r>
              <a:rPr lang="en-US" altLang="ja-JP" sz="1600" dirty="0" smtClean="0">
                <a:solidFill>
                  <a:srgbClr val="C00000"/>
                </a:solidFill>
                <a:latin typeface="Cooper Black" panose="0208090404030B020404" pitchFamily="18" charset="0"/>
              </a:rPr>
              <a:t>ADAR</a:t>
            </a:r>
            <a:r>
              <a:rPr lang="en-US" altLang="ja-JP" sz="1600" dirty="0" smtClean="0">
                <a:latin typeface="Cooper Black" panose="0208090404030B020404" pitchFamily="18" charset="0"/>
              </a:rPr>
              <a:t> to specific transcripts for oligonucleotide-mediated </a:t>
            </a:r>
            <a:r>
              <a:rPr lang="en-US" altLang="ja-JP" sz="1600" dirty="0" smtClean="0">
                <a:solidFill>
                  <a:srgbClr val="C00000"/>
                </a:solidFill>
                <a:latin typeface="Cooper Black" panose="0208090404030B020404" pitchFamily="18" charset="0"/>
              </a:rPr>
              <a:t>RNA</a:t>
            </a:r>
            <a:r>
              <a:rPr lang="en-US" altLang="ja-JP" sz="1600" dirty="0" smtClean="0">
                <a:latin typeface="Cooper Black" panose="0208090404030B020404" pitchFamily="18" charset="0"/>
              </a:rPr>
              <a:t> editing</a:t>
            </a:r>
          </a:p>
          <a:p>
            <a:r>
              <a:rPr lang="en-US" altLang="ja-JP" sz="1600" dirty="0" smtClean="0">
                <a:latin typeface="Cooper Black" panose="0208090404030B020404" pitchFamily="18" charset="0"/>
              </a:rPr>
              <a:t>LEAPER	   : leveraging editing endogenous </a:t>
            </a:r>
            <a:r>
              <a:rPr lang="en-US" altLang="ja-JP" sz="1600" dirty="0" smtClean="0">
                <a:solidFill>
                  <a:srgbClr val="C00000"/>
                </a:solidFill>
                <a:latin typeface="Cooper Black" panose="0208090404030B020404" pitchFamily="18" charset="0"/>
              </a:rPr>
              <a:t>ADAR</a:t>
            </a:r>
            <a:r>
              <a:rPr lang="en-US" altLang="ja-JP" sz="1600" dirty="0" smtClean="0">
                <a:latin typeface="Cooper Black" panose="0208090404030B020404" pitchFamily="18" charset="0"/>
              </a:rPr>
              <a:t> for programmable editing of </a:t>
            </a:r>
            <a:r>
              <a:rPr lang="en-US" altLang="ja-JP" sz="1600" dirty="0" smtClean="0">
                <a:solidFill>
                  <a:srgbClr val="C00000"/>
                </a:solidFill>
                <a:latin typeface="Cooper Black" panose="0208090404030B020404" pitchFamily="18" charset="0"/>
              </a:rPr>
              <a:t>RNA</a:t>
            </a:r>
            <a:r>
              <a:rPr lang="en-US" altLang="ja-JP" sz="1600" dirty="0" smtClean="0">
                <a:latin typeface="Cooper Black" panose="0208090404030B020404" pitchFamily="18" charset="0"/>
              </a:rPr>
              <a:t> </a:t>
            </a:r>
            <a:endParaRPr kumimoji="1" lang="ja-JP" altLang="en-US" sz="1600" dirty="0">
              <a:latin typeface="Cooper Black" panose="0208090404030B020404" pitchFamily="18" charset="0"/>
            </a:endParaRPr>
          </a:p>
        </p:txBody>
      </p:sp>
      <p:sp>
        <p:nvSpPr>
          <p:cNvPr id="5" name="テキスト ボックス 4"/>
          <p:cNvSpPr txBox="1"/>
          <p:nvPr/>
        </p:nvSpPr>
        <p:spPr>
          <a:xfrm>
            <a:off x="770020" y="5003938"/>
            <a:ext cx="8526381" cy="338554"/>
          </a:xfrm>
          <a:prstGeom prst="rect">
            <a:avLst/>
          </a:prstGeom>
          <a:noFill/>
        </p:spPr>
        <p:txBody>
          <a:bodyPr wrap="square" rtlCol="0">
            <a:spAutoFit/>
          </a:bodyPr>
          <a:lstStyle/>
          <a:p>
            <a:r>
              <a:rPr kumimoji="1" lang="en-US" altLang="ja-JP" sz="1600" dirty="0" smtClean="0">
                <a:latin typeface="Cooper Black" panose="0208090404030B020404" pitchFamily="18" charset="0"/>
                <a:ea typeface="UD デジタル 教科書体 NK-B" panose="02020700000000000000" pitchFamily="18" charset="-128"/>
              </a:rPr>
              <a:t>ADAR</a:t>
            </a:r>
            <a:r>
              <a:rPr kumimoji="1" lang="ja-JP" altLang="en-US" sz="1600" dirty="0" smtClean="0">
                <a:latin typeface="Cooper Black" panose="0208090404030B020404" pitchFamily="18" charset="0"/>
                <a:ea typeface="UD デジタル 教科書体 NK-B" panose="02020700000000000000" pitchFamily="18" charset="-128"/>
              </a:rPr>
              <a:t>は、</a:t>
            </a:r>
            <a:r>
              <a:rPr kumimoji="1" lang="en-US" altLang="ja-JP" sz="1600" dirty="0" smtClean="0">
                <a:solidFill>
                  <a:srgbClr val="C00000"/>
                </a:solidFill>
                <a:latin typeface="Cooper Black" panose="0208090404030B020404" pitchFamily="18" charset="0"/>
                <a:ea typeface="UD デジタル 教科書体 NK-B" panose="02020700000000000000" pitchFamily="18" charset="-128"/>
              </a:rPr>
              <a:t>RNA</a:t>
            </a:r>
            <a:r>
              <a:rPr kumimoji="1" lang="ja-JP" altLang="en-US" sz="1600" dirty="0" smtClean="0">
                <a:solidFill>
                  <a:srgbClr val="C00000"/>
                </a:solidFill>
                <a:latin typeface="Cooper Black" panose="0208090404030B020404" pitchFamily="18" charset="0"/>
                <a:ea typeface="UD デジタル 教科書体 NK-B" panose="02020700000000000000" pitchFamily="18" charset="-128"/>
              </a:rPr>
              <a:t>編集酵素</a:t>
            </a:r>
            <a:r>
              <a:rPr kumimoji="1" lang="ja-JP" altLang="en-US" sz="1600" dirty="0" smtClean="0">
                <a:latin typeface="Cooper Black" panose="0208090404030B020404" pitchFamily="18" charset="0"/>
                <a:ea typeface="UD デジタル 教科書体 NK-B" panose="02020700000000000000" pitchFamily="18" charset="-128"/>
              </a:rPr>
              <a:t>（</a:t>
            </a:r>
            <a:r>
              <a:rPr kumimoji="1" lang="en-US" altLang="ja-JP" sz="1600" dirty="0" smtClean="0">
                <a:latin typeface="Cooper Black" panose="0208090404030B020404" pitchFamily="18" charset="0"/>
                <a:ea typeface="UD デジタル 教科書体 NK-B" panose="02020700000000000000" pitchFamily="18" charset="-128"/>
              </a:rPr>
              <a:t>Adenosine deaminase acting on RNA</a:t>
            </a:r>
            <a:r>
              <a:rPr kumimoji="1" lang="ja-JP" altLang="en-US" sz="1600" dirty="0" smtClean="0">
                <a:latin typeface="Cooper Black" panose="0208090404030B020404" pitchFamily="18" charset="0"/>
                <a:ea typeface="UD デジタル 教科書体 NK-B" panose="02020700000000000000" pitchFamily="18" charset="-128"/>
              </a:rPr>
              <a:t>）細胞内に存在する</a:t>
            </a:r>
            <a:endParaRPr kumimoji="1" lang="ja-JP" altLang="en-US" sz="1600" dirty="0">
              <a:latin typeface="Cooper Black" panose="0208090404030B020404" pitchFamily="18" charset="0"/>
              <a:ea typeface="UD デジタル 教科書体 NK-B" panose="02020700000000000000" pitchFamily="18" charset="-128"/>
            </a:endParaRPr>
          </a:p>
        </p:txBody>
      </p:sp>
    </p:spTree>
    <p:extLst>
      <p:ext uri="{BB962C8B-B14F-4D97-AF65-F5344CB8AC3E}">
        <p14:creationId xmlns:p14="http://schemas.microsoft.com/office/powerpoint/2010/main" val="19568371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表 4">
            <a:extLst>
              <a:ext uri="{FF2B5EF4-FFF2-40B4-BE49-F238E27FC236}">
                <a16:creationId xmlns:a16="http://schemas.microsoft.com/office/drawing/2014/main" id="{F800E78A-BC27-4A95-AFAF-E764973BE2BF}"/>
              </a:ext>
            </a:extLst>
          </p:cNvPr>
          <p:cNvGraphicFramePr>
            <a:graphicFrameLocks noGrp="1"/>
          </p:cNvGraphicFramePr>
          <p:nvPr>
            <p:extLst>
              <p:ext uri="{D42A27DB-BD31-4B8C-83A1-F6EECF244321}">
                <p14:modId xmlns:p14="http://schemas.microsoft.com/office/powerpoint/2010/main" val="246123818"/>
              </p:ext>
            </p:extLst>
          </p:nvPr>
        </p:nvGraphicFramePr>
        <p:xfrm>
          <a:off x="0" y="1123394"/>
          <a:ext cx="12192000" cy="3383280"/>
        </p:xfrm>
        <a:graphic>
          <a:graphicData uri="http://schemas.openxmlformats.org/drawingml/2006/table">
            <a:tbl>
              <a:tblPr firstRow="1" bandRow="1">
                <a:tableStyleId>{6E25E649-3F16-4E02-A733-19D2CDBF48F0}</a:tableStyleId>
              </a:tblPr>
              <a:tblGrid>
                <a:gridCol w="2537716">
                  <a:extLst>
                    <a:ext uri="{9D8B030D-6E8A-4147-A177-3AD203B41FA5}">
                      <a16:colId xmlns:a16="http://schemas.microsoft.com/office/drawing/2014/main" val="917144207"/>
                    </a:ext>
                  </a:extLst>
                </a:gridCol>
                <a:gridCol w="7561780">
                  <a:extLst>
                    <a:ext uri="{9D8B030D-6E8A-4147-A177-3AD203B41FA5}">
                      <a16:colId xmlns:a16="http://schemas.microsoft.com/office/drawing/2014/main" val="2303484867"/>
                    </a:ext>
                  </a:extLst>
                </a:gridCol>
                <a:gridCol w="2092504">
                  <a:extLst>
                    <a:ext uri="{9D8B030D-6E8A-4147-A177-3AD203B41FA5}">
                      <a16:colId xmlns:a16="http://schemas.microsoft.com/office/drawing/2014/main" val="852407910"/>
                    </a:ext>
                  </a:extLst>
                </a:gridCol>
              </a:tblGrid>
              <a:tr h="0">
                <a:tc>
                  <a:txBody>
                    <a:bodyPr/>
                    <a:lstStyle/>
                    <a:p>
                      <a:pPr algn="ctr"/>
                      <a:r>
                        <a:rPr kumimoji="1" lang="ja-JP" altLang="en-US" sz="1600" dirty="0" smtClean="0">
                          <a:latin typeface="Meiryo UI" panose="020B0604030504040204" pitchFamily="50" charset="-128"/>
                          <a:ea typeface="Meiryo UI" panose="020B0604030504040204" pitchFamily="50" charset="-128"/>
                        </a:rPr>
                        <a:t>企業名</a:t>
                      </a:r>
                      <a:endParaRPr kumimoji="1" lang="ja-JP" altLang="en-US" sz="1600" dirty="0">
                        <a:latin typeface="Meiryo UI" panose="020B0604030504040204" pitchFamily="50" charset="-128"/>
                        <a:ea typeface="Meiryo UI" panose="020B0604030504040204" pitchFamily="50" charset="-128"/>
                      </a:endParaRPr>
                    </a:p>
                  </a:txBody>
                  <a:tcPr/>
                </a:tc>
                <a:tc>
                  <a:txBody>
                    <a:bodyPr/>
                    <a:lstStyle/>
                    <a:p>
                      <a:pPr algn="ctr"/>
                      <a:r>
                        <a:rPr kumimoji="1" lang="ja-JP" altLang="en-US" sz="1600" dirty="0" smtClean="0">
                          <a:latin typeface="Meiryo UI" panose="020B0604030504040204" pitchFamily="50" charset="-128"/>
                          <a:ea typeface="Meiryo UI" panose="020B0604030504040204" pitchFamily="50" charset="-128"/>
                        </a:rPr>
                        <a:t>概要・基盤技術</a:t>
                      </a:r>
                      <a:endParaRPr kumimoji="1" lang="ja-JP" altLang="en-US" sz="1600" dirty="0">
                        <a:latin typeface="Meiryo UI" panose="020B0604030504040204" pitchFamily="50" charset="-128"/>
                        <a:ea typeface="Meiryo UI" panose="020B0604030504040204" pitchFamily="50" charset="-128"/>
                      </a:endParaRPr>
                    </a:p>
                  </a:txBody>
                  <a:tcPr/>
                </a:tc>
                <a:tc>
                  <a:txBody>
                    <a:bodyPr/>
                    <a:lstStyle/>
                    <a:p>
                      <a:pPr algn="ctr"/>
                      <a:r>
                        <a:rPr kumimoji="1" lang="ja-JP" altLang="en-US" sz="1600" dirty="0" smtClean="0">
                          <a:latin typeface="Meiryo UI" panose="020B0604030504040204" pitchFamily="50" charset="-128"/>
                          <a:ea typeface="Meiryo UI" panose="020B0604030504040204" pitchFamily="50" charset="-128"/>
                        </a:rPr>
                        <a:t>備考</a:t>
                      </a:r>
                      <a:endParaRPr kumimoji="1" lang="ja-JP" altLang="en-US" sz="16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9355932"/>
                  </a:ext>
                </a:extLst>
              </a:tr>
              <a:tr h="360024">
                <a:tc>
                  <a:txBody>
                    <a:bodyPr/>
                    <a:lstStyle/>
                    <a:p>
                      <a:r>
                        <a:rPr kumimoji="1" lang="en-US" altLang="ja-JP" sz="1600" dirty="0" err="1" smtClean="0">
                          <a:latin typeface="UD デジタル 教科書体 NK-B" panose="02020700000000000000" pitchFamily="18" charset="-128"/>
                          <a:ea typeface="UD デジタル 教科書体 NK-B" panose="02020700000000000000" pitchFamily="18" charset="-128"/>
                        </a:rPr>
                        <a:t>ProQR</a:t>
                      </a:r>
                      <a:r>
                        <a:rPr kumimoji="1" lang="en-US" altLang="ja-JP" sz="1600" dirty="0" smtClean="0">
                          <a:latin typeface="UD デジタル 教科書体 NK-B" panose="02020700000000000000" pitchFamily="18" charset="-128"/>
                          <a:ea typeface="UD デジタル 教科書体 NK-B" panose="02020700000000000000" pitchFamily="18" charset="-128"/>
                        </a:rPr>
                        <a:t> </a:t>
                      </a:r>
                      <a:r>
                        <a:rPr kumimoji="1" lang="en-US" altLang="ja-JP"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Therapeutics</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400" dirty="0" err="1" smtClean="0">
                          <a:latin typeface="UD デジタル 教科書体 NK-B" panose="02020700000000000000" pitchFamily="18" charset="-128"/>
                          <a:ea typeface="UD デジタル 教科書体 NK-B" panose="02020700000000000000" pitchFamily="18" charset="-128"/>
                        </a:rPr>
                        <a:t>Axiomer</a:t>
                      </a:r>
                      <a:r>
                        <a:rPr kumimoji="1" lang="ja-JP" altLang="en-US" sz="1400" dirty="0" smtClean="0">
                          <a:latin typeface="UD デジタル 教科書体 NK-B" panose="02020700000000000000" pitchFamily="18" charset="-128"/>
                          <a:ea typeface="UD デジタル 教科書体 NK-B" panose="02020700000000000000" pitchFamily="18" charset="-128"/>
                        </a:rPr>
                        <a:t>技術により</a:t>
                      </a:r>
                      <a:r>
                        <a:rPr kumimoji="1" lang="en-US" altLang="ja-JP" sz="1400" dirty="0" smtClean="0">
                          <a:latin typeface="UD デジタル 教科書体 NK-B" panose="02020700000000000000" pitchFamily="18" charset="-128"/>
                          <a:ea typeface="UD デジタル 教科書体 NK-B" panose="02020700000000000000" pitchFamily="18" charset="-128"/>
                        </a:rPr>
                        <a:t>G to A</a:t>
                      </a:r>
                      <a:r>
                        <a:rPr kumimoji="1" lang="ja-JP" altLang="en-US" sz="1400" dirty="0" smtClean="0">
                          <a:latin typeface="UD デジタル 教科書体 NK-B" panose="02020700000000000000" pitchFamily="18" charset="-128"/>
                          <a:ea typeface="UD デジタル 教科書体 NK-B" panose="02020700000000000000" pitchFamily="18" charset="-128"/>
                        </a:rPr>
                        <a:t>変異による遺伝性疾患を対象に核酸医薬を開発</a:t>
                      </a:r>
                      <a:endParaRPr kumimoji="1" lang="en-US" altLang="ja-JP" sz="1400" dirty="0" smtClean="0">
                        <a:latin typeface="UD デジタル 教科書体 NK-B" panose="02020700000000000000" pitchFamily="18" charset="-128"/>
                        <a:ea typeface="UD デジタル 教科書体 NK-B" panose="02020700000000000000" pitchFamily="18" charset="-128"/>
                      </a:endParaRPr>
                    </a:p>
                    <a:p>
                      <a:r>
                        <a:rPr kumimoji="1" lang="ja-JP" altLang="en-US" sz="1400" dirty="0" smtClean="0">
                          <a:latin typeface="UD デジタル 教科書体 NK-B" panose="02020700000000000000" pitchFamily="18" charset="-128"/>
                          <a:ea typeface="UD デジタル 教科書体 NK-B" panose="02020700000000000000" pitchFamily="18" charset="-128"/>
                        </a:rPr>
                        <a:t>ハーラー症候群や囊胞性線維症などの</a:t>
                      </a:r>
                      <a:r>
                        <a:rPr kumimoji="1" lang="en-US" altLang="ja-JP" sz="1400" dirty="0" smtClean="0">
                          <a:latin typeface="UD デジタル 教科書体 NK-B" panose="02020700000000000000" pitchFamily="18" charset="-128"/>
                          <a:ea typeface="UD デジタル 教科書体 NK-B" panose="02020700000000000000" pitchFamily="18" charset="-128"/>
                        </a:rPr>
                        <a:t>pre-mRNA</a:t>
                      </a:r>
                      <a:r>
                        <a:rPr kumimoji="1" lang="ja-JP" altLang="en-US" sz="1400" dirty="0" smtClean="0">
                          <a:latin typeface="UD デジタル 教科書体 NK-B" panose="02020700000000000000" pitchFamily="18" charset="-128"/>
                          <a:ea typeface="UD デジタル 教科書体 NK-B" panose="02020700000000000000" pitchFamily="18" charset="-128"/>
                        </a:rPr>
                        <a:t>を編集する核酸医薬の前臨床</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200" dirty="0" smtClean="0">
                          <a:latin typeface="UD デジタル 教科書体 NK-B" panose="02020700000000000000" pitchFamily="18" charset="-128"/>
                          <a:ea typeface="UD デジタル 教科書体 NK-B" panose="02020700000000000000" pitchFamily="18" charset="-128"/>
                        </a:rPr>
                        <a:t>2012</a:t>
                      </a:r>
                      <a:r>
                        <a:rPr kumimoji="1" lang="ja-JP" altLang="en-US" sz="1200" dirty="0" smtClean="0">
                          <a:latin typeface="UD デジタル 教科書体 NK-B" panose="02020700000000000000" pitchFamily="18" charset="-128"/>
                          <a:ea typeface="UD デジタル 教科書体 NK-B" panose="02020700000000000000" pitchFamily="18" charset="-128"/>
                        </a:rPr>
                        <a:t>年設立</a:t>
                      </a:r>
                      <a:r>
                        <a:rPr kumimoji="1" lang="en-US" altLang="ja-JP" sz="1200" dirty="0" smtClean="0">
                          <a:latin typeface="UD デジタル 教科書体 NK-B" panose="02020700000000000000" pitchFamily="18" charset="-128"/>
                          <a:ea typeface="UD デジタル 教科書体 NK-B" panose="02020700000000000000" pitchFamily="18" charset="-128"/>
                        </a:rPr>
                        <a:t>/</a:t>
                      </a:r>
                      <a:r>
                        <a:rPr kumimoji="1" lang="ja-JP" altLang="en-US" sz="1200" dirty="0" smtClean="0">
                          <a:latin typeface="UD デジタル 教科書体 NK-B" panose="02020700000000000000" pitchFamily="18" charset="-128"/>
                          <a:ea typeface="UD デジタル 教科書体 NK-B" panose="02020700000000000000" pitchFamily="18" charset="-128"/>
                        </a:rPr>
                        <a:t>上場</a:t>
                      </a:r>
                      <a:endParaRPr kumimoji="1" lang="ja-JP" altLang="en-US" sz="12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2131470817"/>
                  </a:ext>
                </a:extLst>
              </a:tr>
              <a:tr h="370840">
                <a:tc>
                  <a:txBody>
                    <a:bodyPr/>
                    <a:lstStyle/>
                    <a:p>
                      <a:r>
                        <a:rPr kumimoji="1" lang="en-US" altLang="ja-JP"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Beam Therapeutics</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ヌクレアーゼ活性を無くしリンカーで脱アミノ化酵素を付加した</a:t>
                      </a:r>
                      <a:r>
                        <a:rPr kumimoji="1" lang="en-US" altLang="ja-JP" sz="1400" b="0" i="0" kern="1200" dirty="0" err="1"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Cas</a:t>
                      </a:r>
                      <a:r>
                        <a:rPr kumimoji="1" lang="ja-JP" altLang="en-US"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タンパク質と</a:t>
                      </a:r>
                      <a:r>
                        <a:rPr kumimoji="1" lang="en-US" altLang="ja-JP"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gRNA</a:t>
                      </a:r>
                      <a:r>
                        <a:rPr kumimoji="1" lang="ja-JP" altLang="en-US"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を導入し</a:t>
                      </a:r>
                      <a:r>
                        <a:rPr kumimoji="1" lang="en-US" altLang="ja-JP"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DNA</a:t>
                      </a:r>
                      <a:r>
                        <a:rPr kumimoji="1" lang="ja-JP" altLang="en-US"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の標的配列を</a:t>
                      </a:r>
                      <a:r>
                        <a:rPr kumimoji="1" lang="en-US" altLang="ja-JP"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gRNA</a:t>
                      </a:r>
                      <a:r>
                        <a:rPr kumimoji="1" lang="ja-JP" altLang="en-US"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で捕捉し一塩基編集技術で書換え</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200" dirty="0" smtClean="0">
                          <a:latin typeface="UD デジタル 教科書体 NK-B" panose="02020700000000000000" pitchFamily="18" charset="-128"/>
                          <a:ea typeface="UD デジタル 教科書体 NK-B" panose="02020700000000000000" pitchFamily="18" charset="-128"/>
                        </a:rPr>
                        <a:t>2017</a:t>
                      </a:r>
                      <a:r>
                        <a:rPr kumimoji="1" lang="ja-JP" altLang="en-US" sz="1200" dirty="0" smtClean="0">
                          <a:latin typeface="UD デジタル 教科書体 NK-B" panose="02020700000000000000" pitchFamily="18" charset="-128"/>
                          <a:ea typeface="UD デジタル 教科書体 NK-B" panose="02020700000000000000" pitchFamily="18" charset="-128"/>
                        </a:rPr>
                        <a:t>年設立</a:t>
                      </a:r>
                      <a:r>
                        <a:rPr kumimoji="1" lang="en-US" altLang="ja-JP" sz="1200" dirty="0" smtClean="0">
                          <a:latin typeface="UD デジタル 教科書体 NK-B" panose="02020700000000000000" pitchFamily="18" charset="-128"/>
                          <a:ea typeface="UD デジタル 教科書体 NK-B" panose="02020700000000000000" pitchFamily="18" charset="-128"/>
                        </a:rPr>
                        <a:t>/</a:t>
                      </a:r>
                      <a:r>
                        <a:rPr kumimoji="1" lang="ja-JP" altLang="en-US" sz="1200" dirty="0" smtClean="0">
                          <a:latin typeface="UD デジタル 教科書体 NK-B" panose="02020700000000000000" pitchFamily="18" charset="-128"/>
                          <a:ea typeface="UD デジタル 教科書体 NK-B" panose="02020700000000000000" pitchFamily="18" charset="-128"/>
                        </a:rPr>
                        <a:t>上場</a:t>
                      </a:r>
                      <a:endParaRPr kumimoji="1" lang="ja-JP" altLang="en-US" sz="12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2611277616"/>
                  </a:ext>
                </a:extLst>
              </a:tr>
              <a:tr h="370840">
                <a:tc>
                  <a:txBody>
                    <a:bodyPr/>
                    <a:lstStyle/>
                    <a:p>
                      <a:r>
                        <a:rPr kumimoji="1" lang="en-US" altLang="ja-JP" sz="1600" dirty="0" smtClean="0">
                          <a:latin typeface="UD デジタル 教科書体 NK-B" panose="02020700000000000000" pitchFamily="18" charset="-128"/>
                          <a:ea typeface="UD デジタル 教科書体 NK-B" panose="02020700000000000000" pitchFamily="18" charset="-128"/>
                        </a:rPr>
                        <a:t>ACCENT Therapeutics</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400" dirty="0" smtClean="0">
                          <a:latin typeface="UD デジタル 教科書体 NK-B" panose="02020700000000000000" pitchFamily="18" charset="-128"/>
                          <a:ea typeface="UD デジタル 教科書体 NK-B" panose="02020700000000000000" pitchFamily="18" charset="-128"/>
                        </a:rPr>
                        <a:t>癌の発症や増殖に関与する</a:t>
                      </a:r>
                      <a:r>
                        <a:rPr kumimoji="1" lang="en-US" altLang="ja-JP" sz="1400" dirty="0" smtClean="0">
                          <a:latin typeface="UD デジタル 教科書体 NK-B" panose="02020700000000000000" pitchFamily="18" charset="-128"/>
                          <a:ea typeface="UD デジタル 教科書体 NK-B" panose="02020700000000000000" pitchFamily="18" charset="-128"/>
                        </a:rPr>
                        <a:t>RNA</a:t>
                      </a:r>
                      <a:r>
                        <a:rPr kumimoji="1" lang="ja-JP" altLang="en-US" sz="1400" dirty="0" smtClean="0">
                          <a:latin typeface="UD デジタル 教科書体 NK-B" panose="02020700000000000000" pitchFamily="18" charset="-128"/>
                          <a:ea typeface="UD デジタル 教科書体 NK-B" panose="02020700000000000000" pitchFamily="18" charset="-128"/>
                        </a:rPr>
                        <a:t>修飾タンパク質（</a:t>
                      </a:r>
                      <a:r>
                        <a:rPr kumimoji="1" lang="en-US" altLang="ja-JP" sz="1400" dirty="0" smtClean="0">
                          <a:latin typeface="UD デジタル 教科書体 NK-B" panose="02020700000000000000" pitchFamily="18" charset="-128"/>
                          <a:ea typeface="UD デジタル 教科書体 NK-B" panose="02020700000000000000" pitchFamily="18" charset="-128"/>
                        </a:rPr>
                        <a:t>RMPs</a:t>
                      </a:r>
                      <a:r>
                        <a:rPr kumimoji="1" lang="ja-JP" altLang="en-US" sz="1400" dirty="0" smtClean="0">
                          <a:latin typeface="UD デジタル 教科書体 NK-B" panose="02020700000000000000" pitchFamily="18" charset="-128"/>
                          <a:ea typeface="UD デジタル 教科書体 NK-B" panose="02020700000000000000" pitchFamily="18" charset="-128"/>
                        </a:rPr>
                        <a:t>）を特異的に阻害する低分子薬を開発</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smtClean="0">
                          <a:latin typeface="UD デジタル 教科書体 NK-B" panose="02020700000000000000" pitchFamily="18" charset="-128"/>
                          <a:ea typeface="UD デジタル 教科書体 NK-B" panose="02020700000000000000" pitchFamily="18" charset="-128"/>
                        </a:rPr>
                        <a:t>2017</a:t>
                      </a:r>
                      <a:r>
                        <a:rPr kumimoji="1" lang="ja-JP" altLang="en-US" sz="1200" dirty="0" smtClean="0">
                          <a:latin typeface="UD デジタル 教科書体 NK-B" panose="02020700000000000000" pitchFamily="18" charset="-128"/>
                          <a:ea typeface="UD デジタル 教科書体 NK-B" panose="02020700000000000000" pitchFamily="18" charset="-128"/>
                        </a:rPr>
                        <a:t>年設立</a:t>
                      </a:r>
                    </a:p>
                    <a:p>
                      <a:r>
                        <a:rPr kumimoji="1" lang="en-US" altLang="ja-JP" sz="1200" dirty="0" smtClean="0">
                          <a:latin typeface="UD デジタル 教科書体 NK-B" panose="02020700000000000000" pitchFamily="18" charset="-128"/>
                          <a:ea typeface="UD デジタル 教科書体 NK-B" panose="02020700000000000000" pitchFamily="18" charset="-128"/>
                        </a:rPr>
                        <a:t>4,000</a:t>
                      </a:r>
                      <a:r>
                        <a:rPr kumimoji="1" lang="ja-JP" altLang="en-US" sz="1200" dirty="0" smtClean="0">
                          <a:latin typeface="UD デジタル 教科書体 NK-B" panose="02020700000000000000" pitchFamily="18" charset="-128"/>
                          <a:ea typeface="UD デジタル 教科書体 NK-B" panose="02020700000000000000" pitchFamily="18" charset="-128"/>
                        </a:rPr>
                        <a:t>万ドル</a:t>
                      </a:r>
                      <a:r>
                        <a:rPr kumimoji="1" lang="en-US" altLang="ja-JP" sz="1200" dirty="0" smtClean="0">
                          <a:latin typeface="UD デジタル 教科書体 NK-B" panose="02020700000000000000" pitchFamily="18" charset="-128"/>
                          <a:ea typeface="UD デジタル 教科書体 NK-B" panose="02020700000000000000" pitchFamily="18" charset="-128"/>
                        </a:rPr>
                        <a:t>/</a:t>
                      </a:r>
                      <a:r>
                        <a:rPr kumimoji="1" lang="ja-JP" altLang="en-US" sz="1200" dirty="0" smtClean="0">
                          <a:latin typeface="UD デジタル 教科書体 NK-B" panose="02020700000000000000" pitchFamily="18" charset="-128"/>
                          <a:ea typeface="UD デジタル 教科書体 NK-B" panose="02020700000000000000" pitchFamily="18" charset="-128"/>
                        </a:rPr>
                        <a:t>シリーズ</a:t>
                      </a:r>
                      <a:r>
                        <a:rPr kumimoji="1" lang="en-US" altLang="ja-JP" sz="1200" dirty="0" smtClean="0">
                          <a:latin typeface="UD デジタル 教科書体 NK-B" panose="02020700000000000000" pitchFamily="18" charset="-128"/>
                          <a:ea typeface="UD デジタル 教科書体 NK-B" panose="02020700000000000000" pitchFamily="18" charset="-128"/>
                        </a:rPr>
                        <a:t>A</a:t>
                      </a:r>
                      <a:endParaRPr kumimoji="1" lang="ja-JP" altLang="en-US" sz="12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3858049934"/>
                  </a:ext>
                </a:extLst>
              </a:tr>
              <a:tr h="370840">
                <a:tc>
                  <a:txBody>
                    <a:bodyPr/>
                    <a:lstStyle/>
                    <a:p>
                      <a:r>
                        <a:rPr kumimoji="1" lang="en-US" altLang="ja-JP" sz="1600" dirty="0" smtClean="0">
                          <a:latin typeface="UD デジタル 教科書体 NK-B" panose="02020700000000000000" pitchFamily="18" charset="-128"/>
                          <a:ea typeface="UD デジタル 教科書体 NK-B" panose="02020700000000000000" pitchFamily="18" charset="-128"/>
                        </a:rPr>
                        <a:t>Shape </a:t>
                      </a:r>
                      <a:r>
                        <a:rPr kumimoji="1" lang="en-US" altLang="ja-JP" sz="1600" dirty="0" err="1" smtClean="0">
                          <a:latin typeface="UD デジタル 教科書体 NK-B" panose="02020700000000000000" pitchFamily="18" charset="-128"/>
                          <a:ea typeface="UD デジタル 教科書体 NK-B" panose="02020700000000000000" pitchFamily="18" charset="-128"/>
                        </a:rPr>
                        <a:t>Terapeutics</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400" dirty="0" smtClean="0">
                          <a:latin typeface="UD デジタル 教科書体 NK-B" panose="02020700000000000000" pitchFamily="18" charset="-128"/>
                          <a:ea typeface="UD デジタル 教科書体 NK-B" panose="02020700000000000000" pitchFamily="18" charset="-128"/>
                        </a:rPr>
                        <a:t>ADAR</a:t>
                      </a:r>
                      <a:r>
                        <a:rPr kumimoji="1" lang="ja-JP" altLang="en-US" sz="1400" dirty="0" err="1" smtClean="0">
                          <a:latin typeface="UD デジタル 教科書体 NK-B" panose="02020700000000000000" pitchFamily="18" charset="-128"/>
                          <a:ea typeface="UD デジタル 教科書体 NK-B" panose="02020700000000000000" pitchFamily="18" charset="-128"/>
                        </a:rPr>
                        <a:t>、</a:t>
                      </a:r>
                      <a:r>
                        <a:rPr kumimoji="1" lang="ja-JP" altLang="en-US" sz="1400" dirty="0" smtClean="0">
                          <a:latin typeface="UD デジタル 教科書体 NK-B" panose="02020700000000000000" pitchFamily="18" charset="-128"/>
                          <a:ea typeface="UD デジタル 教科書体 NK-B" panose="02020700000000000000" pitchFamily="18" charset="-128"/>
                        </a:rPr>
                        <a:t>サプレッサー、</a:t>
                      </a:r>
                      <a:r>
                        <a:rPr kumimoji="1" lang="en-US" altLang="ja-JP" sz="1400" dirty="0" err="1" smtClean="0">
                          <a:latin typeface="UD デジタル 教科書体 NK-B" panose="02020700000000000000" pitchFamily="18" charset="-128"/>
                          <a:ea typeface="UD デジタル 教科書体 NK-B" panose="02020700000000000000" pitchFamily="18" charset="-128"/>
                        </a:rPr>
                        <a:t>tRNA</a:t>
                      </a:r>
                      <a:r>
                        <a:rPr kumimoji="1" lang="ja-JP" altLang="en-US" sz="1400" dirty="0" err="1" smtClean="0">
                          <a:latin typeface="UD デジタル 教科書体 NK-B" panose="02020700000000000000" pitchFamily="18" charset="-128"/>
                          <a:ea typeface="UD デジタル 教科書体 NK-B" panose="02020700000000000000" pitchFamily="18" charset="-128"/>
                        </a:rPr>
                        <a:t>、</a:t>
                      </a:r>
                      <a:r>
                        <a:rPr kumimoji="1" lang="ja-JP" altLang="en-US" sz="1400" dirty="0" smtClean="0">
                          <a:latin typeface="UD デジタル 教科書体 NK-B" panose="02020700000000000000" pitchFamily="18" charset="-128"/>
                          <a:ea typeface="UD デジタル 教科書体 NK-B" panose="02020700000000000000" pitchFamily="18" charset="-128"/>
                        </a:rPr>
                        <a:t>組換えアデノ随伴ウイルス（</a:t>
                      </a:r>
                      <a:r>
                        <a:rPr kumimoji="1" lang="en-US" altLang="ja-JP" sz="1400" dirty="0" smtClean="0">
                          <a:latin typeface="UD デジタル 教科書体 NK-B" panose="02020700000000000000" pitchFamily="18" charset="-128"/>
                          <a:ea typeface="UD デジタル 教科書体 NK-B" panose="02020700000000000000" pitchFamily="18" charset="-128"/>
                        </a:rPr>
                        <a:t>AAV</a:t>
                      </a:r>
                      <a:r>
                        <a:rPr kumimoji="1" lang="ja-JP" altLang="en-US" sz="1400" dirty="0" smtClean="0">
                          <a:latin typeface="UD デジタル 教科書体 NK-B" panose="02020700000000000000" pitchFamily="18" charset="-128"/>
                          <a:ea typeface="UD デジタル 教科書体 NK-B" panose="02020700000000000000" pitchFamily="18" charset="-128"/>
                        </a:rPr>
                        <a:t>）などを利用し神経性疾患、癌、代謝性疾患、希少な遺伝性疾患を対象に</a:t>
                      </a:r>
                      <a:r>
                        <a:rPr kumimoji="1" lang="en-US" altLang="ja-JP" sz="1400" dirty="0" smtClean="0">
                          <a:latin typeface="UD デジタル 教科書体 NK-B" panose="02020700000000000000" pitchFamily="18" charset="-128"/>
                          <a:ea typeface="UD デジタル 教科書体 NK-B" panose="02020700000000000000" pitchFamily="18" charset="-128"/>
                        </a:rPr>
                        <a:t>RNA</a:t>
                      </a:r>
                      <a:r>
                        <a:rPr kumimoji="1" lang="ja-JP" altLang="en-US" sz="1400" dirty="0" smtClean="0">
                          <a:latin typeface="UD デジタル 教科書体 NK-B" panose="02020700000000000000" pitchFamily="18" charset="-128"/>
                          <a:ea typeface="UD デジタル 教科書体 NK-B" panose="02020700000000000000" pitchFamily="18" charset="-128"/>
                        </a:rPr>
                        <a:t>治療法を開発</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smtClean="0">
                          <a:latin typeface="UD デジタル 教科書体 NK-B" panose="02020700000000000000" pitchFamily="18" charset="-128"/>
                          <a:ea typeface="UD デジタル 教科書体 NK-B" panose="02020700000000000000" pitchFamily="18" charset="-128"/>
                        </a:rPr>
                        <a:t>2018</a:t>
                      </a:r>
                      <a:r>
                        <a:rPr kumimoji="1" lang="ja-JP" altLang="en-US" sz="1200" dirty="0" smtClean="0">
                          <a:latin typeface="UD デジタル 教科書体 NK-B" panose="02020700000000000000" pitchFamily="18" charset="-128"/>
                          <a:ea typeface="UD デジタル 教科書体 NK-B" panose="02020700000000000000" pitchFamily="18" charset="-128"/>
                        </a:rPr>
                        <a:t>年設立</a:t>
                      </a:r>
                    </a:p>
                    <a:p>
                      <a:r>
                        <a:rPr kumimoji="1" lang="en-US" altLang="ja-JP" sz="1200" dirty="0" smtClean="0">
                          <a:latin typeface="UD デジタル 教科書体 NK-B" panose="02020700000000000000" pitchFamily="18" charset="-128"/>
                          <a:ea typeface="UD デジタル 教科書体 NK-B" panose="02020700000000000000" pitchFamily="18" charset="-128"/>
                        </a:rPr>
                        <a:t>3,550</a:t>
                      </a:r>
                      <a:r>
                        <a:rPr kumimoji="1" lang="ja-JP" altLang="en-US" sz="1200" dirty="0" smtClean="0">
                          <a:latin typeface="UD デジタル 教科書体 NK-B" panose="02020700000000000000" pitchFamily="18" charset="-128"/>
                          <a:ea typeface="UD デジタル 教科書体 NK-B" panose="02020700000000000000" pitchFamily="18" charset="-128"/>
                        </a:rPr>
                        <a:t>万ドル</a:t>
                      </a:r>
                      <a:r>
                        <a:rPr kumimoji="1" lang="en-US" altLang="ja-JP" sz="1200" dirty="0" smtClean="0">
                          <a:latin typeface="UD デジタル 教科書体 NK-B" panose="02020700000000000000" pitchFamily="18" charset="-128"/>
                          <a:ea typeface="UD デジタル 教科書体 NK-B" panose="02020700000000000000" pitchFamily="18" charset="-128"/>
                        </a:rPr>
                        <a:t>/</a:t>
                      </a:r>
                      <a:r>
                        <a:rPr kumimoji="1" lang="ja-JP" altLang="en-US" sz="1200" dirty="0" smtClean="0">
                          <a:latin typeface="UD デジタル 教科書体 NK-B" panose="02020700000000000000" pitchFamily="18" charset="-128"/>
                          <a:ea typeface="UD デジタル 教科書体 NK-B" panose="02020700000000000000" pitchFamily="18" charset="-128"/>
                        </a:rPr>
                        <a:t>シリーズ</a:t>
                      </a:r>
                      <a:r>
                        <a:rPr kumimoji="1" lang="en-US" altLang="ja-JP" sz="1200" dirty="0" smtClean="0">
                          <a:latin typeface="UD デジタル 教科書体 NK-B" panose="02020700000000000000" pitchFamily="18" charset="-128"/>
                          <a:ea typeface="UD デジタル 教科書体 NK-B" panose="02020700000000000000" pitchFamily="18" charset="-128"/>
                        </a:rPr>
                        <a:t>A</a:t>
                      </a:r>
                      <a:endParaRPr kumimoji="1" lang="ja-JP" altLang="en-US" sz="12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282049304"/>
                  </a:ext>
                </a:extLst>
              </a:tr>
              <a:tr h="370840">
                <a:tc>
                  <a:txBody>
                    <a:bodyPr/>
                    <a:lstStyle/>
                    <a:p>
                      <a:r>
                        <a:rPr kumimoji="1" lang="en-US" altLang="ja-JP" sz="1600" b="0" i="0" kern="1200" dirty="0" err="1"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Korro</a:t>
                      </a:r>
                      <a:r>
                        <a:rPr kumimoji="1" lang="en-US" altLang="ja-JP" sz="16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 Bio</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400" dirty="0" smtClean="0">
                          <a:latin typeface="UD デジタル 教科書体 NK-B" panose="02020700000000000000" pitchFamily="18" charset="-128"/>
                          <a:ea typeface="UD デジタル 教科書体 NK-B" panose="02020700000000000000" pitchFamily="18" charset="-128"/>
                        </a:rPr>
                        <a:t>核酸医薬と</a:t>
                      </a:r>
                      <a:r>
                        <a:rPr kumimoji="1" lang="en-US" altLang="ja-JP" sz="1400" dirty="0" smtClean="0">
                          <a:latin typeface="UD デジタル 教科書体 NK-B" panose="02020700000000000000" pitchFamily="18" charset="-128"/>
                          <a:ea typeface="UD デジタル 教科書体 NK-B" panose="02020700000000000000" pitchFamily="18" charset="-128"/>
                        </a:rPr>
                        <a:t>ADAR</a:t>
                      </a:r>
                      <a:r>
                        <a:rPr kumimoji="1" lang="ja-JP" altLang="en-US" sz="1400" dirty="0" smtClean="0">
                          <a:latin typeface="UD デジタル 教科書体 NK-B" panose="02020700000000000000" pitchFamily="18" charset="-128"/>
                          <a:ea typeface="UD デジタル 教科書体 NK-B" panose="02020700000000000000" pitchFamily="18" charset="-128"/>
                        </a:rPr>
                        <a:t>を使ってデュセンヌ型筋ジストロフィーやパーキンソン病など</a:t>
                      </a:r>
                      <a:r>
                        <a:rPr kumimoji="1" lang="en-US" altLang="ja-JP" sz="1400" dirty="0" smtClean="0">
                          <a:latin typeface="UD デジタル 教科書体 NK-B" panose="02020700000000000000" pitchFamily="18" charset="-128"/>
                          <a:ea typeface="UD デジタル 教科書体 NK-B" panose="02020700000000000000" pitchFamily="18" charset="-128"/>
                        </a:rPr>
                        <a:t>G to A</a:t>
                      </a:r>
                      <a:r>
                        <a:rPr kumimoji="1" lang="ja-JP" altLang="en-US" sz="1400" dirty="0" smtClean="0">
                          <a:latin typeface="UD デジタル 教科書体 NK-B" panose="02020700000000000000" pitchFamily="18" charset="-128"/>
                          <a:ea typeface="UD デジタル 教科書体 NK-B" panose="02020700000000000000" pitchFamily="18" charset="-128"/>
                        </a:rPr>
                        <a:t>変異が関係する疾患を対象に核酸医薬を開発</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smtClean="0">
                          <a:latin typeface="UD デジタル 教科書体 NK-B" panose="02020700000000000000" pitchFamily="18" charset="-128"/>
                          <a:ea typeface="UD デジタル 教科書体 NK-B" panose="02020700000000000000" pitchFamily="18" charset="-128"/>
                        </a:rPr>
                        <a:t>2018</a:t>
                      </a:r>
                      <a:r>
                        <a:rPr kumimoji="1" lang="ja-JP" altLang="en-US" sz="1200" dirty="0" smtClean="0">
                          <a:latin typeface="UD デジタル 教科書体 NK-B" panose="02020700000000000000" pitchFamily="18" charset="-128"/>
                          <a:ea typeface="UD デジタル 教科書体 NK-B" panose="02020700000000000000" pitchFamily="18" charset="-128"/>
                        </a:rPr>
                        <a:t>年設立</a:t>
                      </a:r>
                    </a:p>
                    <a:p>
                      <a:r>
                        <a:rPr kumimoji="1" lang="en-US" altLang="ja-JP" sz="1200" dirty="0" smtClean="0">
                          <a:latin typeface="UD デジタル 教科書体 NK-B" panose="02020700000000000000" pitchFamily="18" charset="-128"/>
                          <a:ea typeface="UD デジタル 教科書体 NK-B" panose="02020700000000000000" pitchFamily="18" charset="-128"/>
                        </a:rPr>
                        <a:t>200</a:t>
                      </a:r>
                      <a:r>
                        <a:rPr kumimoji="1" lang="ja-JP" altLang="en-US" sz="1200" dirty="0" smtClean="0">
                          <a:latin typeface="UD デジタル 教科書体 NK-B" panose="02020700000000000000" pitchFamily="18" charset="-128"/>
                          <a:ea typeface="UD デジタル 教科書体 NK-B" panose="02020700000000000000" pitchFamily="18" charset="-128"/>
                        </a:rPr>
                        <a:t>万ドル</a:t>
                      </a:r>
                      <a:r>
                        <a:rPr kumimoji="1" lang="en-US" altLang="ja-JP" sz="1200" dirty="0" smtClean="0">
                          <a:latin typeface="UD デジタル 教科書体 NK-B" panose="02020700000000000000" pitchFamily="18" charset="-128"/>
                          <a:ea typeface="UD デジタル 教科書体 NK-B" panose="02020700000000000000" pitchFamily="18" charset="-128"/>
                        </a:rPr>
                        <a:t>/</a:t>
                      </a:r>
                      <a:r>
                        <a:rPr kumimoji="1" lang="ja-JP" altLang="en-US" sz="1200" dirty="0" smtClean="0">
                          <a:latin typeface="UD デジタル 教科書体 NK-B" panose="02020700000000000000" pitchFamily="18" charset="-128"/>
                          <a:ea typeface="UD デジタル 教科書体 NK-B" panose="02020700000000000000" pitchFamily="18" charset="-128"/>
                        </a:rPr>
                        <a:t>シード</a:t>
                      </a:r>
                      <a:endParaRPr kumimoji="1" lang="ja-JP" altLang="en-US" sz="12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1407510153"/>
                  </a:ext>
                </a:extLst>
              </a:tr>
              <a:tr h="370840">
                <a:tc>
                  <a:txBody>
                    <a:bodyPr/>
                    <a:lstStyle/>
                    <a:p>
                      <a:r>
                        <a:rPr kumimoji="1" lang="en-US" altLang="ja-JP" sz="1600" dirty="0" err="1" smtClean="0">
                          <a:latin typeface="UD デジタル 教科書体 NK-B" panose="02020700000000000000" pitchFamily="18" charset="-128"/>
                          <a:ea typeface="UD デジタル 教科書体 NK-B" panose="02020700000000000000" pitchFamily="18" charset="-128"/>
                        </a:rPr>
                        <a:t>Locana</a:t>
                      </a:r>
                      <a:endParaRPr kumimoji="1" lang="ja-JP" altLang="en-US" sz="16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CRISPR</a:t>
                      </a:r>
                      <a:r>
                        <a:rPr kumimoji="1" lang="ja-JP" altLang="en-US"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のオフターゲット効果を最小化しつつ、</a:t>
                      </a:r>
                      <a:r>
                        <a:rPr kumimoji="1" lang="en-US" altLang="ja-JP"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RNA</a:t>
                      </a:r>
                      <a:r>
                        <a:rPr kumimoji="1" lang="ja-JP" altLang="en-US"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の機能不全を起因とする運動</a:t>
                      </a:r>
                      <a:r>
                        <a:rPr kumimoji="1" lang="ja-JP" altLang="en-US" sz="1400" b="0" i="0" kern="1200" dirty="0">
                          <a:solidFill>
                            <a:schemeClr val="dk1"/>
                          </a:solidFill>
                          <a:effectLst/>
                          <a:latin typeface="UD デジタル 教科書体 NK-B" panose="02020700000000000000" pitchFamily="18" charset="-128"/>
                          <a:ea typeface="UD デジタル 教科書体 NK-B" panose="02020700000000000000" pitchFamily="18" charset="-128"/>
                          <a:cs typeface="+mn-cs"/>
                        </a:rPr>
                        <a:t>ニューロン疾患やハンチントン病など</a:t>
                      </a:r>
                      <a:r>
                        <a:rPr kumimoji="1" lang="ja-JP" altLang="en-US"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を</a:t>
                      </a:r>
                      <a:r>
                        <a:rPr kumimoji="1" lang="en-US" altLang="ja-JP"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RNA</a:t>
                      </a:r>
                      <a:r>
                        <a:rPr kumimoji="1" lang="ja-JP" altLang="en-US" sz="14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関連の治療技術開発</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200" dirty="0" smtClean="0">
                          <a:latin typeface="UD デジタル 教科書体 NK-B" panose="02020700000000000000" pitchFamily="18" charset="-128"/>
                          <a:ea typeface="UD デジタル 教科書体 NK-B" panose="02020700000000000000" pitchFamily="18" charset="-128"/>
                        </a:rPr>
                        <a:t>２０１６年設立</a:t>
                      </a:r>
                      <a:endParaRPr kumimoji="1" lang="en-US" altLang="ja-JP" sz="1200" dirty="0" smtClean="0">
                        <a:latin typeface="UD デジタル 教科書体 NK-B" panose="02020700000000000000" pitchFamily="18" charset="-128"/>
                        <a:ea typeface="UD デジタル 教科書体 NK-B" panose="02020700000000000000" pitchFamily="18" charset="-128"/>
                      </a:endParaRPr>
                    </a:p>
                    <a:p>
                      <a:r>
                        <a:rPr kumimoji="1" lang="ja-JP" altLang="en-US" sz="1200" dirty="0" smtClean="0">
                          <a:latin typeface="UD デジタル 教科書体 NK-B" panose="02020700000000000000" pitchFamily="18" charset="-128"/>
                          <a:ea typeface="UD デジタル 教科書体 NK-B" panose="02020700000000000000" pitchFamily="18" charset="-128"/>
                        </a:rPr>
                        <a:t>株式未公開</a:t>
                      </a:r>
                      <a:endParaRPr kumimoji="1" lang="ja-JP" altLang="en-US" sz="12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1311052654"/>
                  </a:ext>
                </a:extLst>
              </a:tr>
            </a:tbl>
          </a:graphicData>
        </a:graphic>
      </p:graphicFrame>
      <p:sp>
        <p:nvSpPr>
          <p:cNvPr id="34" name="テキスト ボックス 33">
            <a:extLst>
              <a:ext uri="{FF2B5EF4-FFF2-40B4-BE49-F238E27FC236}">
                <a16:creationId xmlns:a16="http://schemas.microsoft.com/office/drawing/2014/main" id="{626A1550-CF22-4D8D-A1E7-B8C79748B131}"/>
              </a:ext>
            </a:extLst>
          </p:cNvPr>
          <p:cNvSpPr txBox="1"/>
          <p:nvPr/>
        </p:nvSpPr>
        <p:spPr>
          <a:xfrm>
            <a:off x="2538362" y="362907"/>
            <a:ext cx="7166429" cy="584775"/>
          </a:xfrm>
          <a:prstGeom prst="rect">
            <a:avLst/>
          </a:prstGeom>
          <a:noFill/>
        </p:spPr>
        <p:txBody>
          <a:bodyPr wrap="square" rtlCol="0">
            <a:spAutoFit/>
          </a:bodyPr>
          <a:lstStyle/>
          <a:p>
            <a:pPr algn="ctr"/>
            <a:r>
              <a:rPr kumimoji="1" lang="en-US" altLang="ja-JP" sz="3200" dirty="0" smtClean="0">
                <a:latin typeface="UD デジタル 教科書体 NK-B" panose="02020700000000000000" pitchFamily="18" charset="-128"/>
                <a:ea typeface="UD デジタル 教科書体 NK-B" panose="02020700000000000000" pitchFamily="18" charset="-128"/>
              </a:rPr>
              <a:t>RNA</a:t>
            </a:r>
            <a:r>
              <a:rPr kumimoji="1" lang="ja-JP" altLang="en-US" sz="3200" dirty="0" smtClean="0">
                <a:latin typeface="UD デジタル 教科書体 NK-B" panose="02020700000000000000" pitchFamily="18" charset="-128"/>
                <a:ea typeface="UD デジタル 教科書体 NK-B" panose="02020700000000000000" pitchFamily="18" charset="-128"/>
              </a:rPr>
              <a:t>を</a:t>
            </a:r>
            <a:r>
              <a:rPr kumimoji="1" lang="ja-JP" altLang="en-US" sz="3200" dirty="0">
                <a:latin typeface="UD デジタル 教科書体 NK-B" panose="02020700000000000000" pitchFamily="18" charset="-128"/>
                <a:ea typeface="UD デジタル 教科書体 NK-B" panose="02020700000000000000" pitchFamily="18" charset="-128"/>
              </a:rPr>
              <a:t>利用した治療技術開発企業</a:t>
            </a:r>
          </a:p>
        </p:txBody>
      </p:sp>
      <p:pic>
        <p:nvPicPr>
          <p:cNvPr id="5"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472" y="4682386"/>
            <a:ext cx="6772210" cy="2049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0692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図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4383" y="1521405"/>
            <a:ext cx="5477949" cy="4840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テキスト ボックス 4"/>
          <p:cNvSpPr txBox="1">
            <a:spLocks noChangeArrowheads="1"/>
          </p:cNvSpPr>
          <p:nvPr/>
        </p:nvSpPr>
        <p:spPr bwMode="auto">
          <a:xfrm>
            <a:off x="852152" y="6321604"/>
            <a:ext cx="44069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hlinkClick r:id="rId4"/>
              </a:rPr>
              <a:t>https://www.modernatx.com/mrna-technology/our-mrna-platform</a:t>
            </a:r>
            <a:endParaRPr lang="ja-JP" altLang="en-US" sz="900" dirty="0">
              <a:latin typeface="Meiryo UI" panose="020B0604030504040204" pitchFamily="50" charset="-128"/>
              <a:ea typeface="Meiryo UI" panose="020B0604030504040204" pitchFamily="50" charset="-128"/>
            </a:endParaRPr>
          </a:p>
        </p:txBody>
      </p:sp>
      <p:sp>
        <p:nvSpPr>
          <p:cNvPr id="55" name="テキスト ボックス 5"/>
          <p:cNvSpPr txBox="1">
            <a:spLocks noChangeArrowheads="1"/>
          </p:cNvSpPr>
          <p:nvPr/>
        </p:nvSpPr>
        <p:spPr bwMode="auto">
          <a:xfrm>
            <a:off x="3472344" y="779512"/>
            <a:ext cx="4867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2000" dirty="0">
                <a:latin typeface="UD デジタル 教科書体 NK-B" panose="02020700000000000000" pitchFamily="18" charset="-128"/>
                <a:ea typeface="UD デジタル 教科書体 NK-B" panose="02020700000000000000" pitchFamily="18" charset="-128"/>
              </a:rPr>
              <a:t>戦略研・市川シニア研究</a:t>
            </a:r>
            <a:r>
              <a:rPr lang="ja-JP" altLang="en-US" sz="2000" dirty="0" smtClean="0">
                <a:latin typeface="UD デジタル 教科書体 NK-B" panose="02020700000000000000" pitchFamily="18" charset="-128"/>
                <a:ea typeface="UD デジタル 教科書体 NK-B" panose="02020700000000000000" pitchFamily="18" charset="-128"/>
              </a:rPr>
              <a:t>フェロー</a:t>
            </a:r>
            <a:endParaRPr lang="ja-JP" altLang="en-US" sz="2000" dirty="0">
              <a:latin typeface="UD デジタル 教科書体 NK-B" panose="02020700000000000000" pitchFamily="18" charset="-128"/>
              <a:ea typeface="UD デジタル 教科書体 NK-B" panose="02020700000000000000" pitchFamily="18" charset="-128"/>
            </a:endParaRPr>
          </a:p>
        </p:txBody>
      </p:sp>
      <p:cxnSp>
        <p:nvCxnSpPr>
          <p:cNvPr id="56" name="直線矢印コネクタ 55"/>
          <p:cNvCxnSpPr/>
          <p:nvPr/>
        </p:nvCxnSpPr>
        <p:spPr>
          <a:xfrm>
            <a:off x="961690" y="2350541"/>
            <a:ext cx="854074" cy="867901"/>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7" name="テキスト ボックス 8"/>
          <p:cNvSpPr txBox="1">
            <a:spLocks noChangeArrowheads="1"/>
          </p:cNvSpPr>
          <p:nvPr/>
        </p:nvSpPr>
        <p:spPr bwMode="auto">
          <a:xfrm>
            <a:off x="206421" y="2238196"/>
            <a:ext cx="90085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600" b="1" dirty="0">
                <a:latin typeface="Meiryo UI" panose="020B0604030504040204" pitchFamily="50" charset="-128"/>
                <a:ea typeface="Meiryo UI" panose="020B0604030504040204" pitchFamily="50" charset="-128"/>
              </a:rPr>
              <a:t>ナノ</a:t>
            </a:r>
            <a:r>
              <a:rPr lang="ja-JP" altLang="en-US" sz="1600" b="1" dirty="0" smtClean="0">
                <a:latin typeface="Meiryo UI" panose="020B0604030504040204" pitchFamily="50" charset="-128"/>
                <a:ea typeface="Meiryo UI" panose="020B0604030504040204" pitchFamily="50" charset="-128"/>
              </a:rPr>
              <a:t>粒子</a:t>
            </a:r>
            <a:r>
              <a:rPr lang="en-US" altLang="ja-JP" sz="1600" b="1" dirty="0" smtClean="0">
                <a:latin typeface="Meiryo UI" panose="020B0604030504040204" pitchFamily="50" charset="-128"/>
                <a:ea typeface="Meiryo UI" panose="020B0604030504040204" pitchFamily="50" charset="-128"/>
              </a:rPr>
              <a:t/>
            </a:r>
            <a:br>
              <a:rPr lang="en-US" altLang="ja-JP" sz="1600" b="1" dirty="0" smtClean="0">
                <a:latin typeface="Meiryo UI" panose="020B0604030504040204" pitchFamily="50" charset="-128"/>
                <a:ea typeface="Meiryo UI" panose="020B0604030504040204" pitchFamily="50" charset="-128"/>
              </a:rPr>
            </a:br>
            <a:r>
              <a:rPr lang="ja-JP" altLang="en-US" sz="1600" b="1" dirty="0" smtClean="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脂質）</a:t>
            </a:r>
          </a:p>
        </p:txBody>
      </p:sp>
      <p:sp>
        <p:nvSpPr>
          <p:cNvPr id="60" name="テキスト ボックス 12"/>
          <p:cNvSpPr txBox="1">
            <a:spLocks noChangeArrowheads="1"/>
          </p:cNvSpPr>
          <p:nvPr/>
        </p:nvSpPr>
        <p:spPr bwMode="auto">
          <a:xfrm>
            <a:off x="393693" y="2277055"/>
            <a:ext cx="7683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en-US" altLang="ja-JP" sz="1400" dirty="0">
                <a:latin typeface="Meiryo UI" panose="020B0604030504040204" pitchFamily="50" charset="-128"/>
                <a:ea typeface="Meiryo UI" panose="020B0604030504040204" pitchFamily="50" charset="-128"/>
              </a:rPr>
              <a:t>80nm</a:t>
            </a:r>
            <a:endParaRPr lang="ja-JP" altLang="en-US" sz="1400" dirty="0">
              <a:latin typeface="Meiryo UI" panose="020B0604030504040204" pitchFamily="50" charset="-128"/>
              <a:ea typeface="Meiryo UI" panose="020B0604030504040204" pitchFamily="50" charset="-128"/>
            </a:endParaRPr>
          </a:p>
        </p:txBody>
      </p:sp>
      <p:sp>
        <p:nvSpPr>
          <p:cNvPr id="61" name="テキスト ボックス 13"/>
          <p:cNvSpPr txBox="1">
            <a:spLocks noChangeArrowheads="1"/>
          </p:cNvSpPr>
          <p:nvPr/>
        </p:nvSpPr>
        <p:spPr bwMode="auto">
          <a:xfrm>
            <a:off x="3310419" y="1109712"/>
            <a:ext cx="50292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en-US" altLang="ja-JP" sz="1600" dirty="0">
                <a:latin typeface="Meiryo UI" panose="020B0604030504040204" pitchFamily="50" charset="-128"/>
                <a:ea typeface="Meiryo UI" panose="020B0604030504040204" pitchFamily="50" charset="-128"/>
              </a:rPr>
              <a:t>2019</a:t>
            </a:r>
            <a:r>
              <a:rPr lang="ja-JP" altLang="en-US" sz="1600" dirty="0">
                <a:latin typeface="Meiryo UI" panose="020B0604030504040204" pitchFamily="50" charset="-128"/>
                <a:ea typeface="Meiryo UI" panose="020B0604030504040204" pitchFamily="50" charset="-128"/>
              </a:rPr>
              <a:t>年</a:t>
            </a:r>
            <a:r>
              <a:rPr lang="en-US" altLang="ja-JP" sz="1600" dirty="0">
                <a:latin typeface="Meiryo UI" panose="020B0604030504040204" pitchFamily="50" charset="-128"/>
                <a:ea typeface="Meiryo UI" panose="020B0604030504040204" pitchFamily="50" charset="-128"/>
              </a:rPr>
              <a:t>11</a:t>
            </a:r>
            <a:r>
              <a:rPr lang="ja-JP" altLang="en-US" sz="1600" dirty="0">
                <a:latin typeface="Meiryo UI" panose="020B0604030504040204" pitchFamily="50" charset="-128"/>
                <a:ea typeface="Meiryo UI" panose="020B0604030504040204" pitchFamily="50" charset="-128"/>
              </a:rPr>
              <a:t>月</a:t>
            </a:r>
            <a:r>
              <a:rPr lang="en-US" altLang="ja-JP" sz="1600" dirty="0">
                <a:latin typeface="Meiryo UI" panose="020B0604030504040204" pitchFamily="50" charset="-128"/>
                <a:ea typeface="Meiryo UI" panose="020B0604030504040204" pitchFamily="50" charset="-128"/>
              </a:rPr>
              <a:t>6</a:t>
            </a:r>
            <a:r>
              <a:rPr lang="ja-JP" altLang="en-US" sz="1600" dirty="0">
                <a:latin typeface="Meiryo UI" panose="020B0604030504040204" pitchFamily="50" charset="-128"/>
                <a:ea typeface="Meiryo UI" panose="020B0604030504040204" pitchFamily="50" charset="-128"/>
              </a:rPr>
              <a:t>日、</a:t>
            </a:r>
            <a:r>
              <a:rPr lang="en-US" altLang="ja-JP" sz="1600" dirty="0">
                <a:latin typeface="Meiryo UI" panose="020B0604030504040204" pitchFamily="50" charset="-128"/>
                <a:ea typeface="Meiryo UI" panose="020B0604030504040204" pitchFamily="50" charset="-128"/>
              </a:rPr>
              <a:t>MIT</a:t>
            </a:r>
            <a:r>
              <a:rPr lang="ja-JP" altLang="en-US" sz="1600" dirty="0">
                <a:latin typeface="Meiryo UI" panose="020B0604030504040204" pitchFamily="50" charset="-128"/>
                <a:ea typeface="Meiryo UI" panose="020B0604030504040204" pitchFamily="50" charset="-128"/>
              </a:rPr>
              <a:t>出張の際、</a:t>
            </a:r>
            <a:r>
              <a:rPr lang="en-US" altLang="ja-JP" sz="1600" dirty="0" err="1">
                <a:latin typeface="Meiryo UI" panose="020B0604030504040204" pitchFamily="50" charset="-128"/>
                <a:ea typeface="Meiryo UI" panose="020B0604030504040204" pitchFamily="50" charset="-128"/>
              </a:rPr>
              <a:t>Moderna</a:t>
            </a:r>
            <a:r>
              <a:rPr lang="ja-JP" altLang="en-US" sz="1600" dirty="0">
                <a:latin typeface="Meiryo UI" panose="020B0604030504040204" pitchFamily="50" charset="-128"/>
                <a:ea typeface="Meiryo UI" panose="020B0604030504040204" pitchFamily="50" charset="-128"/>
              </a:rPr>
              <a:t>社を訪問。</a:t>
            </a:r>
            <a:endParaRPr lang="en-US" altLang="ja-JP" sz="1600" dirty="0">
              <a:latin typeface="Meiryo UI" panose="020B0604030504040204" pitchFamily="50" charset="-128"/>
              <a:ea typeface="Meiryo UI" panose="020B0604030504040204" pitchFamily="50" charset="-128"/>
            </a:endParaRPr>
          </a:p>
        </p:txBody>
      </p:sp>
      <p:pic>
        <p:nvPicPr>
          <p:cNvPr id="62" name="Picture 2" descr="Moderna, Inc.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690" y="945971"/>
            <a:ext cx="16192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正方形/長方形 14"/>
          <p:cNvSpPr>
            <a:spLocks noChangeArrowheads="1"/>
          </p:cNvSpPr>
          <p:nvPr/>
        </p:nvSpPr>
        <p:spPr bwMode="auto">
          <a:xfrm>
            <a:off x="852152" y="726896"/>
            <a:ext cx="19272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en-US" altLang="ja-JP" sz="1100">
                <a:hlinkClick r:id="rId6"/>
              </a:rPr>
              <a:t>https://www.modernatx.com/</a:t>
            </a:r>
            <a:endParaRPr lang="ja-JP" altLang="en-US" sz="1100"/>
          </a:p>
        </p:txBody>
      </p:sp>
      <p:sp>
        <p:nvSpPr>
          <p:cNvPr id="64" name="正方形/長方形 63"/>
          <p:cNvSpPr/>
          <p:nvPr/>
        </p:nvSpPr>
        <p:spPr>
          <a:xfrm>
            <a:off x="5711869" y="1534933"/>
            <a:ext cx="6381214" cy="1631216"/>
          </a:xfrm>
          <a:prstGeom prst="rect">
            <a:avLst/>
          </a:prstGeom>
          <a:ln w="19050">
            <a:solidFill>
              <a:srgbClr val="002060"/>
            </a:solidFill>
          </a:ln>
        </p:spPr>
        <p:txBody>
          <a:bodyPr wrap="square">
            <a:spAutoFit/>
          </a:bodyPr>
          <a:lstStyle/>
          <a:p>
            <a:pPr indent="133350" algn="just">
              <a:spcAft>
                <a:spcPts val="0"/>
              </a:spcAft>
              <a:defRPr/>
            </a:pPr>
            <a:r>
              <a:rPr lang="ja-JP" altLang="ja-JP" sz="2000" kern="100" dirty="0">
                <a:latin typeface="UD デジタル 教科書体 NK-B" panose="02020700000000000000" pitchFamily="18" charset="-128"/>
                <a:ea typeface="UD デジタル 教科書体 NK-B" panose="02020700000000000000" pitchFamily="18" charset="-128"/>
                <a:cs typeface="Times New Roman" panose="02020603050405020304" pitchFamily="18" charset="0"/>
              </a:rPr>
              <a:t>従来の医薬品が生体内に存在する蛋白質の機能を阻害することしかできないのに対し、</a:t>
            </a:r>
            <a:r>
              <a:rPr lang="en-US" altLang="ja-JP" sz="2000" kern="100" dirty="0">
                <a:solidFill>
                  <a:srgbClr val="C00000"/>
                </a:solidFill>
                <a:latin typeface="UD デジタル 教科書体 NK-B" panose="02020700000000000000" pitchFamily="18" charset="-128"/>
                <a:ea typeface="UD デジタル 教科書体 NK-B" panose="02020700000000000000" pitchFamily="18" charset="-128"/>
                <a:cs typeface="Times New Roman" panose="02020603050405020304" pitchFamily="18" charset="0"/>
              </a:rPr>
              <a:t>mRNA</a:t>
            </a:r>
            <a:r>
              <a:rPr lang="ja-JP" altLang="ja-JP" sz="2000" kern="100" dirty="0">
                <a:solidFill>
                  <a:srgbClr val="C00000"/>
                </a:solidFill>
                <a:latin typeface="UD デジタル 教科書体 NK-B" panose="02020700000000000000" pitchFamily="18" charset="-128"/>
                <a:ea typeface="UD デジタル 教科書体 NK-B" panose="02020700000000000000" pitchFamily="18" charset="-128"/>
                <a:cs typeface="Times New Roman" panose="02020603050405020304" pitchFamily="18" charset="0"/>
              </a:rPr>
              <a:t>医薬品は蛋白質を補充する機能を有し、感染症ワクチン、がん治療、先天性遺伝子疾患、再生医療などの広範囲の治療法にパラダイムシフト</a:t>
            </a:r>
            <a:r>
              <a:rPr lang="ja-JP" altLang="ja-JP" sz="2000" kern="100" dirty="0">
                <a:latin typeface="UD デジタル 教科書体 NK-B" panose="02020700000000000000" pitchFamily="18" charset="-128"/>
                <a:ea typeface="UD デジタル 教科書体 NK-B" panose="02020700000000000000" pitchFamily="18" charset="-128"/>
                <a:cs typeface="Times New Roman" panose="02020603050405020304" pitchFamily="18" charset="0"/>
              </a:rPr>
              <a:t>を起こす可能性がある。</a:t>
            </a:r>
          </a:p>
        </p:txBody>
      </p:sp>
      <p:pic>
        <p:nvPicPr>
          <p:cNvPr id="65" name="Picture 4" descr="「Moderna mRNA」の画像検索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5019" y="3172799"/>
            <a:ext cx="5533968" cy="32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テキスト ボックス 38"/>
          <p:cNvSpPr txBox="1">
            <a:spLocks noChangeArrowheads="1"/>
          </p:cNvSpPr>
          <p:nvPr/>
        </p:nvSpPr>
        <p:spPr bwMode="auto">
          <a:xfrm>
            <a:off x="6311431" y="6361616"/>
            <a:ext cx="44069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hlinkClick r:id="rId8"/>
              </a:rPr>
              <a:t>https://www.modernatx.com/mrna-technology/science-mrna</a:t>
            </a:r>
            <a:endParaRPr lang="ja-JP" altLang="en-US" sz="900" dirty="0">
              <a:latin typeface="Meiryo UI" panose="020B0604030504040204" pitchFamily="50" charset="-128"/>
              <a:ea typeface="Meiryo UI" panose="020B0604030504040204" pitchFamily="50" charset="-128"/>
            </a:endParaRPr>
          </a:p>
        </p:txBody>
      </p:sp>
      <p:sp>
        <p:nvSpPr>
          <p:cNvPr id="67" name="テキスト ボックス 20"/>
          <p:cNvSpPr txBox="1">
            <a:spLocks noChangeArrowheads="1"/>
          </p:cNvSpPr>
          <p:nvPr/>
        </p:nvSpPr>
        <p:spPr bwMode="auto">
          <a:xfrm>
            <a:off x="7696524" y="5872342"/>
            <a:ext cx="2603176"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600" b="1" dirty="0">
                <a:solidFill>
                  <a:srgbClr val="C00000"/>
                </a:solidFill>
                <a:latin typeface="Meiryo UI" panose="020B0604030504040204" pitchFamily="50" charset="-128"/>
                <a:ea typeface="Meiryo UI" panose="020B0604030504040204" pitchFamily="50" charset="-128"/>
              </a:rPr>
              <a:t>グリコシル化（糖鎖修飾）</a:t>
            </a:r>
          </a:p>
        </p:txBody>
      </p:sp>
      <p:sp>
        <p:nvSpPr>
          <p:cNvPr id="2" name="テキスト ボックス 1"/>
          <p:cNvSpPr txBox="1"/>
          <p:nvPr/>
        </p:nvSpPr>
        <p:spPr>
          <a:xfrm>
            <a:off x="3614757" y="126531"/>
            <a:ext cx="4987637" cy="646331"/>
          </a:xfrm>
          <a:prstGeom prst="rect">
            <a:avLst/>
          </a:prstGeom>
          <a:noFill/>
        </p:spPr>
        <p:txBody>
          <a:bodyPr wrap="square" rtlCol="0">
            <a:spAutoFit/>
          </a:bodyPr>
          <a:lstStyle/>
          <a:p>
            <a:pPr algn="ctr"/>
            <a:r>
              <a:rPr kumimoji="1" lang="en-US" altLang="ja-JP" sz="3600" b="1" dirty="0" smtClean="0">
                <a:latin typeface="Meiryo UI" panose="020B0604030504040204" pitchFamily="50" charset="-128"/>
                <a:ea typeface="Meiryo UI" panose="020B0604030504040204" pitchFamily="50" charset="-128"/>
              </a:rPr>
              <a:t>mRNA</a:t>
            </a:r>
            <a:r>
              <a:rPr kumimoji="1" lang="ja-JP" altLang="en-US" sz="3600" b="1" dirty="0" smtClean="0">
                <a:latin typeface="Meiryo UI" panose="020B0604030504040204" pitchFamily="50" charset="-128"/>
                <a:ea typeface="Meiryo UI" panose="020B0604030504040204" pitchFamily="50" charset="-128"/>
              </a:rPr>
              <a:t>医薬</a:t>
            </a:r>
            <a:endParaRPr kumimoji="1" lang="ja-JP" altLang="en-US" sz="36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139906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1015" y="363041"/>
            <a:ext cx="7609968" cy="954107"/>
          </a:xfrm>
          <a:prstGeom prst="rect">
            <a:avLst/>
          </a:prstGeom>
          <a:noFill/>
        </p:spPr>
        <p:txBody>
          <a:bodyPr wrap="square" rtlCol="0">
            <a:spAutoFit/>
          </a:bodyPr>
          <a:lstStyle/>
          <a:p>
            <a:pPr algn="ctr"/>
            <a:endParaRPr kumimoji="1"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endParaRPr>
          </a:p>
          <a:p>
            <a:pPr algn="ctr"/>
            <a:r>
              <a:rPr kumimoji="1"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COVID-19</a:t>
            </a:r>
            <a:r>
              <a:rPr kumimoji="1"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ウイルス　</a:t>
            </a:r>
            <a:r>
              <a:rPr kumimoji="1"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mRNA</a:t>
            </a:r>
            <a:r>
              <a:rPr kumimoji="1"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治療薬</a:t>
            </a:r>
            <a:endParaRPr kumimoji="1" lang="ja-JP" altLang="en-US" sz="2800" dirty="0">
              <a:latin typeface="Cooper Black" panose="0208090404030B020404" pitchFamily="18" charset="0"/>
              <a:ea typeface="UD デジタル 教科書体 NK-B" panose="02020700000000000000" pitchFamily="18" charset="-128"/>
              <a:cs typeface="72 Black" panose="020B0A04030603020204" pitchFamily="34" charset="0"/>
            </a:endParaRPr>
          </a:p>
        </p:txBody>
      </p:sp>
      <p:sp>
        <p:nvSpPr>
          <p:cNvPr id="3" name="テキスト ボックス 2"/>
          <p:cNvSpPr txBox="1"/>
          <p:nvPr/>
        </p:nvSpPr>
        <p:spPr>
          <a:xfrm>
            <a:off x="1257910" y="1629668"/>
            <a:ext cx="10671859" cy="4832092"/>
          </a:xfrm>
          <a:prstGeom prst="rect">
            <a:avLst/>
          </a:prstGeom>
          <a:noFill/>
        </p:spPr>
        <p:txBody>
          <a:bodyPr wrap="square" rtlCol="0">
            <a:spAutoFit/>
          </a:bodyPr>
          <a:lstStyle/>
          <a:p>
            <a:pPr algn="ctr"/>
            <a:r>
              <a:rPr kumimoji="1" lang="en-US" altLang="ja-JP" sz="3200" b="1" dirty="0" smtClean="0">
                <a:solidFill>
                  <a:srgbClr val="C00000"/>
                </a:solidFill>
                <a:latin typeface="Cooper Black" panose="0208090404030B020404" pitchFamily="18" charset="0"/>
                <a:ea typeface="UD デジタル 教科書体 NK-B" panose="02020700000000000000" pitchFamily="18" charset="-128"/>
                <a:cs typeface="72 Black" panose="020B0A04030603020204" pitchFamily="34" charset="0"/>
              </a:rPr>
              <a:t>mRNA</a:t>
            </a:r>
            <a:r>
              <a:rPr kumimoji="1" lang="ja-JP" altLang="en-US" sz="3200" b="1" dirty="0" smtClean="0">
                <a:solidFill>
                  <a:srgbClr val="C00000"/>
                </a:solidFill>
                <a:latin typeface="Cooper Black" panose="0208090404030B020404" pitchFamily="18" charset="0"/>
                <a:ea typeface="UD デジタル 教科書体 NK-B" panose="02020700000000000000" pitchFamily="18" charset="-128"/>
                <a:cs typeface="72 Black" panose="020B0A04030603020204" pitchFamily="34" charset="0"/>
              </a:rPr>
              <a:t>－</a:t>
            </a:r>
            <a:r>
              <a:rPr kumimoji="1" lang="en-US" altLang="ja-JP" sz="3200" b="1" dirty="0" smtClean="0">
                <a:solidFill>
                  <a:srgbClr val="C00000"/>
                </a:solidFill>
                <a:latin typeface="Cooper Black" panose="0208090404030B020404" pitchFamily="18" charset="0"/>
                <a:ea typeface="UD デジタル 教科書体 NK-B" panose="02020700000000000000" pitchFamily="18" charset="-128"/>
                <a:cs typeface="72 Black" panose="020B0A04030603020204" pitchFamily="34" charset="0"/>
              </a:rPr>
              <a:t>1273</a:t>
            </a:r>
            <a:r>
              <a:rPr lang="ja-JP" altLang="en-US" sz="3200" dirty="0" smtClean="0">
                <a:latin typeface="Cooper Black" panose="0208090404030B020404" pitchFamily="18" charset="0"/>
                <a:ea typeface="UD デジタル 教科書体 NK-B" panose="02020700000000000000" pitchFamily="18" charset="-128"/>
                <a:cs typeface="72 Black" panose="020B0A04030603020204" pitchFamily="34" charset="0"/>
              </a:rPr>
              <a:t>ワクチンを</a:t>
            </a:r>
            <a:r>
              <a:rPr lang="en-US" altLang="ja-JP" sz="3200" dirty="0" smtClean="0">
                <a:latin typeface="Cooper Black" panose="0208090404030B020404" pitchFamily="18" charset="0"/>
                <a:ea typeface="UD デジタル 教科書体 NK-B" panose="02020700000000000000" pitchFamily="18" charset="-128"/>
                <a:cs typeface="72 Black" panose="020B0A04030603020204" pitchFamily="34" charset="0"/>
              </a:rPr>
              <a:t>62</a:t>
            </a:r>
            <a:r>
              <a:rPr lang="ja-JP" altLang="en-US" sz="3200" dirty="0" smtClean="0">
                <a:latin typeface="Cooper Black" panose="0208090404030B020404" pitchFamily="18" charset="0"/>
                <a:ea typeface="UD デジタル 教科書体 NK-B" panose="02020700000000000000" pitchFamily="18" charset="-128"/>
                <a:cs typeface="72 Black" panose="020B0A04030603020204" pitchFamily="34" charset="0"/>
              </a:rPr>
              <a:t>日で治験開始！</a:t>
            </a:r>
            <a:endParaRPr lang="en-US" altLang="ja-JP" sz="3200" dirty="0" smtClean="0">
              <a:latin typeface="Cooper Black" panose="0208090404030B020404" pitchFamily="18" charset="0"/>
              <a:ea typeface="UD デジタル 教科書体 NK-B" panose="02020700000000000000" pitchFamily="18" charset="-128"/>
              <a:cs typeface="72 Black" panose="020B0A04030603020204" pitchFamily="34" charset="0"/>
            </a:endParaRPr>
          </a:p>
          <a:p>
            <a:endParaRPr kumimoji="1" lang="en-US" altLang="ja-JP" sz="2400" dirty="0">
              <a:latin typeface="Cooper Black" panose="0208090404030B020404" pitchFamily="18" charset="0"/>
              <a:ea typeface="UD デジタル 教科書体 NK-B" panose="02020700000000000000" pitchFamily="18" charset="-128"/>
              <a:cs typeface="72 Black" panose="020B0A04030603020204" pitchFamily="34" charset="0"/>
            </a:endParaRPr>
          </a:p>
          <a:p>
            <a:r>
              <a:rPr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2020</a:t>
            </a:r>
            <a:r>
              <a:rPr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年</a:t>
            </a:r>
            <a:r>
              <a:rPr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1</a:t>
            </a:r>
            <a:r>
              <a:rPr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月</a:t>
            </a:r>
            <a:r>
              <a:rPr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11</a:t>
            </a:r>
            <a:r>
              <a:rPr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日</a:t>
            </a:r>
            <a:r>
              <a:rPr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	</a:t>
            </a:r>
            <a:r>
              <a:rPr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中国政府が、武漢ウイルスのゲノム情報を</a:t>
            </a:r>
            <a:r>
              <a:rPr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Web</a:t>
            </a:r>
            <a:r>
              <a:rPr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公開</a:t>
            </a:r>
            <a:endParaRPr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endParaRPr>
          </a:p>
          <a:p>
            <a:endParaRPr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endParaRPr>
          </a:p>
          <a:p>
            <a:r>
              <a:rPr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2020</a:t>
            </a:r>
            <a:r>
              <a:rPr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年</a:t>
            </a:r>
            <a:r>
              <a:rPr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1</a:t>
            </a:r>
            <a:r>
              <a:rPr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月</a:t>
            </a:r>
            <a:r>
              <a:rPr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13</a:t>
            </a:r>
            <a:r>
              <a:rPr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日</a:t>
            </a:r>
            <a:r>
              <a:rPr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	</a:t>
            </a:r>
            <a:r>
              <a:rPr lang="en-US" altLang="ja-JP" sz="2800" dirty="0" err="1" smtClean="0">
                <a:solidFill>
                  <a:srgbClr val="C00000"/>
                </a:solidFill>
                <a:latin typeface="Cooper Black" panose="0208090404030B020404" pitchFamily="18" charset="0"/>
                <a:ea typeface="UD デジタル 教科書体 NK-B" panose="02020700000000000000" pitchFamily="18" charset="-128"/>
                <a:cs typeface="72 Black" panose="020B0A04030603020204" pitchFamily="34" charset="0"/>
              </a:rPr>
              <a:t>Moderna</a:t>
            </a:r>
            <a:r>
              <a:rPr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社がワクチン用</a:t>
            </a:r>
            <a:r>
              <a:rPr lang="en-US" altLang="ja-JP" sz="2800" dirty="0">
                <a:solidFill>
                  <a:srgbClr val="C00000"/>
                </a:solidFill>
                <a:latin typeface="Cooper Black" panose="0208090404030B020404" pitchFamily="18" charset="0"/>
                <a:ea typeface="UD デジタル 教科書体 NK-B" panose="02020700000000000000" pitchFamily="18" charset="-128"/>
                <a:cs typeface="72 Black" panose="020B0A04030603020204" pitchFamily="34" charset="0"/>
              </a:rPr>
              <a:t>m</a:t>
            </a:r>
            <a:r>
              <a:rPr lang="en-US" altLang="ja-JP" sz="2800" dirty="0" smtClean="0">
                <a:solidFill>
                  <a:srgbClr val="C00000"/>
                </a:solidFill>
                <a:latin typeface="Cooper Black" panose="0208090404030B020404" pitchFamily="18" charset="0"/>
                <a:ea typeface="UD デジタル 教科書体 NK-B" panose="02020700000000000000" pitchFamily="18" charset="-128"/>
                <a:cs typeface="72 Black" panose="020B0A04030603020204" pitchFamily="34" charset="0"/>
              </a:rPr>
              <a:t>RNA</a:t>
            </a:r>
            <a:r>
              <a:rPr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の設計を完了</a:t>
            </a:r>
            <a:endParaRPr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endParaRPr>
          </a:p>
          <a:p>
            <a:endParaRPr kumimoji="1"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endParaRPr>
          </a:p>
          <a:p>
            <a:r>
              <a:rPr kumimoji="1"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2020</a:t>
            </a:r>
            <a:r>
              <a:rPr kumimoji="1"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年</a:t>
            </a:r>
            <a:r>
              <a:rPr kumimoji="1"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2</a:t>
            </a:r>
            <a:r>
              <a:rPr kumimoji="1"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月  </a:t>
            </a:r>
            <a:r>
              <a:rPr kumimoji="1"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7</a:t>
            </a:r>
            <a:r>
              <a:rPr kumimoji="1"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日</a:t>
            </a:r>
            <a:r>
              <a:rPr kumimoji="1"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	</a:t>
            </a:r>
            <a:r>
              <a:rPr kumimoji="1"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最初の臨床研究用のバッチ　</a:t>
            </a:r>
            <a:r>
              <a:rPr lang="en-US" altLang="ja-JP" sz="2800" dirty="0" smtClean="0">
                <a:solidFill>
                  <a:srgbClr val="C00000"/>
                </a:solidFill>
                <a:latin typeface="Cooper Black" panose="0208090404030B020404" pitchFamily="18" charset="0"/>
                <a:ea typeface="UD デジタル 教科書体 NK-B" panose="02020700000000000000" pitchFamily="18" charset="-128"/>
                <a:cs typeface="72 Black" panose="020B0A04030603020204" pitchFamily="34" charset="0"/>
              </a:rPr>
              <a:t>mRNA</a:t>
            </a:r>
            <a:r>
              <a:rPr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ワクチン提供　</a:t>
            </a:r>
            <a:endParaRPr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endParaRPr>
          </a:p>
          <a:p>
            <a:endParaRPr kumimoji="1"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endParaRPr>
          </a:p>
          <a:p>
            <a:r>
              <a:rPr kumimoji="1"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2020</a:t>
            </a:r>
            <a:r>
              <a:rPr kumimoji="1"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年</a:t>
            </a:r>
            <a:r>
              <a:rPr kumimoji="1"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2</a:t>
            </a:r>
            <a:r>
              <a:rPr kumimoji="1"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月</a:t>
            </a:r>
            <a:r>
              <a:rPr kumimoji="1"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24</a:t>
            </a:r>
            <a:r>
              <a:rPr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日</a:t>
            </a:r>
            <a:r>
              <a:rPr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	</a:t>
            </a:r>
            <a:r>
              <a:rPr lang="en-US" altLang="ja-JP" sz="2800" dirty="0">
                <a:solidFill>
                  <a:srgbClr val="C00000"/>
                </a:solidFill>
                <a:latin typeface="Cooper Black" panose="0208090404030B020404" pitchFamily="18" charset="0"/>
                <a:ea typeface="UD デジタル 教科書体 NK-B" panose="02020700000000000000" pitchFamily="18" charset="-128"/>
                <a:cs typeface="72 Black" panose="020B0A04030603020204" pitchFamily="34" charset="0"/>
              </a:rPr>
              <a:t>NIH</a:t>
            </a:r>
            <a:r>
              <a:rPr lang="ja-JP" altLang="en-US" sz="2800" dirty="0" err="1">
                <a:latin typeface="Cooper Black" panose="0208090404030B020404" pitchFamily="18" charset="0"/>
                <a:ea typeface="UD デジタル 教科書体 NK-B" panose="02020700000000000000" pitchFamily="18" charset="-128"/>
                <a:cs typeface="72 Black" panose="020B0A04030603020204" pitchFamily="34" charset="0"/>
              </a:rPr>
              <a:t>に治</a:t>
            </a:r>
            <a:r>
              <a:rPr lang="ja-JP" altLang="en-US" sz="2800" dirty="0">
                <a:latin typeface="Cooper Black" panose="0208090404030B020404" pitchFamily="18" charset="0"/>
                <a:ea typeface="UD デジタル 教科書体 NK-B" panose="02020700000000000000" pitchFamily="18" charset="-128"/>
                <a:cs typeface="72 Black" panose="020B0A04030603020204" pitchFamily="34" charset="0"/>
              </a:rPr>
              <a:t>験用サンプル</a:t>
            </a:r>
            <a:r>
              <a:rPr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を出荷</a:t>
            </a:r>
            <a:endParaRPr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endParaRPr>
          </a:p>
          <a:p>
            <a:endParaRPr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endParaRPr>
          </a:p>
          <a:p>
            <a:r>
              <a:rPr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2020</a:t>
            </a:r>
            <a:r>
              <a:rPr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年</a:t>
            </a:r>
            <a:r>
              <a:rPr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3</a:t>
            </a:r>
            <a:r>
              <a:rPr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月</a:t>
            </a:r>
            <a:r>
              <a:rPr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16</a:t>
            </a:r>
            <a:r>
              <a:rPr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日</a:t>
            </a:r>
            <a:r>
              <a:rPr lang="en-US" altLang="ja-JP" sz="2800" dirty="0" smtClean="0">
                <a:latin typeface="Cooper Black" panose="0208090404030B020404" pitchFamily="18" charset="0"/>
                <a:ea typeface="UD デジタル 教科書体 NK-B" panose="02020700000000000000" pitchFamily="18" charset="-128"/>
                <a:cs typeface="72 Black" panose="020B0A04030603020204" pitchFamily="34" charset="0"/>
              </a:rPr>
              <a:t>	</a:t>
            </a:r>
            <a:r>
              <a:rPr lang="ja-JP" altLang="en-US" sz="2800" dirty="0" smtClean="0">
                <a:latin typeface="Cooper Black" panose="0208090404030B020404" pitchFamily="18" charset="0"/>
                <a:ea typeface="UD デジタル 教科書体 NK-B" panose="02020700000000000000" pitchFamily="18" charset="-128"/>
                <a:cs typeface="72 Black" panose="020B0A04030603020204" pitchFamily="34" charset="0"/>
              </a:rPr>
              <a:t>最初の患者に投与</a:t>
            </a:r>
            <a:r>
              <a:rPr lang="en-US" altLang="ja-JP" sz="2800" dirty="0" smtClean="0">
                <a:latin typeface="UD デジタル 教科書体 NK-B" panose="02020700000000000000" pitchFamily="18" charset="-128"/>
                <a:ea typeface="UD デジタル 教科書体 NK-B" panose="02020700000000000000" pitchFamily="18" charset="-128"/>
                <a:cs typeface="72 Black" panose="020B0A04030603020204" pitchFamily="34" charset="0"/>
              </a:rPr>
              <a:t>	</a:t>
            </a:r>
            <a:endParaRPr kumimoji="1" lang="ja-JP" altLang="en-US" sz="2400" dirty="0">
              <a:latin typeface="UD デジタル 教科書体 NK-B" panose="02020700000000000000" pitchFamily="18" charset="-128"/>
              <a:ea typeface="UD デジタル 教科書体 NK-B" panose="02020700000000000000" pitchFamily="18" charset="-128"/>
              <a:cs typeface="72 Black" panose="020B0A04030603020204" pitchFamily="34" charset="0"/>
            </a:endParaRPr>
          </a:p>
        </p:txBody>
      </p:sp>
      <p:pic>
        <p:nvPicPr>
          <p:cNvPr id="1026" name="Picture 2" descr="Moderna, Inc.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5216" y="286183"/>
            <a:ext cx="2181568" cy="5004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D0198\Desktop\和コンテンツ\1_haru\haru_01\PNG\h_parts14\h_parts14_3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958" y="2356168"/>
            <a:ext cx="762952" cy="76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C:\Users\D0198\Desktop\和コンテンツ\1_haru\haru_01\PNG\h_parts14\h_parts14_3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958" y="3209608"/>
            <a:ext cx="762952" cy="76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C:\Users\D0198\Desktop\和コンテンツ\1_haru\haru_01\PNG\h_parts14\h_parts14_3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958" y="4063048"/>
            <a:ext cx="762952" cy="76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Users\D0198\Desktop\和コンテンツ\1_haru\haru_01\PNG\h_parts14\h_parts14_3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958" y="4916488"/>
            <a:ext cx="762952" cy="76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C:\Users\D0198\Desktop\和コンテンツ\1_haru\haru_01\PNG\h_parts14\h_parts14_3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958" y="5769928"/>
            <a:ext cx="762952" cy="76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12626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415766" y="237417"/>
            <a:ext cx="7360467" cy="769441"/>
          </a:xfrm>
          <a:prstGeom prst="rect">
            <a:avLst/>
          </a:prstGeom>
          <a:noFill/>
        </p:spPr>
        <p:txBody>
          <a:bodyPr wrap="square" rtlCol="0">
            <a:spAutoFit/>
          </a:bodyPr>
          <a:lstStyle/>
          <a:p>
            <a:pPr algn="ctr"/>
            <a:r>
              <a:rPr kumimoji="1" lang="ja-JP" altLang="en-US" sz="4400" dirty="0" smtClean="0">
                <a:solidFill>
                  <a:schemeClr val="tx2">
                    <a:lumMod val="50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構成</a:t>
            </a:r>
            <a:endParaRPr kumimoji="1" lang="ja-JP" altLang="en-US" sz="4400" dirty="0">
              <a:solidFill>
                <a:schemeClr val="tx2">
                  <a:lumMod val="50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endParaRPr>
          </a:p>
        </p:txBody>
      </p:sp>
      <p:sp>
        <p:nvSpPr>
          <p:cNvPr id="3" name="テキスト ボックス 2"/>
          <p:cNvSpPr txBox="1"/>
          <p:nvPr/>
        </p:nvSpPr>
        <p:spPr>
          <a:xfrm>
            <a:off x="1163136" y="1461954"/>
            <a:ext cx="10465905" cy="4154984"/>
          </a:xfrm>
          <a:prstGeom prst="rect">
            <a:avLst/>
          </a:prstGeom>
          <a:noFill/>
        </p:spPr>
        <p:txBody>
          <a:bodyPr wrap="square" rtlCol="0">
            <a:spAutoFit/>
          </a:bodyPr>
          <a:lstStyle/>
          <a:p>
            <a:r>
              <a:rPr kumimoji="1" lang="ja-JP" altLang="en-US" sz="40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（０）細胞・ＤＮＡ／ＲＮＡ・ミトコンドリア</a:t>
            </a:r>
            <a:endParaRPr kumimoji="1" lang="en-US" altLang="ja-JP" sz="40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endParaRPr>
          </a:p>
          <a:p>
            <a:r>
              <a:rPr kumimoji="1" lang="ja-JP" altLang="en-US" sz="40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（１）ゲノム編集</a:t>
            </a:r>
            <a:r>
              <a:rPr lang="ja-JP" altLang="en-US" sz="4000" dirty="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技術</a:t>
            </a:r>
            <a:endParaRPr kumimoji="1" lang="en-US" altLang="ja-JP" sz="40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endParaRPr>
          </a:p>
          <a:p>
            <a:r>
              <a:rPr lang="ja-JP" altLang="en-US" sz="40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（２）</a:t>
            </a:r>
            <a:r>
              <a:rPr lang="en-US" altLang="ja-JP" sz="40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RNA</a:t>
            </a:r>
            <a:r>
              <a:rPr lang="ja-JP" altLang="en-US" sz="40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編集（一塩基編集）</a:t>
            </a:r>
            <a:endParaRPr lang="en-US" altLang="ja-JP" sz="40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endParaRPr>
          </a:p>
          <a:p>
            <a:r>
              <a:rPr lang="ja-JP" altLang="en-US" sz="40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（３）ミトコンドリア</a:t>
            </a:r>
            <a:r>
              <a:rPr lang="en-US" altLang="ja-JP" sz="40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DNA</a:t>
            </a:r>
            <a:r>
              <a:rPr lang="ja-JP" altLang="en-US" sz="40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編集技術</a:t>
            </a:r>
            <a:endParaRPr lang="en-US" altLang="ja-JP" sz="40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endParaRPr>
          </a:p>
          <a:p>
            <a:r>
              <a:rPr kumimoji="1" lang="ja-JP" altLang="en-US" sz="40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（４）改良・</a:t>
            </a:r>
            <a:r>
              <a:rPr lang="ja-JP" altLang="en-US" sz="40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派生・応用技術と産業応用例</a:t>
            </a:r>
            <a:endParaRPr lang="en-US" altLang="ja-JP" sz="40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endParaRPr>
          </a:p>
          <a:p>
            <a:endParaRPr lang="en-US" altLang="ja-JP" sz="24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endParaRPr>
          </a:p>
          <a:p>
            <a:r>
              <a:rPr kumimoji="1" lang="ja-JP" altLang="en-US" sz="40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（Ｘ）アンケートのお願いと</a:t>
            </a:r>
            <a:r>
              <a:rPr kumimoji="1" lang="en-US" altLang="ja-JP" sz="400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Backup-Slide</a:t>
            </a:r>
            <a:endParaRPr kumimoji="1" lang="ja-JP" altLang="en-US" sz="4000" dirty="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160527205"/>
      </p:ext>
    </p:extLst>
  </p:cSld>
  <p:clrMapOvr>
    <a:masterClrMapping/>
  </p:clrMapOvr>
  <mc:AlternateContent xmlns:mc="http://schemas.openxmlformats.org/markup-compatibility/2006" xmlns:p14="http://schemas.microsoft.com/office/powerpoint/2010/main">
    <mc:Choice Requires="p14">
      <p:transition spd="slow" p14:dur="2000" advTm="4649"/>
    </mc:Choice>
    <mc:Fallback xmlns="">
      <p:transition spd="slow" advTm="4649"/>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94"/>
          <p:cNvGraphicFramePr>
            <a:graphicFrameLocks noGrp="1"/>
          </p:cNvGraphicFramePr>
          <p:nvPr>
            <p:extLst/>
          </p:nvPr>
        </p:nvGraphicFramePr>
        <p:xfrm>
          <a:off x="408790" y="131170"/>
          <a:ext cx="11371730" cy="6621777"/>
        </p:xfrm>
        <a:graphic>
          <a:graphicData uri="http://schemas.openxmlformats.org/drawingml/2006/table">
            <a:tbl>
              <a:tblPr firstRow="1" bandRow="1">
                <a:tableStyleId>{2D5ABB26-0587-4C30-8999-92F81FD0307C}</a:tableStyleId>
              </a:tblPr>
              <a:tblGrid>
                <a:gridCol w="1590715">
                  <a:extLst>
                    <a:ext uri="{9D8B030D-6E8A-4147-A177-3AD203B41FA5}">
                      <a16:colId xmlns:a16="http://schemas.microsoft.com/office/drawing/2014/main" val="20000"/>
                    </a:ext>
                  </a:extLst>
                </a:gridCol>
                <a:gridCol w="1884301">
                  <a:extLst>
                    <a:ext uri="{9D8B030D-6E8A-4147-A177-3AD203B41FA5}">
                      <a16:colId xmlns:a16="http://schemas.microsoft.com/office/drawing/2014/main" val="20002"/>
                    </a:ext>
                  </a:extLst>
                </a:gridCol>
                <a:gridCol w="912048">
                  <a:extLst>
                    <a:ext uri="{9D8B030D-6E8A-4147-A177-3AD203B41FA5}">
                      <a16:colId xmlns:a16="http://schemas.microsoft.com/office/drawing/2014/main" val="20004"/>
                    </a:ext>
                  </a:extLst>
                </a:gridCol>
                <a:gridCol w="1518488">
                  <a:extLst>
                    <a:ext uri="{9D8B030D-6E8A-4147-A177-3AD203B41FA5}">
                      <a16:colId xmlns:a16="http://schemas.microsoft.com/office/drawing/2014/main" val="20005"/>
                    </a:ext>
                  </a:extLst>
                </a:gridCol>
                <a:gridCol w="684665">
                  <a:extLst>
                    <a:ext uri="{9D8B030D-6E8A-4147-A177-3AD203B41FA5}">
                      <a16:colId xmlns:a16="http://schemas.microsoft.com/office/drawing/2014/main" val="20006"/>
                    </a:ext>
                  </a:extLst>
                </a:gridCol>
                <a:gridCol w="854043">
                  <a:extLst>
                    <a:ext uri="{9D8B030D-6E8A-4147-A177-3AD203B41FA5}">
                      <a16:colId xmlns:a16="http://schemas.microsoft.com/office/drawing/2014/main" val="20007"/>
                    </a:ext>
                  </a:extLst>
                </a:gridCol>
                <a:gridCol w="1000698">
                  <a:extLst>
                    <a:ext uri="{9D8B030D-6E8A-4147-A177-3AD203B41FA5}">
                      <a16:colId xmlns:a16="http://schemas.microsoft.com/office/drawing/2014/main" val="20008"/>
                    </a:ext>
                  </a:extLst>
                </a:gridCol>
                <a:gridCol w="903857">
                  <a:extLst>
                    <a:ext uri="{9D8B030D-6E8A-4147-A177-3AD203B41FA5}">
                      <a16:colId xmlns:a16="http://schemas.microsoft.com/office/drawing/2014/main" val="20009"/>
                    </a:ext>
                  </a:extLst>
                </a:gridCol>
                <a:gridCol w="484208">
                  <a:extLst>
                    <a:ext uri="{9D8B030D-6E8A-4147-A177-3AD203B41FA5}">
                      <a16:colId xmlns:a16="http://schemas.microsoft.com/office/drawing/2014/main" val="20010"/>
                    </a:ext>
                  </a:extLst>
                </a:gridCol>
                <a:gridCol w="1538707">
                  <a:extLst>
                    <a:ext uri="{9D8B030D-6E8A-4147-A177-3AD203B41FA5}">
                      <a16:colId xmlns:a16="http://schemas.microsoft.com/office/drawing/2014/main" val="20011"/>
                    </a:ext>
                  </a:extLst>
                </a:gridCol>
              </a:tblGrid>
              <a:tr h="251968">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開発企業</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　標的疾患</a:t>
                      </a:r>
                      <a:endParaRPr lang="en-US" altLang="ja-JP"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rgbClr val="0070C0"/>
                    </a:solidFill>
                  </a:tcPr>
                </a:tc>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投与方法</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rgbClr val="0070C0"/>
                    </a:solidFill>
                  </a:tcPr>
                </a:tc>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プログラム</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0" marR="123189" indent="0" algn="r">
                        <a:lnSpc>
                          <a:spcPct val="100000"/>
                        </a:lnSpc>
                        <a:spcBef>
                          <a:spcPts val="795"/>
                        </a:spcBef>
                      </a:pPr>
                      <a:r>
                        <a:rPr lang="ja-JP" altLang="en-US" sz="1100" b="0" dirty="0">
                          <a:solidFill>
                            <a:schemeClr val="bg1"/>
                          </a:solidFill>
                          <a:latin typeface="Meiryo UI" panose="020B0604030504040204" pitchFamily="50" charset="-128"/>
                          <a:ea typeface="Meiryo UI" panose="020B0604030504040204" pitchFamily="50" charset="-128"/>
                          <a:cs typeface="Meiryo UI"/>
                        </a:rPr>
                        <a:t>前</a:t>
                      </a:r>
                      <a:r>
                        <a:rPr sz="1100" b="0" dirty="0" err="1">
                          <a:solidFill>
                            <a:schemeClr val="bg1"/>
                          </a:solidFill>
                          <a:latin typeface="Meiryo UI" panose="020B0604030504040204" pitchFamily="50" charset="-128"/>
                          <a:ea typeface="Meiryo UI" panose="020B0604030504040204" pitchFamily="50" charset="-128"/>
                          <a:cs typeface="Meiryo UI"/>
                        </a:rPr>
                        <a:t>臨床</a:t>
                      </a:r>
                      <a:r>
                        <a:rPr lang="en-US" sz="1100" b="0" dirty="0">
                          <a:solidFill>
                            <a:schemeClr val="bg1"/>
                          </a:solidFill>
                          <a:latin typeface="Meiryo UI" panose="020B0604030504040204" pitchFamily="50" charset="-128"/>
                          <a:ea typeface="Meiryo UI" panose="020B0604030504040204" pitchFamily="50" charset="-128"/>
                          <a:cs typeface="Meiryo UI"/>
                        </a:rPr>
                        <a:t/>
                      </a:r>
                      <a:br>
                        <a:rPr lang="en-US" sz="1100" b="0" dirty="0">
                          <a:solidFill>
                            <a:schemeClr val="bg1"/>
                          </a:solidFill>
                          <a:latin typeface="Meiryo UI" panose="020B0604030504040204" pitchFamily="50" charset="-128"/>
                          <a:ea typeface="Meiryo UI" panose="020B0604030504040204" pitchFamily="50" charset="-128"/>
                          <a:cs typeface="Meiryo UI"/>
                        </a:rPr>
                      </a:br>
                      <a:r>
                        <a:rPr sz="1100" b="0" dirty="0" err="1">
                          <a:solidFill>
                            <a:schemeClr val="bg1"/>
                          </a:solidFill>
                          <a:latin typeface="Meiryo UI" panose="020B0604030504040204" pitchFamily="50" charset="-128"/>
                          <a:ea typeface="Meiryo UI" panose="020B0604030504040204" pitchFamily="50" charset="-128"/>
                          <a:cs typeface="Meiryo UI"/>
                        </a:rPr>
                        <a:t>試験</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10096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gridSpan="3">
                  <a:txBody>
                    <a:bodyPr/>
                    <a:lstStyle/>
                    <a:p>
                      <a:pPr marL="0" marR="140335" indent="0" algn="ctr">
                        <a:lnSpc>
                          <a:spcPct val="100000"/>
                        </a:lnSpc>
                        <a:spcBef>
                          <a:spcPts val="395"/>
                        </a:spcBef>
                      </a:pPr>
                      <a:r>
                        <a:rPr lang="ja-JP" altLang="en-US" sz="1100" b="0" dirty="0">
                          <a:solidFill>
                            <a:srgbClr val="FFFFFF"/>
                          </a:solidFill>
                          <a:latin typeface="Meiryo UI" panose="020B0604030504040204" pitchFamily="50" charset="-128"/>
                          <a:ea typeface="Meiryo UI" panose="020B0604030504040204" pitchFamily="50" charset="-128"/>
                          <a:cs typeface="Meiryo UI"/>
                        </a:rPr>
                        <a:t>　</a:t>
                      </a:r>
                      <a:r>
                        <a:rPr sz="1100" b="0" dirty="0" err="1">
                          <a:solidFill>
                            <a:srgbClr val="FFFFFF"/>
                          </a:solidFill>
                          <a:latin typeface="Meiryo UI" panose="020B0604030504040204" pitchFamily="50" charset="-128"/>
                          <a:ea typeface="Meiryo UI" panose="020B0604030504040204" pitchFamily="50" charset="-128"/>
                          <a:cs typeface="Meiryo UI"/>
                        </a:rPr>
                        <a:t>臨床試験（治験</a:t>
                      </a:r>
                      <a:r>
                        <a:rPr sz="1100" b="0" dirty="0">
                          <a:solidFill>
                            <a:srgbClr val="FFFFFF"/>
                          </a:solidFill>
                          <a:latin typeface="Meiryo UI" panose="020B0604030504040204" pitchFamily="50" charset="-128"/>
                          <a:ea typeface="Meiryo UI" panose="020B0604030504040204" pitchFamily="50" charset="-128"/>
                          <a:cs typeface="Meiryo UI"/>
                        </a:rPr>
                        <a:t>）</a:t>
                      </a:r>
                      <a:endParaRPr sz="1100" b="0" dirty="0">
                        <a:latin typeface="Meiryo UI" panose="020B0604030504040204" pitchFamily="50" charset="-128"/>
                        <a:ea typeface="Meiryo UI" panose="020B0604030504040204" pitchFamily="50" charset="-128"/>
                        <a:cs typeface="Meiryo UI"/>
                      </a:endParaRPr>
                    </a:p>
                  </a:txBody>
                  <a:tcPr marL="0" marR="0" marT="5016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hMerge="1">
                  <a:txBody>
                    <a:bodyPr/>
                    <a:lstStyle/>
                    <a:p>
                      <a:endParaRPr/>
                    </a:p>
                  </a:txBody>
                  <a:tcPr marL="0" marR="0" marT="0" marB="0"/>
                </a:tc>
                <a:tc hMerge="1">
                  <a:txBody>
                    <a:bodyPr/>
                    <a:lstStyle/>
                    <a:p>
                      <a:endParaRPr/>
                    </a:p>
                  </a:txBody>
                  <a:tcPr marL="0" marR="0" marT="0" marB="0"/>
                </a:tc>
                <a:tc rowSpan="2">
                  <a:txBody>
                    <a:bodyPr/>
                    <a:lstStyle/>
                    <a:p>
                      <a:pPr marL="25400" marR="130810" algn="ctr">
                        <a:lnSpc>
                          <a:spcPct val="100000"/>
                        </a:lnSpc>
                      </a:pPr>
                      <a:r>
                        <a:rPr sz="1100" b="0" spc="-35" dirty="0" err="1">
                          <a:solidFill>
                            <a:schemeClr val="bg1"/>
                          </a:solidFill>
                          <a:latin typeface="Meiryo UI" panose="020B0604030504040204" pitchFamily="50" charset="-128"/>
                          <a:ea typeface="Meiryo UI" panose="020B0604030504040204" pitchFamily="50" charset="-128"/>
                          <a:cs typeface="Meiryo UI"/>
                        </a:rPr>
                        <a:t>承認</a:t>
                      </a:r>
                      <a:endParaRPr lang="en-US" sz="1100" b="0" spc="-35" dirty="0">
                        <a:solidFill>
                          <a:schemeClr val="bg1"/>
                        </a:solidFill>
                        <a:latin typeface="Meiryo UI" panose="020B0604030504040204" pitchFamily="50" charset="-128"/>
                        <a:ea typeface="Meiryo UI" panose="020B0604030504040204" pitchFamily="50" charset="-128"/>
                        <a:cs typeface="Meiryo UI"/>
                      </a:endParaRPr>
                    </a:p>
                    <a:p>
                      <a:pPr marL="25400" marR="130810" algn="ctr">
                        <a:lnSpc>
                          <a:spcPct val="100000"/>
                        </a:lnSpc>
                      </a:pPr>
                      <a:r>
                        <a:rPr sz="1100" b="0" spc="-35" dirty="0" err="1">
                          <a:solidFill>
                            <a:schemeClr val="bg1"/>
                          </a:solidFill>
                          <a:latin typeface="Meiryo UI" panose="020B0604030504040204" pitchFamily="50" charset="-128"/>
                          <a:ea typeface="Meiryo UI" panose="020B0604030504040204" pitchFamily="50" charset="-128"/>
                          <a:cs typeface="Meiryo UI"/>
                        </a:rPr>
                        <a:t>審査</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備考</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extLst>
                  <a:ext uri="{0D108BD9-81ED-4DB2-BD59-A6C34878D82A}">
                    <a16:rowId xmlns:a16="http://schemas.microsoft.com/office/drawing/2014/main" val="10000"/>
                  </a:ext>
                </a:extLst>
              </a:tr>
              <a:tr h="270255">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10096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a:txBody>
                    <a:bodyPr/>
                    <a:lstStyle/>
                    <a:p>
                      <a:pPr marL="0" marR="12065" indent="0" algn="ctr">
                        <a:lnSpc>
                          <a:spcPct val="100000"/>
                        </a:lnSpc>
                        <a:spcBef>
                          <a:spcPts val="465"/>
                        </a:spcBef>
                      </a:pPr>
                      <a:r>
                        <a:rPr sz="1100" b="0" dirty="0">
                          <a:solidFill>
                            <a:schemeClr val="bg1"/>
                          </a:solidFill>
                          <a:latin typeface="Meiryo UI" panose="020B0604030504040204" pitchFamily="50" charset="-128"/>
                          <a:ea typeface="Meiryo UI" panose="020B0604030504040204" pitchFamily="50" charset="-128"/>
                          <a:cs typeface="Meiryo UI"/>
                        </a:rPr>
                        <a:t>第Ⅰ相</a:t>
                      </a:r>
                    </a:p>
                  </a:txBody>
                  <a:tcPr marL="0" marR="0" marT="5905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a:txBody>
                    <a:bodyPr/>
                    <a:lstStyle/>
                    <a:p>
                      <a:pPr marL="0" marR="85090" indent="0" algn="ctr">
                        <a:lnSpc>
                          <a:spcPct val="100000"/>
                        </a:lnSpc>
                        <a:spcBef>
                          <a:spcPts val="465"/>
                        </a:spcBef>
                      </a:pPr>
                      <a:r>
                        <a:rPr sz="1100" b="0" dirty="0">
                          <a:solidFill>
                            <a:schemeClr val="bg1"/>
                          </a:solidFill>
                          <a:latin typeface="Meiryo UI" panose="020B0604030504040204" pitchFamily="50" charset="-128"/>
                          <a:ea typeface="Meiryo UI" panose="020B0604030504040204" pitchFamily="50" charset="-128"/>
                          <a:cs typeface="Meiryo UI"/>
                        </a:rPr>
                        <a:t>第Ⅱ相</a:t>
                      </a:r>
                    </a:p>
                  </a:txBody>
                  <a:tcPr marL="0" marR="0" marT="5905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a:txBody>
                    <a:bodyPr/>
                    <a:lstStyle/>
                    <a:p>
                      <a:pPr marL="0" marR="140335" indent="0" algn="ctr">
                        <a:lnSpc>
                          <a:spcPct val="100000"/>
                        </a:lnSpc>
                        <a:spcBef>
                          <a:spcPts val="465"/>
                        </a:spcBef>
                      </a:pPr>
                      <a:r>
                        <a:rPr sz="1100" b="0" dirty="0">
                          <a:solidFill>
                            <a:schemeClr val="bg1"/>
                          </a:solidFill>
                          <a:latin typeface="Meiryo UI" panose="020B0604030504040204" pitchFamily="50" charset="-128"/>
                          <a:ea typeface="Meiryo UI" panose="020B0604030504040204" pitchFamily="50" charset="-128"/>
                          <a:cs typeface="Meiryo UI"/>
                        </a:rPr>
                        <a:t>第Ⅲ相</a:t>
                      </a:r>
                    </a:p>
                  </a:txBody>
                  <a:tcPr marL="0" marR="0" marT="5905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extLst>
                  <a:ext uri="{0D108BD9-81ED-4DB2-BD59-A6C34878D82A}">
                    <a16:rowId xmlns:a16="http://schemas.microsoft.com/office/drawing/2014/main" val="10001"/>
                  </a:ext>
                </a:extLst>
              </a:tr>
              <a:tr h="467994">
                <a:tc rowSpan="3">
                  <a:txBody>
                    <a:bodyPr/>
                    <a:lstStyle/>
                    <a:p>
                      <a:pPr algn="ctr">
                        <a:lnSpc>
                          <a:spcPct val="100000"/>
                        </a:lnSpc>
                        <a:spcBef>
                          <a:spcPts val="10"/>
                        </a:spcBef>
                      </a:pPr>
                      <a:r>
                        <a:rPr kumimoji="1" lang="fr-FR" altLang="ja-JP" sz="1050" kern="1200" dirty="0" err="1">
                          <a:solidFill>
                            <a:schemeClr val="tx1"/>
                          </a:solidFill>
                          <a:effectLst/>
                          <a:latin typeface="Meiryo UI" panose="020B0604030504040204" pitchFamily="50" charset="-128"/>
                          <a:ea typeface="Meiryo UI" panose="020B0604030504040204" pitchFamily="50" charset="-128"/>
                          <a:cs typeface="+mn-cs"/>
                        </a:rPr>
                        <a:t>Biopharmaceutical</a:t>
                      </a:r>
                      <a:endParaRPr kumimoji="1" lang="fr-FR" altLang="ja-JP" sz="1050" kern="1200" dirty="0">
                        <a:solidFill>
                          <a:schemeClr val="tx1"/>
                        </a:solidFill>
                        <a:effectLst/>
                        <a:latin typeface="Meiryo UI" panose="020B0604030504040204" pitchFamily="50" charset="-128"/>
                        <a:ea typeface="Meiryo UI" panose="020B0604030504040204" pitchFamily="50" charset="-128"/>
                        <a:cs typeface="+mn-cs"/>
                      </a:endParaRPr>
                    </a:p>
                    <a:p>
                      <a:pPr algn="ctr">
                        <a:lnSpc>
                          <a:spcPct val="100000"/>
                        </a:lnSpc>
                        <a:spcBef>
                          <a:spcPts val="10"/>
                        </a:spcBef>
                      </a:pPr>
                      <a:r>
                        <a:rPr kumimoji="1" lang="fr-FR" altLang="ja-JP" sz="1050" kern="1200" dirty="0">
                          <a:solidFill>
                            <a:schemeClr val="tx1"/>
                          </a:solidFill>
                          <a:effectLst/>
                          <a:latin typeface="Meiryo UI" panose="020B0604030504040204" pitchFamily="50" charset="-128"/>
                          <a:ea typeface="Meiryo UI" panose="020B0604030504040204" pitchFamily="50" charset="-128"/>
                          <a:cs typeface="+mn-cs"/>
                        </a:rPr>
                        <a:t>New </a:t>
                      </a:r>
                      <a:r>
                        <a:rPr kumimoji="1" lang="en-US" altLang="ja-JP" sz="1050" kern="1200" dirty="0">
                          <a:solidFill>
                            <a:schemeClr val="tx1"/>
                          </a:solidFill>
                          <a:effectLst/>
                          <a:latin typeface="Meiryo UI" panose="020B0604030504040204" pitchFamily="50" charset="-128"/>
                          <a:ea typeface="Meiryo UI" panose="020B0604030504040204" pitchFamily="50" charset="-128"/>
                          <a:cs typeface="+mn-cs"/>
                        </a:rPr>
                        <a:t>T</a:t>
                      </a:r>
                      <a:r>
                        <a:rPr kumimoji="1" lang="fr-FR" altLang="ja-JP" sz="1050" kern="1200" dirty="0" err="1">
                          <a:solidFill>
                            <a:schemeClr val="tx1"/>
                          </a:solidFill>
                          <a:effectLst/>
                          <a:latin typeface="Meiryo UI" panose="020B0604030504040204" pitchFamily="50" charset="-128"/>
                          <a:ea typeface="Meiryo UI" panose="020B0604030504040204" pitchFamily="50" charset="-128"/>
                          <a:cs typeface="+mn-cs"/>
                        </a:rPr>
                        <a:t>echnologies</a:t>
                      </a:r>
                      <a:endParaRPr kumimoji="1" lang="fr-FR" altLang="ja-JP" sz="1050" kern="1200" dirty="0">
                        <a:solidFill>
                          <a:schemeClr val="tx1"/>
                        </a:solidFill>
                        <a:effectLst/>
                        <a:latin typeface="Meiryo UI" panose="020B0604030504040204" pitchFamily="50" charset="-128"/>
                        <a:ea typeface="Meiryo UI" panose="020B0604030504040204" pitchFamily="50" charset="-128"/>
                        <a:cs typeface="+mn-cs"/>
                      </a:endParaRPr>
                    </a:p>
                    <a:p>
                      <a:pPr algn="ctr">
                        <a:lnSpc>
                          <a:spcPct val="100000"/>
                        </a:lnSpc>
                        <a:spcBef>
                          <a:spcPts val="10"/>
                        </a:spcBef>
                      </a:pPr>
                      <a:endParaRPr lang="en-US" altLang="ja-JP" sz="400" dirty="0">
                        <a:latin typeface="Meiryo UI" panose="020B0604030504040204" pitchFamily="50" charset="-128"/>
                        <a:ea typeface="Meiryo UI" panose="020B0604030504040204" pitchFamily="50" charset="-128"/>
                        <a:cs typeface="Meiryo UI"/>
                      </a:endParaRPr>
                    </a:p>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a:t>
                      </a:r>
                      <a:r>
                        <a:rPr lang="en-US" altLang="ja-JP" sz="1050" dirty="0" err="1">
                          <a:latin typeface="Meiryo UI" panose="020B0604030504040204" pitchFamily="50" charset="-128"/>
                          <a:ea typeface="Meiryo UI" panose="020B0604030504040204" pitchFamily="50" charset="-128"/>
                          <a:cs typeface="Meiryo UI"/>
                        </a:rPr>
                        <a:t>BioNTech</a:t>
                      </a:r>
                      <a:r>
                        <a:rPr lang="ja-JP" altLang="en-US" sz="1050" dirty="0">
                          <a:latin typeface="Meiryo UI" panose="020B0604030504040204" pitchFamily="50" charset="-128"/>
                          <a:ea typeface="Meiryo UI" panose="020B0604030504040204" pitchFamily="50" charset="-128"/>
                          <a:cs typeface="Meiryo UI"/>
                        </a:rPr>
                        <a:t>）</a:t>
                      </a:r>
                      <a:endParaRPr lang="en-US" sz="1050" dirty="0">
                        <a:latin typeface="Meiryo UI" panose="020B0604030504040204" pitchFamily="50" charset="-128"/>
                        <a:ea typeface="Meiryo UI" panose="020B0604030504040204" pitchFamily="50" charset="-128"/>
                        <a:cs typeface="Meiryo UI"/>
                      </a:endParaRPr>
                    </a:p>
                  </a:txBody>
                  <a:tcPr marL="0" marR="0" marT="1270"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ヒトパピローマウイルス</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感染症</a:t>
                      </a:r>
                      <a:endParaRPr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BNT113</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marR="12065" algn="ctr">
                        <a:lnSpc>
                          <a:spcPct val="100000"/>
                        </a:lnSpc>
                        <a:spcBef>
                          <a:spcPts val="20"/>
                        </a:spcBef>
                      </a:pPr>
                      <a:endParaRPr sz="1050" dirty="0">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algn="ctr">
                        <a:lnSpc>
                          <a:spcPct val="100000"/>
                        </a:lnSpc>
                        <a:spcBef>
                          <a:spcPts val="430"/>
                        </a:spcBef>
                      </a:pPr>
                      <a:endParaRPr sz="1050" dirty="0">
                        <a:latin typeface="Meiryo UI" panose="020B0604030504040204" pitchFamily="50" charset="-128"/>
                        <a:ea typeface="Meiryo UI" panose="020B0604030504040204" pitchFamily="50" charset="-128"/>
                        <a:cs typeface="Meiryo UI"/>
                      </a:endParaRPr>
                    </a:p>
                  </a:txBody>
                  <a:tcPr marL="0" marR="0" marT="5461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marL="88900" marR="140335" algn="ctr">
                        <a:lnSpc>
                          <a:spcPct val="100000"/>
                        </a:lnSpc>
                        <a:spcBef>
                          <a:spcPts val="430"/>
                        </a:spcBef>
                      </a:pPr>
                      <a:endParaRPr sz="1050" dirty="0">
                        <a:latin typeface="Meiryo UI" panose="020B0604030504040204" pitchFamily="50" charset="-128"/>
                        <a:ea typeface="Meiryo UI" panose="020B0604030504040204" pitchFamily="50" charset="-128"/>
                        <a:cs typeface="Meiryo UI"/>
                      </a:endParaRPr>
                    </a:p>
                  </a:txBody>
                  <a:tcPr marL="0" marR="0" marT="5461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marR="13081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algn="ctr">
                        <a:lnSpc>
                          <a:spcPct val="100000"/>
                        </a:lnSpc>
                      </a:pP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HPV16</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由来の腫瘍性タンパク質</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E6</a:t>
                      </a:r>
                      <a:r>
                        <a:rPr kumimoji="1" lang="ja-JP" altLang="en-US" sz="900" b="0" i="0" kern="1200" dirty="0" err="1">
                          <a:solidFill>
                            <a:schemeClr val="tx1"/>
                          </a:solidFill>
                          <a:effectLst/>
                          <a:latin typeface="Meiryo UI" panose="020B0604030504040204" pitchFamily="50" charset="-128"/>
                          <a:ea typeface="Meiryo UI" panose="020B0604030504040204" pitchFamily="50" charset="-128"/>
                          <a:cs typeface="+mn-cs"/>
                        </a:rPr>
                        <a:t>、</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E7</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に対する免疫応答誘発</a:t>
                      </a:r>
                      <a:endParaRPr sz="1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a:solidFill>
                        <a:srgbClr val="000000"/>
                      </a:solidFill>
                      <a:prstDash val="solid"/>
                    </a:lnB>
                    <a:noFill/>
                  </a:tcPr>
                </a:tc>
                <a:extLst>
                  <a:ext uri="{0D108BD9-81ED-4DB2-BD59-A6C34878D82A}">
                    <a16:rowId xmlns:a16="http://schemas.microsoft.com/office/drawing/2014/main" val="10005"/>
                  </a:ext>
                </a:extLst>
              </a:tr>
              <a:tr h="467995">
                <a:tc vMerge="1">
                  <a:txBody>
                    <a:bodyPr/>
                    <a:lstStyle/>
                    <a:p>
                      <a:pPr algn="ctr">
                        <a:lnSpc>
                          <a:spcPct val="100000"/>
                        </a:lnSpc>
                        <a:spcBef>
                          <a:spcPts val="15"/>
                        </a:spcBef>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ja-JP" altLang="en-US" sz="1050" dirty="0">
                          <a:latin typeface="Meiryo UI" panose="020B0604030504040204" pitchFamily="50" charset="-128"/>
                          <a:ea typeface="Meiryo UI" panose="020B0604030504040204" pitchFamily="50" charset="-128"/>
                          <a:cs typeface="Meiryo UI"/>
                        </a:rPr>
                        <a:t>メラノーマ</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鼻腔内投与</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静脈内投与</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BNT111</a:t>
                      </a:r>
                    </a:p>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BNT122</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marR="12065" algn="ctr">
                        <a:lnSpc>
                          <a:spcPct val="100000"/>
                        </a:lnSpc>
                        <a:spcBef>
                          <a:spcPts val="40"/>
                        </a:spcBef>
                      </a:pPr>
                      <a:endParaRPr sz="1050" dirty="0">
                        <a:latin typeface="Meiryo UI" panose="020B0604030504040204" pitchFamily="50" charset="-128"/>
                        <a:ea typeface="Meiryo UI" panose="020B0604030504040204" pitchFamily="50" charset="-128"/>
                        <a:cs typeface="Meiryo UI"/>
                      </a:endParaRPr>
                    </a:p>
                  </a:txBody>
                  <a:tcPr marL="0" marR="0" marT="508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marR="103505" algn="ctr">
                        <a:lnSpc>
                          <a:spcPct val="100000"/>
                        </a:lnSpc>
                        <a:spcBef>
                          <a:spcPts val="500"/>
                        </a:spcBef>
                      </a:pPr>
                      <a:endParaRPr sz="1050" dirty="0">
                        <a:latin typeface="Meiryo UI" panose="020B0604030504040204" pitchFamily="50" charset="-128"/>
                        <a:ea typeface="Meiryo UI" panose="020B0604030504040204" pitchFamily="50" charset="-128"/>
                        <a:cs typeface="Meiryo UI"/>
                      </a:endParaRPr>
                    </a:p>
                  </a:txBody>
                  <a:tcPr marL="0" marR="0" marT="6350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marL="31115" marR="130810" algn="ctr">
                        <a:lnSpc>
                          <a:spcPct val="100000"/>
                        </a:lnSpc>
                        <a:spcBef>
                          <a:spcPts val="500"/>
                        </a:spcBef>
                      </a:pPr>
                      <a:endParaRPr sz="1050" dirty="0">
                        <a:latin typeface="Meiryo UI" panose="020B0604030504040204" pitchFamily="50" charset="-128"/>
                        <a:ea typeface="Meiryo UI" panose="020B0604030504040204" pitchFamily="50" charset="-128"/>
                        <a:cs typeface="Meiryo UI"/>
                      </a:endParaRPr>
                    </a:p>
                  </a:txBody>
                  <a:tcPr marL="0" marR="0" marT="6350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tc>
                  <a:txBody>
                    <a:bodyPr/>
                    <a:lstStyle/>
                    <a:p>
                      <a:pPr algn="ctr">
                        <a:lnSpc>
                          <a:spcPct val="100000"/>
                        </a:lnSpc>
                      </a:pPr>
                      <a:r>
                        <a:rPr lang="ja-JP" altLang="en-US" sz="900" dirty="0">
                          <a:latin typeface="Meiryo UI" panose="020B0604030504040204" pitchFamily="50" charset="-128"/>
                          <a:ea typeface="Meiryo UI" panose="020B0604030504040204" pitchFamily="50" charset="-128"/>
                          <a:cs typeface="Times New Roman"/>
                        </a:rPr>
                        <a:t>アジュバント及び転移性</a:t>
                      </a:r>
                      <a:endParaRPr sz="9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noFill/>
                  </a:tcPr>
                </a:tc>
                <a:extLst>
                  <a:ext uri="{0D108BD9-81ED-4DB2-BD59-A6C34878D82A}">
                    <a16:rowId xmlns:a16="http://schemas.microsoft.com/office/drawing/2014/main" val="10006"/>
                  </a:ext>
                </a:extLst>
              </a:tr>
              <a:tr h="468033">
                <a:tc vMerge="1">
                  <a:txBody>
                    <a:bodyPr/>
                    <a:lstStyle/>
                    <a:p>
                      <a:pPr algn="ctr">
                        <a:lnSpc>
                          <a:spcPct val="100000"/>
                        </a:lnSpc>
                        <a:spcBef>
                          <a:spcPts val="15"/>
                        </a:spcBef>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膵臓がん</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静脈内投与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BNT321</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40335"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シアリルルイス</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A</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を標的とする完全ヒト</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IgG1</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モノクローナル抗体</a:t>
                      </a:r>
                      <a:endParaRPr sz="400" dirty="0">
                        <a:latin typeface="Meiryo UI" panose="020B0604030504040204" pitchFamily="50" charset="-128"/>
                        <a:ea typeface="Meiryo UI" panose="020B0604030504040204" pitchFamily="50" charset="-128"/>
                        <a:cs typeface="Meiryo UI"/>
                      </a:endParaRPr>
                    </a:p>
                  </a:txBody>
                  <a:tcPr marL="0" marR="0" marT="317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7"/>
                  </a:ext>
                </a:extLst>
              </a:tr>
              <a:tr h="468033">
                <a:tc rowSpan="3">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altLang="ja-JP" sz="1050" dirty="0">
                          <a:latin typeface="Meiryo UI" panose="020B0604030504040204" pitchFamily="50" charset="-128"/>
                          <a:ea typeface="Meiryo UI" panose="020B0604030504040204" pitchFamily="50" charset="-128"/>
                          <a:cs typeface="Meiryo UI"/>
                        </a:rPr>
                        <a:t>CureVac</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狂犬病</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CV7202</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狂犬病ウイルス糖タンパク質</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RABV-G</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をコード</a:t>
                      </a:r>
                      <a:endParaRPr sz="4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5222121"/>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非小細胞肺がん</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BI1361849</a:t>
                      </a:r>
                      <a:br>
                        <a:rPr lang="en-US" altLang="ja-JP" sz="1000" dirty="0">
                          <a:latin typeface="Meiryo UI" panose="020B0604030504040204" pitchFamily="50" charset="-128"/>
                          <a:ea typeface="Meiryo UI" panose="020B0604030504040204" pitchFamily="50" charset="-128"/>
                          <a:cs typeface="Times New Roman"/>
                        </a:rPr>
                      </a:br>
                      <a:r>
                        <a:rPr lang="ja-JP" altLang="en-US" sz="1000" dirty="0">
                          <a:latin typeface="Meiryo UI" panose="020B0604030504040204" pitchFamily="50" charset="-128"/>
                          <a:ea typeface="Meiryo UI" panose="020B0604030504040204" pitchFamily="50" charset="-128"/>
                          <a:cs typeface="Times New Roman"/>
                        </a:rPr>
                        <a:t>（</a:t>
                      </a:r>
                      <a:r>
                        <a:rPr lang="en-US" altLang="ja-JP" sz="1000" dirty="0">
                          <a:latin typeface="Meiryo UI" panose="020B0604030504040204" pitchFamily="50" charset="-128"/>
                          <a:ea typeface="Meiryo UI" panose="020B0604030504040204" pitchFamily="50" charset="-128"/>
                          <a:cs typeface="Times New Roman"/>
                        </a:rPr>
                        <a:t>CV9202</a:t>
                      </a:r>
                      <a:r>
                        <a:rPr lang="ja-JP" altLang="en-US" sz="1000" dirty="0">
                          <a:latin typeface="Meiryo UI" panose="020B0604030504040204" pitchFamily="50" charset="-128"/>
                          <a:ea typeface="Meiryo UI" panose="020B0604030504040204" pitchFamily="50" charset="-128"/>
                          <a:cs typeface="Times New Roman"/>
                        </a:rPr>
                        <a:t>）</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ベーリンガーインゲルハイム、ルートヴィヒ癌研究所（</a:t>
                      </a:r>
                      <a:r>
                        <a:rPr kumimoji="1" lang="en-US" altLang="ja-JP" sz="900" b="0" i="0" kern="1200" dirty="0">
                          <a:solidFill>
                            <a:schemeClr val="tx1"/>
                          </a:solidFill>
                          <a:effectLst/>
                          <a:latin typeface="Meiryo UI" panose="020B0604030504040204" pitchFamily="50" charset="-128"/>
                          <a:ea typeface="Meiryo UI" panose="020B0604030504040204" pitchFamily="50" charset="-128"/>
                          <a:cs typeface="+mn-cs"/>
                        </a:rPr>
                        <a:t>LICR</a:t>
                      </a:r>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）との共同研究</a:t>
                      </a:r>
                      <a:endParaRPr sz="4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43745563"/>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扁平上皮がん</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腫瘍内投与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CV8102</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en-US" altLang="ja-JP" sz="1050" dirty="0" err="1" smtClean="0">
                          <a:latin typeface="Meiryo UI" panose="020B0604030504040204" pitchFamily="50" charset="-128"/>
                          <a:ea typeface="Meiryo UI" panose="020B0604030504040204" pitchFamily="50" charset="-128"/>
                          <a:cs typeface="Meiryo UI"/>
                        </a:rPr>
                        <a:t>cMEL</a:t>
                      </a:r>
                      <a:r>
                        <a:rPr lang="ja-JP" altLang="en-US" sz="1050" dirty="0" err="1" smtClean="0">
                          <a:latin typeface="Meiryo UI" panose="020B0604030504040204" pitchFamily="50" charset="-128"/>
                          <a:ea typeface="Meiryo UI" panose="020B0604030504040204" pitchFamily="50" charset="-128"/>
                          <a:cs typeface="Meiryo UI"/>
                        </a:rPr>
                        <a:t>、</a:t>
                      </a:r>
                      <a:r>
                        <a:rPr lang="en-US" altLang="ja-JP" sz="1050" dirty="0" err="1" smtClean="0">
                          <a:latin typeface="Meiryo UI" panose="020B0604030504040204" pitchFamily="50" charset="-128"/>
                          <a:ea typeface="Meiryo UI" panose="020B0604030504040204" pitchFamily="50" charset="-128"/>
                          <a:cs typeface="Meiryo UI"/>
                        </a:rPr>
                        <a:t>cSCC</a:t>
                      </a:r>
                      <a:endParaRPr lang="en-US" altLang="ja-JP" sz="1050" dirty="0" smtClean="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en-US" altLang="ja-JP" sz="1050" dirty="0" err="1" smtClean="0">
                          <a:latin typeface="Meiryo UI" panose="020B0604030504040204" pitchFamily="50" charset="-128"/>
                          <a:ea typeface="Meiryo UI" panose="020B0604030504040204" pitchFamily="50" charset="-128"/>
                          <a:cs typeface="Meiryo UI"/>
                        </a:rPr>
                        <a:t>hnSCC</a:t>
                      </a:r>
                      <a:r>
                        <a:rPr lang="en-US" altLang="ja-JP" sz="1050" dirty="0" smtClean="0">
                          <a:latin typeface="Meiryo UI" panose="020B0604030504040204" pitchFamily="50" charset="-128"/>
                          <a:ea typeface="Meiryo UI" panose="020B0604030504040204" pitchFamily="50" charset="-128"/>
                          <a:cs typeface="Meiryo UI"/>
                        </a:rPr>
                        <a:t> , ACC</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1746607"/>
                  </a:ext>
                </a:extLst>
              </a:tr>
              <a:tr h="468033">
                <a:tc rowSpan="2">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a:latin typeface="Meiryo UI" panose="020B0604030504040204" pitchFamily="50" charset="-128"/>
                          <a:ea typeface="Meiryo UI" panose="020B0604030504040204" pitchFamily="50" charset="-128"/>
                          <a:cs typeface="Meiryo UI"/>
                        </a:rPr>
                        <a:t>eTheRNA</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メラノーマ</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リンパ節投与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smtClean="0">
                          <a:latin typeface="Meiryo UI" panose="020B0604030504040204" pitchFamily="50" charset="-128"/>
                          <a:ea typeface="Meiryo UI" panose="020B0604030504040204" pitchFamily="50" charset="-128"/>
                          <a:cs typeface="Times New Roman"/>
                        </a:rPr>
                        <a:t>ECI-006</a:t>
                      </a:r>
                    </a:p>
                    <a:p>
                      <a:pPr algn="ctr">
                        <a:lnSpc>
                          <a:spcPct val="100000"/>
                        </a:lnSpc>
                      </a:pPr>
                      <a:r>
                        <a:rPr lang="en-US" altLang="ja-JP" sz="1000" dirty="0" smtClean="0">
                          <a:latin typeface="Meiryo UI" panose="020B0604030504040204" pitchFamily="50" charset="-128"/>
                          <a:ea typeface="Meiryo UI" panose="020B0604030504040204" pitchFamily="50" charset="-128"/>
                          <a:cs typeface="Times New Roman"/>
                        </a:rPr>
                        <a:t>A001</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ja-JP" altLang="en-US" sz="1050" dirty="0" smtClean="0">
                          <a:latin typeface="Meiryo UI" panose="020B0604030504040204" pitchFamily="50" charset="-128"/>
                          <a:ea typeface="Meiryo UI" panose="020B0604030504040204" pitchFamily="50" charset="-128"/>
                          <a:cs typeface="Meiryo UI"/>
                        </a:rPr>
                        <a:t>転移性メラノーマに対する</a:t>
                      </a:r>
                      <a:r>
                        <a:rPr lang="en-US" altLang="ja-JP" sz="1050" dirty="0" smtClean="0">
                          <a:latin typeface="Meiryo UI" panose="020B0604030504040204" pitchFamily="50" charset="-128"/>
                          <a:ea typeface="Meiryo UI" panose="020B0604030504040204" pitchFamily="50" charset="-128"/>
                          <a:cs typeface="Meiryo UI"/>
                        </a:rPr>
                        <a:t>mRNA</a:t>
                      </a:r>
                      <a:r>
                        <a:rPr lang="ja-JP" altLang="en-US" sz="1050" dirty="0" smtClean="0">
                          <a:latin typeface="Meiryo UI" panose="020B0604030504040204" pitchFamily="50" charset="-128"/>
                          <a:ea typeface="Meiryo UI" panose="020B0604030504040204" pitchFamily="50" charset="-128"/>
                          <a:cs typeface="Meiryo UI"/>
                        </a:rPr>
                        <a:t>ベースのワクチン</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7075312"/>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en-US" altLang="ja-JP" sz="1000" dirty="0">
                          <a:latin typeface="Meiryo UI" panose="020B0604030504040204" pitchFamily="50" charset="-128"/>
                          <a:ea typeface="Meiryo UI" panose="020B0604030504040204" pitchFamily="50" charset="-128"/>
                          <a:cs typeface="Meiryo UI"/>
                        </a:rPr>
                        <a:t>HIV</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鼻腔内投与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smtClean="0">
                          <a:latin typeface="Meiryo UI" panose="020B0604030504040204" pitchFamily="50" charset="-128"/>
                          <a:ea typeface="Meiryo UI" panose="020B0604030504040204" pitchFamily="50" charset="-128"/>
                          <a:cs typeface="Times New Roman"/>
                        </a:rPr>
                        <a:t>A006</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5"/>
                        </a:spcBef>
                        <a:spcAft>
                          <a:spcPts val="0"/>
                        </a:spcAft>
                        <a:buClrTx/>
                        <a:buSzTx/>
                        <a:buFontTx/>
                        <a:buNone/>
                        <a:tabLst/>
                        <a:defRPr/>
                      </a:pPr>
                      <a:r>
                        <a:rPr kumimoji="1" lang="en-US" altLang="ja-JP" sz="1050" b="0" i="0" kern="1200" dirty="0" err="1" smtClean="0">
                          <a:solidFill>
                            <a:schemeClr val="tx1"/>
                          </a:solidFill>
                          <a:effectLst/>
                          <a:latin typeface="Meiryo UI" panose="020B0604030504040204" pitchFamily="50" charset="-128"/>
                          <a:ea typeface="Meiryo UI" panose="020B0604030504040204" pitchFamily="50" charset="-128"/>
                          <a:cs typeface="+mn-cs"/>
                        </a:rPr>
                        <a:t>NoseVAx</a:t>
                      </a:r>
                      <a:endParaRPr sz="6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7815016"/>
                  </a:ext>
                </a:extLst>
              </a:tr>
              <a:tr h="468033">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err="1">
                          <a:latin typeface="Meiryo UI" panose="020B0604030504040204" pitchFamily="50" charset="-128"/>
                          <a:ea typeface="Meiryo UI" panose="020B0604030504040204" pitchFamily="50" charset="-128"/>
                          <a:cs typeface="Meiryo UI"/>
                        </a:rPr>
                        <a:t>Boehringer</a:t>
                      </a:r>
                      <a:r>
                        <a:rPr lang="en-US" sz="1050" baseline="0" dirty="0">
                          <a:latin typeface="Meiryo UI" panose="020B0604030504040204" pitchFamily="50" charset="-128"/>
                          <a:ea typeface="Meiryo UI" panose="020B0604030504040204" pitchFamily="50" charset="-128"/>
                          <a:cs typeface="Meiryo UI"/>
                        </a:rPr>
                        <a:t> </a:t>
                      </a:r>
                      <a:r>
                        <a:rPr lang="en-US" sz="1050" baseline="0" dirty="0" err="1">
                          <a:latin typeface="Meiryo UI" panose="020B0604030504040204" pitchFamily="50" charset="-128"/>
                          <a:ea typeface="Meiryo UI" panose="020B0604030504040204" pitchFamily="50" charset="-128"/>
                          <a:cs typeface="Meiryo UI"/>
                        </a:rPr>
                        <a:t>Ingelheim</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smtClean="0">
                          <a:latin typeface="Meiryo UI" panose="020B0604030504040204" pitchFamily="50" charset="-128"/>
                          <a:ea typeface="Meiryo UI" panose="020B0604030504040204" pitchFamily="50" charset="-128"/>
                          <a:cs typeface="Meiryo UI"/>
                        </a:rPr>
                        <a:t>慢性心不全</a:t>
                      </a:r>
                      <a:endParaRPr lang="en-US" altLang="ja-JP" sz="1000" dirty="0" smtClean="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smtClean="0">
                          <a:latin typeface="Meiryo UI" panose="020B0604030504040204" pitchFamily="50" charset="-128"/>
                          <a:ea typeface="Meiryo UI" panose="020B0604030504040204" pitchFamily="50" charset="-128"/>
                          <a:cs typeface="Meiryo UI"/>
                        </a:rPr>
                        <a:t>慢性腎不全</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altLang="ja-JP" sz="1000" dirty="0" smtClean="0">
                          <a:latin typeface="Meiryo UI" panose="020B0604030504040204" pitchFamily="50" charset="-128"/>
                          <a:ea typeface="Meiryo UI" panose="020B0604030504040204" pitchFamily="50" charset="-128"/>
                          <a:cs typeface="Times New Roman"/>
                        </a:rPr>
                        <a:t>BI10773</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en-US" sz="1050" dirty="0" smtClean="0">
                          <a:latin typeface="Meiryo UI" panose="020B0604030504040204" pitchFamily="50" charset="-128"/>
                          <a:ea typeface="Meiryo UI" panose="020B0604030504040204" pitchFamily="50" charset="-128"/>
                          <a:cs typeface="Meiryo UI"/>
                        </a:rPr>
                        <a:t>Inhibition of sodium glucose cotransporter2</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24349354"/>
                  </a:ext>
                </a:extLst>
              </a:tr>
              <a:tr h="468033">
                <a:tc rowSpan="4">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altLang="ja-JP" sz="1050" dirty="0" err="1">
                          <a:latin typeface="Meiryo UI" panose="020B0604030504040204" pitchFamily="50" charset="-128"/>
                          <a:ea typeface="Meiryo UI" panose="020B0604030504040204" pitchFamily="50" charset="-128"/>
                          <a:cs typeface="Meiryo UI"/>
                        </a:rPr>
                        <a:t>Moderna</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サイトメガロウイルス</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感染症</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筋注</a:t>
                      </a:r>
                      <a:endParaRPr lang="en-US" altLang="ja-JP" sz="1050" dirty="0">
                        <a:latin typeface="Meiryo UI" panose="020B0604030504040204" pitchFamily="50" charset="-128"/>
                        <a:ea typeface="Meiryo UI" panose="020B0604030504040204" pitchFamily="50" charset="-128"/>
                        <a:cs typeface="Meiryo UI"/>
                      </a:endParaRPr>
                    </a:p>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sz="1000" dirty="0">
                          <a:latin typeface="Meiryo UI" panose="020B0604030504040204" pitchFamily="50" charset="-128"/>
                          <a:ea typeface="Meiryo UI" panose="020B0604030504040204" pitchFamily="50" charset="-128"/>
                          <a:cs typeface="Times New Roman"/>
                        </a:rPr>
                        <a:t>mRNA-1647</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ja-JP" altLang="en-US" sz="1050" dirty="0" smtClean="0">
                          <a:latin typeface="Meiryo UI" panose="020B0604030504040204" pitchFamily="50" charset="-128"/>
                          <a:ea typeface="Meiryo UI" panose="020B0604030504040204" pitchFamily="50" charset="-128"/>
                          <a:cs typeface="Meiryo UI"/>
                        </a:rPr>
                        <a:t>アルファガラクトシダーゼ</a:t>
                      </a:r>
                      <a:endParaRPr lang="en-US" altLang="ja-JP" sz="1050" dirty="0" smtClean="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ja-JP" altLang="en-US" sz="1050" dirty="0" smtClean="0">
                          <a:latin typeface="Meiryo UI" panose="020B0604030504040204" pitchFamily="50" charset="-128"/>
                          <a:ea typeface="Meiryo UI" panose="020B0604030504040204" pitchFamily="50" charset="-128"/>
                          <a:cs typeface="Meiryo UI"/>
                        </a:rPr>
                        <a:t>（</a:t>
                      </a:r>
                      <a:r>
                        <a:rPr lang="en-US" altLang="ja-JP" sz="1050" dirty="0" smtClean="0">
                          <a:latin typeface="Meiryo UI" panose="020B0604030504040204" pitchFamily="50" charset="-128"/>
                          <a:ea typeface="Meiryo UI" panose="020B0604030504040204" pitchFamily="50" charset="-128"/>
                          <a:cs typeface="Meiryo UI"/>
                        </a:rPr>
                        <a:t>CMV</a:t>
                      </a:r>
                      <a:r>
                        <a:rPr lang="ja-JP" altLang="en-US" sz="1050" dirty="0" smtClean="0">
                          <a:latin typeface="Meiryo UI" panose="020B0604030504040204" pitchFamily="50" charset="-128"/>
                          <a:ea typeface="Meiryo UI" panose="020B0604030504040204" pitchFamily="50" charset="-128"/>
                          <a:cs typeface="Meiryo UI"/>
                        </a:rPr>
                        <a:t>）</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0322252"/>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smtClean="0">
                          <a:latin typeface="Meiryo UI" panose="020B0604030504040204" pitchFamily="50" charset="-128"/>
                          <a:ea typeface="Meiryo UI" panose="020B0604030504040204" pitchFamily="50" charset="-128"/>
                          <a:cs typeface="Meiryo UI"/>
                        </a:rPr>
                        <a:t>がんワクチン</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smtClean="0">
                          <a:latin typeface="Meiryo UI" panose="020B0604030504040204" pitchFamily="50" charset="-128"/>
                          <a:ea typeface="Meiryo UI" panose="020B0604030504040204" pitchFamily="50" charset="-128"/>
                          <a:cs typeface="Meiryo UI"/>
                        </a:rPr>
                        <a:t>静脈投与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sz="1000" dirty="0" smtClean="0">
                          <a:latin typeface="Meiryo UI" panose="020B0604030504040204" pitchFamily="50" charset="-128"/>
                          <a:ea typeface="Meiryo UI" panose="020B0604030504040204" pitchFamily="50" charset="-128"/>
                          <a:cs typeface="Times New Roman"/>
                        </a:rPr>
                        <a:t>mRNA-4157</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kumimoji="1" lang="en-US" altLang="ja-JP" sz="1050" b="0" i="0" kern="1200" dirty="0" smtClean="0">
                          <a:solidFill>
                            <a:schemeClr val="tx1"/>
                          </a:solidFill>
                          <a:effectLst/>
                          <a:latin typeface="Meiryo UI" panose="020B0604030504040204" pitchFamily="50" charset="-128"/>
                          <a:ea typeface="Meiryo UI" panose="020B0604030504040204" pitchFamily="50" charset="-128"/>
                          <a:cs typeface="+mn-cs"/>
                        </a:rPr>
                        <a:t>KRAS</a:t>
                      </a:r>
                      <a:r>
                        <a:rPr kumimoji="1" lang="ja-JP" altLang="en-US" sz="1050" b="0" i="0" kern="1200" dirty="0" smtClean="0">
                          <a:solidFill>
                            <a:schemeClr val="tx1"/>
                          </a:solidFill>
                          <a:effectLst/>
                          <a:latin typeface="Meiryo UI" panose="020B0604030504040204" pitchFamily="50" charset="-128"/>
                          <a:ea typeface="Meiryo UI" panose="020B0604030504040204" pitchFamily="50" charset="-128"/>
                          <a:cs typeface="+mn-cs"/>
                        </a:rPr>
                        <a:t>ワクチン</a:t>
                      </a:r>
                      <a:endParaRPr kumimoji="1" lang="en-US" altLang="ja-JP" sz="1050" b="0" i="0" kern="1200" dirty="0" smtClean="0">
                        <a:solidFill>
                          <a:schemeClr val="tx1"/>
                        </a:solidFill>
                        <a:effectLst/>
                        <a:latin typeface="Meiryo UI" panose="020B0604030504040204" pitchFamily="50" charset="-128"/>
                        <a:ea typeface="Meiryo UI" panose="020B0604030504040204" pitchFamily="50" charset="-128"/>
                        <a:cs typeface="+mn-cs"/>
                      </a:endParaRPr>
                    </a:p>
                    <a:p>
                      <a:pPr algn="ctr">
                        <a:lnSpc>
                          <a:spcPct val="100000"/>
                        </a:lnSpc>
                        <a:spcBef>
                          <a:spcPts val="25"/>
                        </a:spcBef>
                      </a:pPr>
                      <a:r>
                        <a:rPr lang="en-US" sz="1050" dirty="0" smtClean="0">
                          <a:latin typeface="Meiryo UI" panose="020B0604030504040204" pitchFamily="50" charset="-128"/>
                          <a:ea typeface="Meiryo UI" panose="020B0604030504040204" pitchFamily="50" charset="-128"/>
                          <a:cs typeface="Meiryo UI"/>
                        </a:rPr>
                        <a:t>mRNA-5671</a:t>
                      </a:r>
                    </a:p>
                    <a:p>
                      <a:pPr algn="ctr">
                        <a:lnSpc>
                          <a:spcPct val="100000"/>
                        </a:lnSpc>
                        <a:spcBef>
                          <a:spcPts val="25"/>
                        </a:spcBef>
                      </a:pPr>
                      <a:r>
                        <a:rPr lang="en-US" sz="1050" dirty="0" smtClean="0">
                          <a:latin typeface="Meiryo UI" panose="020B0604030504040204" pitchFamily="50" charset="-128"/>
                          <a:ea typeface="Meiryo UI" panose="020B0604030504040204" pitchFamily="50" charset="-128"/>
                          <a:cs typeface="Meiryo UI"/>
                        </a:rPr>
                        <a:t>CRC、NSCLC、</a:t>
                      </a:r>
                      <a:r>
                        <a:rPr lang="ja-JP" altLang="en-US" sz="1050" dirty="0" smtClean="0">
                          <a:latin typeface="Meiryo UI" panose="020B0604030504040204" pitchFamily="50" charset="-128"/>
                          <a:ea typeface="Meiryo UI" panose="020B0604030504040204" pitchFamily="50" charset="-128"/>
                          <a:cs typeface="Meiryo UI"/>
                        </a:rPr>
                        <a:t>膵臓がん</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67209483"/>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固形腫瘍／リンパ腫</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進行性卵巣がん</a:t>
                      </a:r>
                      <a:endParaRPr lang="en-US" altLang="ja-JP"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筋注</a:t>
                      </a:r>
                      <a:endParaRPr lang="en-US" altLang="ja-JP" sz="1050" dirty="0">
                        <a:latin typeface="Meiryo UI" panose="020B0604030504040204" pitchFamily="50" charset="-128"/>
                        <a:ea typeface="Meiryo UI" panose="020B0604030504040204" pitchFamily="50" charset="-128"/>
                        <a:cs typeface="Meiryo UI"/>
                      </a:endParaRPr>
                    </a:p>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ja-JP" altLang="en-US" sz="1000" dirty="0" err="1">
                          <a:latin typeface="Meiryo UI" panose="020B0604030504040204" pitchFamily="50" charset="-128"/>
                          <a:ea typeface="Meiryo UI" panose="020B0604030504040204" pitchFamily="50" charset="-128"/>
                          <a:cs typeface="Times New Roman"/>
                        </a:rPr>
                        <a:t>ｍ</a:t>
                      </a:r>
                      <a:r>
                        <a:rPr lang="en-US" altLang="ja-JP" sz="1000" dirty="0">
                          <a:latin typeface="Meiryo UI" panose="020B0604030504040204" pitchFamily="50" charset="-128"/>
                          <a:ea typeface="Meiryo UI" panose="020B0604030504040204" pitchFamily="50" charset="-128"/>
                          <a:cs typeface="Times New Roman"/>
                        </a:rPr>
                        <a:t>RNA-2416</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en-US" altLang="ja-JP" sz="1050" dirty="0" smtClean="0">
                          <a:latin typeface="Meiryo UI" panose="020B0604030504040204" pitchFamily="50" charset="-128"/>
                          <a:ea typeface="Meiryo UI" panose="020B0604030504040204" pitchFamily="50" charset="-128"/>
                          <a:cs typeface="Meiryo UI"/>
                        </a:rPr>
                        <a:t>OX40L</a:t>
                      </a:r>
                      <a:r>
                        <a:rPr lang="ja-JP" altLang="en-US" sz="1050" dirty="0" smtClean="0">
                          <a:latin typeface="Meiryo UI" panose="020B0604030504040204" pitchFamily="50" charset="-128"/>
                          <a:ea typeface="Meiryo UI" panose="020B0604030504040204" pitchFamily="50" charset="-128"/>
                          <a:cs typeface="Meiryo UI"/>
                        </a:rPr>
                        <a:t>　固形腫瘍</a:t>
                      </a:r>
                      <a:r>
                        <a:rPr lang="en-US" altLang="ja-JP" sz="1050" dirty="0" smtClean="0">
                          <a:latin typeface="Meiryo UI" panose="020B0604030504040204" pitchFamily="50" charset="-128"/>
                          <a:ea typeface="Meiryo UI" panose="020B0604030504040204" pitchFamily="50" charset="-128"/>
                          <a:cs typeface="Meiryo UI"/>
                        </a:rPr>
                        <a:t>/</a:t>
                      </a:r>
                      <a:r>
                        <a:rPr lang="ja-JP" altLang="en-US" sz="1050" dirty="0" smtClean="0">
                          <a:latin typeface="Meiryo UI" panose="020B0604030504040204" pitchFamily="50" charset="-128"/>
                          <a:ea typeface="Meiryo UI" panose="020B0604030504040204" pitchFamily="50" charset="-128"/>
                          <a:cs typeface="Meiryo UI"/>
                        </a:rPr>
                        <a:t>リンパ腫</a:t>
                      </a:r>
                    </a:p>
                    <a:p>
                      <a:pPr algn="ctr">
                        <a:lnSpc>
                          <a:spcPct val="100000"/>
                        </a:lnSpc>
                        <a:spcBef>
                          <a:spcPts val="25"/>
                        </a:spcBef>
                      </a:pPr>
                      <a:r>
                        <a:rPr lang="ja-JP" altLang="en-US" sz="1050" dirty="0" smtClean="0">
                          <a:latin typeface="Meiryo UI" panose="020B0604030504040204" pitchFamily="50" charset="-128"/>
                          <a:ea typeface="Meiryo UI" panose="020B0604030504040204" pitchFamily="50" charset="-128"/>
                          <a:cs typeface="Meiryo UI"/>
                        </a:rPr>
                        <a:t>進行性卵巣癌</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17383623"/>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糖原病</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タイプ</a:t>
                      </a:r>
                      <a:r>
                        <a:rPr lang="en-US" altLang="ja-JP" sz="1000" dirty="0">
                          <a:latin typeface="Meiryo UI" panose="020B0604030504040204" pitchFamily="50" charset="-128"/>
                          <a:ea typeface="Meiryo UI" panose="020B0604030504040204" pitchFamily="50" charset="-128"/>
                          <a:cs typeface="Meiryo UI"/>
                        </a:rPr>
                        <a:t>1a</a:t>
                      </a:r>
                      <a:r>
                        <a:rPr lang="ja-JP" altLang="en-US" sz="1000" dirty="0">
                          <a:latin typeface="Meiryo UI" panose="020B0604030504040204" pitchFamily="50" charset="-128"/>
                          <a:ea typeface="Meiryo UI" panose="020B0604030504040204" pitchFamily="50" charset="-128"/>
                          <a:cs typeface="Meiryo UI"/>
                        </a:rPr>
                        <a:t>（</a:t>
                      </a:r>
                      <a:r>
                        <a:rPr lang="en-US" altLang="ja-JP" sz="1000" dirty="0">
                          <a:latin typeface="Meiryo UI" panose="020B0604030504040204" pitchFamily="50" charset="-128"/>
                          <a:ea typeface="Meiryo UI" panose="020B0604030504040204" pitchFamily="50" charset="-128"/>
                          <a:cs typeface="Meiryo UI"/>
                        </a:rPr>
                        <a:t>GSD1a</a:t>
                      </a:r>
                      <a:r>
                        <a:rPr lang="ja-JP" altLang="en-US" sz="1000" dirty="0">
                          <a:latin typeface="Meiryo UI" panose="020B0604030504040204" pitchFamily="50" charset="-128"/>
                          <a:ea typeface="Meiryo UI" panose="020B0604030504040204" pitchFamily="50" charset="-128"/>
                          <a:cs typeface="Meiryo UI"/>
                        </a:rPr>
                        <a:t>）</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rgbClr val="FFFFFF"/>
                    </a:solidFill>
                  </a:tcPr>
                </a:tc>
                <a:tc>
                  <a:txBody>
                    <a:bodyPr/>
                    <a:lstStyle/>
                    <a:p>
                      <a:pPr marL="17145" marR="8890" algn="ctr">
                        <a:lnSpc>
                          <a:spcPct val="100000"/>
                        </a:lnSpc>
                        <a:spcBef>
                          <a:spcPts val="170"/>
                        </a:spcBef>
                      </a:pPr>
                      <a:r>
                        <a:rPr lang="ja-JP" altLang="en-US" sz="1050" dirty="0">
                          <a:latin typeface="Meiryo UI" panose="020B0604030504040204" pitchFamily="50" charset="-128"/>
                          <a:ea typeface="Meiryo UI" panose="020B0604030504040204" pitchFamily="50" charset="-128"/>
                          <a:cs typeface="Meiryo UI"/>
                        </a:rPr>
                        <a:t>皮内投与</a:t>
                      </a:r>
                      <a:endParaRPr sz="1050" dirty="0">
                        <a:latin typeface="Meiryo UI" panose="020B0604030504040204" pitchFamily="50" charset="-128"/>
                        <a:ea typeface="Meiryo UI" panose="020B0604030504040204" pitchFamily="50" charset="-128"/>
                        <a:cs typeface="Meiryo UI"/>
                      </a:endParaRPr>
                    </a:p>
                  </a:txBody>
                  <a:tcPr marL="0" marR="0" marT="2159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algn="ctr">
                        <a:lnSpc>
                          <a:spcPct val="100000"/>
                        </a:lnSpc>
                      </a:pPr>
                      <a:r>
                        <a:rPr lang="ja-JP" altLang="en-US" sz="1000" dirty="0" err="1">
                          <a:latin typeface="Meiryo UI" panose="020B0604030504040204" pitchFamily="50" charset="-128"/>
                          <a:ea typeface="Meiryo UI" panose="020B0604030504040204" pitchFamily="50" charset="-128"/>
                          <a:cs typeface="Times New Roman"/>
                        </a:rPr>
                        <a:t>ｍ</a:t>
                      </a:r>
                      <a:r>
                        <a:rPr lang="en-US" altLang="ja-JP" sz="1000" dirty="0">
                          <a:latin typeface="Meiryo UI" panose="020B0604030504040204" pitchFamily="50" charset="-128"/>
                          <a:ea typeface="Meiryo UI" panose="020B0604030504040204" pitchFamily="50" charset="-128"/>
                          <a:cs typeface="Times New Roman"/>
                        </a:rPr>
                        <a:t>RNA-3745</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marR="130810"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lnSpc>
                          <a:spcPct val="100000"/>
                        </a:lnSpc>
                        <a:spcBef>
                          <a:spcPts val="25"/>
                        </a:spcBef>
                      </a:pPr>
                      <a:r>
                        <a:rPr lang="en-US" sz="1050" dirty="0" smtClean="0">
                          <a:latin typeface="Meiryo UI" panose="020B0604030504040204" pitchFamily="50" charset="-128"/>
                          <a:ea typeface="Meiryo UI" panose="020B0604030504040204" pitchFamily="50" charset="-128"/>
                          <a:cs typeface="Meiryo UI"/>
                        </a:rPr>
                        <a:t>G6Pase　</a:t>
                      </a:r>
                      <a:r>
                        <a:rPr lang="ja-JP" altLang="en-US" sz="1050" dirty="0" smtClean="0">
                          <a:latin typeface="Meiryo UI" panose="020B0604030504040204" pitchFamily="50" charset="-128"/>
                          <a:ea typeface="Meiryo UI" panose="020B0604030504040204" pitchFamily="50" charset="-128"/>
                          <a:cs typeface="Meiryo UI"/>
                        </a:rPr>
                        <a:t>タイプ</a:t>
                      </a:r>
                      <a:r>
                        <a:rPr lang="en-US" altLang="ja-JP" sz="1050" dirty="0" smtClean="0">
                          <a:latin typeface="Meiryo UI" panose="020B0604030504040204" pitchFamily="50" charset="-128"/>
                          <a:ea typeface="Meiryo UI" panose="020B0604030504040204" pitchFamily="50" charset="-128"/>
                          <a:cs typeface="Meiryo UI"/>
                        </a:rPr>
                        <a:t>1</a:t>
                      </a:r>
                      <a:r>
                        <a:rPr lang="en-US" sz="1050" dirty="0" smtClean="0">
                          <a:latin typeface="Meiryo UI" panose="020B0604030504040204" pitchFamily="50" charset="-128"/>
                          <a:ea typeface="Meiryo UI" panose="020B0604030504040204" pitchFamily="50" charset="-128"/>
                          <a:cs typeface="Meiryo UI"/>
                        </a:rPr>
                        <a:t>a</a:t>
                      </a:r>
                    </a:p>
                    <a:p>
                      <a:pPr algn="ctr">
                        <a:lnSpc>
                          <a:spcPct val="100000"/>
                        </a:lnSpc>
                        <a:spcBef>
                          <a:spcPts val="25"/>
                        </a:spcBef>
                      </a:pPr>
                      <a:r>
                        <a:rPr lang="en-US" sz="1050" dirty="0" smtClean="0">
                          <a:latin typeface="Meiryo UI" panose="020B0604030504040204" pitchFamily="50" charset="-128"/>
                          <a:ea typeface="Meiryo UI" panose="020B0604030504040204" pitchFamily="50" charset="-128"/>
                          <a:cs typeface="Meiryo UI"/>
                        </a:rPr>
                        <a:t>（GSD1a）</a:t>
                      </a: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a:solidFill>
                        <a:srgbClr val="000000"/>
                      </a:solidFill>
                      <a:prstDash val="solid"/>
                    </a:lnB>
                    <a:noFill/>
                  </a:tcPr>
                </a:tc>
                <a:extLst>
                  <a:ext uri="{0D108BD9-81ED-4DB2-BD59-A6C34878D82A}">
                    <a16:rowId xmlns:a16="http://schemas.microsoft.com/office/drawing/2014/main" val="1978930804"/>
                  </a:ext>
                </a:extLst>
              </a:tr>
            </a:tbl>
          </a:graphicData>
        </a:graphic>
      </p:graphicFrame>
      <p:sp>
        <p:nvSpPr>
          <p:cNvPr id="5" name="テキスト ボックス 4"/>
          <p:cNvSpPr txBox="1"/>
          <p:nvPr/>
        </p:nvSpPr>
        <p:spPr>
          <a:xfrm>
            <a:off x="4088789" y="-244729"/>
            <a:ext cx="4435737" cy="400110"/>
          </a:xfrm>
          <a:prstGeom prst="rect">
            <a:avLst/>
          </a:prstGeom>
          <a:noFill/>
        </p:spPr>
        <p:txBody>
          <a:bodyPr wrap="square" rtlCol="0">
            <a:spAutoFit/>
          </a:bodyPr>
          <a:lstStyle/>
          <a:p>
            <a:pPr algn="ctr"/>
            <a:r>
              <a:rPr lang="en-US" altLang="ja-JP" sz="2000" b="1" dirty="0" smtClean="0">
                <a:latin typeface="BIZ UDP明朝 Medium" panose="02020500000000000000" pitchFamily="18" charset="-128"/>
                <a:ea typeface="BIZ UDP明朝 Medium" panose="02020500000000000000" pitchFamily="18" charset="-128"/>
              </a:rPr>
              <a:t>RNA</a:t>
            </a:r>
            <a:r>
              <a:rPr lang="ja-JP" altLang="en-US" sz="2000" b="1" dirty="0" smtClean="0">
                <a:latin typeface="BIZ UDP明朝 Medium" panose="02020500000000000000" pitchFamily="18" charset="-128"/>
                <a:ea typeface="BIZ UDP明朝 Medium" panose="02020500000000000000" pitchFamily="18" charset="-128"/>
              </a:rPr>
              <a:t>医薬・開発</a:t>
            </a:r>
            <a:r>
              <a:rPr lang="ja-JP" altLang="en-US" sz="2000" b="1" dirty="0">
                <a:latin typeface="BIZ UDP明朝 Medium" panose="02020500000000000000" pitchFamily="18" charset="-128"/>
                <a:ea typeface="BIZ UDP明朝 Medium" panose="02020500000000000000" pitchFamily="18" charset="-128"/>
              </a:rPr>
              <a:t>の概況</a:t>
            </a:r>
            <a:endParaRPr lang="en-US" altLang="ja-JP" sz="2000" b="1" dirty="0">
              <a:latin typeface="BIZ UDP明朝 Medium" panose="02020500000000000000" pitchFamily="18" charset="-128"/>
              <a:ea typeface="BIZ UDP明朝 Medium" panose="02020500000000000000" pitchFamily="18" charset="-128"/>
            </a:endParaRPr>
          </a:p>
        </p:txBody>
      </p:sp>
      <p:sp>
        <p:nvSpPr>
          <p:cNvPr id="8" name="ホームベース 7"/>
          <p:cNvSpPr/>
          <p:nvPr/>
        </p:nvSpPr>
        <p:spPr>
          <a:xfrm>
            <a:off x="6314738" y="6392729"/>
            <a:ext cx="925158" cy="247426"/>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ホームベース 8"/>
          <p:cNvSpPr/>
          <p:nvPr/>
        </p:nvSpPr>
        <p:spPr>
          <a:xfrm>
            <a:off x="6314732" y="5912974"/>
            <a:ext cx="1065009" cy="232328"/>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latin typeface="Meiryo UI" panose="020B0604030504040204" pitchFamily="50" charset="-128"/>
                <a:ea typeface="Meiryo UI" panose="020B0604030504040204" pitchFamily="50" charset="-128"/>
              </a:rPr>
              <a:t>固形腫瘍</a:t>
            </a:r>
            <a:endParaRPr kumimoji="1" lang="en-US" altLang="ja-JP" sz="800" dirty="0">
              <a:latin typeface="Meiryo UI" panose="020B0604030504040204" pitchFamily="50" charset="-128"/>
              <a:ea typeface="Meiryo UI" panose="020B0604030504040204" pitchFamily="50" charset="-128"/>
            </a:endParaRPr>
          </a:p>
          <a:p>
            <a:pPr algn="ctr"/>
            <a:r>
              <a:rPr lang="ja-JP" altLang="en-US" sz="800" dirty="0">
                <a:latin typeface="Meiryo UI" panose="020B0604030504040204" pitchFamily="50" charset="-128"/>
                <a:ea typeface="Meiryo UI" panose="020B0604030504040204" pitchFamily="50" charset="-128"/>
              </a:rPr>
              <a:t>リンパ腫</a:t>
            </a:r>
            <a:endParaRPr kumimoji="1" lang="ja-JP" altLang="en-US" sz="800" dirty="0">
              <a:latin typeface="Meiryo UI" panose="020B0604030504040204" pitchFamily="50" charset="-128"/>
              <a:ea typeface="Meiryo UI" panose="020B0604030504040204" pitchFamily="50" charset="-128"/>
            </a:endParaRPr>
          </a:p>
        </p:txBody>
      </p:sp>
      <p:sp>
        <p:nvSpPr>
          <p:cNvPr id="11" name="山形 10"/>
          <p:cNvSpPr/>
          <p:nvPr/>
        </p:nvSpPr>
        <p:spPr>
          <a:xfrm>
            <a:off x="7315199" y="5912974"/>
            <a:ext cx="1075766" cy="232328"/>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bg1"/>
                </a:solidFill>
                <a:latin typeface="Meiryo UI" panose="020B0604030504040204" pitchFamily="50" charset="-128"/>
                <a:ea typeface="Meiryo UI" panose="020B0604030504040204" pitchFamily="50" charset="-128"/>
              </a:rPr>
              <a:t>卵巣がん</a:t>
            </a:r>
          </a:p>
        </p:txBody>
      </p:sp>
      <p:sp>
        <p:nvSpPr>
          <p:cNvPr id="13" name="ホームベース 12"/>
          <p:cNvSpPr/>
          <p:nvPr/>
        </p:nvSpPr>
        <p:spPr>
          <a:xfrm>
            <a:off x="6314732" y="5472145"/>
            <a:ext cx="3127792" cy="225674"/>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ホームベース 9"/>
          <p:cNvSpPr/>
          <p:nvPr/>
        </p:nvSpPr>
        <p:spPr>
          <a:xfrm>
            <a:off x="6314736" y="744028"/>
            <a:ext cx="1527588" cy="246386"/>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ホームベース 14"/>
          <p:cNvSpPr/>
          <p:nvPr/>
        </p:nvSpPr>
        <p:spPr>
          <a:xfrm>
            <a:off x="6314736" y="1216326"/>
            <a:ext cx="1527588" cy="257472"/>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ホームベース 15"/>
          <p:cNvSpPr/>
          <p:nvPr/>
        </p:nvSpPr>
        <p:spPr>
          <a:xfrm>
            <a:off x="6314736" y="1691578"/>
            <a:ext cx="1527588" cy="257472"/>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ホームベース 16"/>
          <p:cNvSpPr/>
          <p:nvPr/>
        </p:nvSpPr>
        <p:spPr>
          <a:xfrm>
            <a:off x="6314736" y="2173922"/>
            <a:ext cx="1323194" cy="246549"/>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ホームベース 21"/>
          <p:cNvSpPr/>
          <p:nvPr/>
        </p:nvSpPr>
        <p:spPr>
          <a:xfrm>
            <a:off x="6314732" y="2639741"/>
            <a:ext cx="1323198" cy="256754"/>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ホームベース 22"/>
          <p:cNvSpPr/>
          <p:nvPr/>
        </p:nvSpPr>
        <p:spPr>
          <a:xfrm>
            <a:off x="6314731" y="3112305"/>
            <a:ext cx="1065009" cy="2225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ホームベース 24"/>
          <p:cNvSpPr/>
          <p:nvPr/>
        </p:nvSpPr>
        <p:spPr>
          <a:xfrm>
            <a:off x="6314735" y="4049146"/>
            <a:ext cx="666973" cy="222306"/>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ホームベース 26"/>
          <p:cNvSpPr/>
          <p:nvPr/>
        </p:nvSpPr>
        <p:spPr>
          <a:xfrm>
            <a:off x="6314732" y="3582297"/>
            <a:ext cx="1538350" cy="243391"/>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ホームベース 20"/>
          <p:cNvSpPr/>
          <p:nvPr/>
        </p:nvSpPr>
        <p:spPr>
          <a:xfrm>
            <a:off x="6314732" y="4515963"/>
            <a:ext cx="3033663" cy="264004"/>
          </a:xfrm>
          <a:prstGeom prst="homePlate">
            <a:avLst>
              <a:gd name="adj" fmla="val 6182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ホームベース 23"/>
          <p:cNvSpPr/>
          <p:nvPr/>
        </p:nvSpPr>
        <p:spPr>
          <a:xfrm>
            <a:off x="6306658" y="4984361"/>
            <a:ext cx="2084307" cy="242810"/>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1760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p:cNvSpPr/>
          <p:nvPr/>
        </p:nvSpPr>
        <p:spPr>
          <a:xfrm>
            <a:off x="1716946" y="3050015"/>
            <a:ext cx="8773556" cy="830997"/>
          </a:xfrm>
          <a:prstGeom prst="rect">
            <a:avLst/>
          </a:prstGeom>
        </p:spPr>
        <p:txBody>
          <a:bodyPr wrap="none">
            <a:spAutoFit/>
          </a:bodyPr>
          <a:lstStyle/>
          <a:p>
            <a:r>
              <a:rPr lang="ja-JP" altLang="en-US" sz="48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（３）ミトコンドリア</a:t>
            </a:r>
            <a:r>
              <a:rPr lang="en-US" altLang="ja-JP" sz="48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DNA</a:t>
            </a:r>
            <a:r>
              <a:rPr lang="ja-JP" altLang="en-US" sz="48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編集技術</a:t>
            </a:r>
            <a:endParaRPr lang="en-US" altLang="ja-JP" sz="4800" dirty="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0862538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図 100"/>
          <p:cNvPicPr>
            <a:picLocks noChangeAspect="1"/>
          </p:cNvPicPr>
          <p:nvPr/>
        </p:nvPicPr>
        <p:blipFill>
          <a:blip r:embed="rId2"/>
          <a:stretch>
            <a:fillRect/>
          </a:stretch>
        </p:blipFill>
        <p:spPr>
          <a:xfrm>
            <a:off x="7531839" y="584785"/>
            <a:ext cx="4210150" cy="3424608"/>
          </a:xfrm>
          <a:prstGeom prst="rect">
            <a:avLst/>
          </a:prstGeom>
        </p:spPr>
      </p:pic>
      <p:grpSp>
        <p:nvGrpSpPr>
          <p:cNvPr id="9" name="グループ化 8"/>
          <p:cNvGrpSpPr/>
          <p:nvPr/>
        </p:nvGrpSpPr>
        <p:grpSpPr>
          <a:xfrm>
            <a:off x="465678" y="249115"/>
            <a:ext cx="6834433" cy="6579909"/>
            <a:chOff x="2678783" y="147993"/>
            <a:chExt cx="6834433" cy="6579909"/>
          </a:xfrm>
          <a:effectLst>
            <a:glow rad="101600">
              <a:schemeClr val="accent2">
                <a:satMod val="175000"/>
                <a:alpha val="40000"/>
              </a:schemeClr>
            </a:glow>
          </a:effectLst>
        </p:grpSpPr>
        <p:sp>
          <p:nvSpPr>
            <p:cNvPr id="3" name="楕円 2"/>
            <p:cNvSpPr/>
            <p:nvPr/>
          </p:nvSpPr>
          <p:spPr>
            <a:xfrm>
              <a:off x="2678783" y="147993"/>
              <a:ext cx="6834433" cy="6579909"/>
            </a:xfrm>
            <a:prstGeom prst="ellipse">
              <a:avLst/>
            </a:prstGeom>
            <a:solidFill>
              <a:schemeClr val="bg1"/>
            </a:solidFill>
            <a:ln w="38100">
              <a:solidFill>
                <a:srgbClr val="C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p:cNvSpPr/>
            <p:nvPr/>
          </p:nvSpPr>
          <p:spPr>
            <a:xfrm>
              <a:off x="2770360" y="226337"/>
              <a:ext cx="6645244" cy="6427959"/>
            </a:xfrm>
            <a:prstGeom prst="ellipse">
              <a:avLst/>
            </a:prstGeom>
            <a:solidFill>
              <a:schemeClr val="bg1"/>
            </a:solidFill>
            <a:ln w="38100">
              <a:solidFill>
                <a:schemeClr val="accent2">
                  <a:lumMod val="60000"/>
                  <a:lumOff val="40000"/>
                </a:schemeClr>
              </a:solidFill>
              <a:prstDash val="sysDot"/>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涙形 4"/>
          <p:cNvSpPr/>
          <p:nvPr/>
        </p:nvSpPr>
        <p:spPr>
          <a:xfrm rot="11510656">
            <a:off x="1768961" y="2520404"/>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rot="13502564">
            <a:off x="1815959" y="2965191"/>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涙形 86"/>
          <p:cNvSpPr/>
          <p:nvPr/>
        </p:nvSpPr>
        <p:spPr>
          <a:xfrm rot="13502564">
            <a:off x="1768960" y="3377486"/>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涙形 91"/>
          <p:cNvSpPr/>
          <p:nvPr/>
        </p:nvSpPr>
        <p:spPr>
          <a:xfrm rot="15032568">
            <a:off x="1707629" y="3742360"/>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涙形 95"/>
          <p:cNvSpPr/>
          <p:nvPr/>
        </p:nvSpPr>
        <p:spPr>
          <a:xfrm rot="1923819">
            <a:off x="875863" y="3977939"/>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涙形 96"/>
          <p:cNvSpPr/>
          <p:nvPr/>
        </p:nvSpPr>
        <p:spPr>
          <a:xfrm rot="15619428">
            <a:off x="1415923" y="4032025"/>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涙形 97"/>
          <p:cNvSpPr/>
          <p:nvPr/>
        </p:nvSpPr>
        <p:spPr>
          <a:xfrm rot="3125780">
            <a:off x="990285" y="3569499"/>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涙形 98"/>
          <p:cNvSpPr/>
          <p:nvPr/>
        </p:nvSpPr>
        <p:spPr>
          <a:xfrm rot="6494414">
            <a:off x="1323002" y="2403412"/>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涙形 99"/>
          <p:cNvSpPr/>
          <p:nvPr/>
        </p:nvSpPr>
        <p:spPr>
          <a:xfrm rot="3850196">
            <a:off x="1150601" y="2697287"/>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Freeform 43"/>
          <p:cNvSpPr>
            <a:spLocks/>
          </p:cNvSpPr>
          <p:nvPr/>
        </p:nvSpPr>
        <p:spPr bwMode="auto">
          <a:xfrm rot="10441033">
            <a:off x="1141289" y="2678643"/>
            <a:ext cx="682625" cy="1500187"/>
          </a:xfrm>
          <a:custGeom>
            <a:avLst/>
            <a:gdLst>
              <a:gd name="T0" fmla="*/ 378 w 430"/>
              <a:gd name="T1" fmla="*/ 568 h 945"/>
              <a:gd name="T2" fmla="*/ 333 w 430"/>
              <a:gd name="T3" fmla="*/ 704 h 945"/>
              <a:gd name="T4" fmla="*/ 333 w 430"/>
              <a:gd name="T5" fmla="*/ 296 h 945"/>
              <a:gd name="T6" fmla="*/ 423 w 430"/>
              <a:gd name="T7" fmla="*/ 114 h 945"/>
              <a:gd name="T8" fmla="*/ 378 w 430"/>
              <a:gd name="T9" fmla="*/ 23 h 945"/>
              <a:gd name="T10" fmla="*/ 242 w 430"/>
              <a:gd name="T11" fmla="*/ 250 h 945"/>
              <a:gd name="T12" fmla="*/ 242 w 430"/>
              <a:gd name="T13" fmla="*/ 522 h 945"/>
              <a:gd name="T14" fmla="*/ 151 w 430"/>
              <a:gd name="T15" fmla="*/ 885 h 945"/>
              <a:gd name="T16" fmla="*/ 15 w 430"/>
              <a:gd name="T17" fmla="*/ 885 h 945"/>
              <a:gd name="T18" fmla="*/ 61 w 430"/>
              <a:gd name="T19" fmla="*/ 522 h 945"/>
              <a:gd name="T20" fmla="*/ 151 w 430"/>
              <a:gd name="T21" fmla="*/ 16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0" h="945">
                <a:moveTo>
                  <a:pt x="378" y="568"/>
                </a:moveTo>
                <a:cubicBezTo>
                  <a:pt x="359" y="658"/>
                  <a:pt x="340" y="749"/>
                  <a:pt x="333" y="704"/>
                </a:cubicBezTo>
                <a:cubicBezTo>
                  <a:pt x="326" y="659"/>
                  <a:pt x="318" y="394"/>
                  <a:pt x="333" y="296"/>
                </a:cubicBezTo>
                <a:cubicBezTo>
                  <a:pt x="348" y="198"/>
                  <a:pt x="416" y="159"/>
                  <a:pt x="423" y="114"/>
                </a:cubicBezTo>
                <a:cubicBezTo>
                  <a:pt x="430" y="69"/>
                  <a:pt x="408" y="0"/>
                  <a:pt x="378" y="23"/>
                </a:cubicBezTo>
                <a:cubicBezTo>
                  <a:pt x="348" y="46"/>
                  <a:pt x="265" y="167"/>
                  <a:pt x="242" y="250"/>
                </a:cubicBezTo>
                <a:cubicBezTo>
                  <a:pt x="219" y="333"/>
                  <a:pt x="257" y="416"/>
                  <a:pt x="242" y="522"/>
                </a:cubicBezTo>
                <a:cubicBezTo>
                  <a:pt x="227" y="628"/>
                  <a:pt x="189" y="825"/>
                  <a:pt x="151" y="885"/>
                </a:cubicBezTo>
                <a:cubicBezTo>
                  <a:pt x="113" y="945"/>
                  <a:pt x="30" y="945"/>
                  <a:pt x="15" y="885"/>
                </a:cubicBezTo>
                <a:cubicBezTo>
                  <a:pt x="0" y="825"/>
                  <a:pt x="38" y="643"/>
                  <a:pt x="61" y="522"/>
                </a:cubicBezTo>
                <a:cubicBezTo>
                  <a:pt x="84" y="401"/>
                  <a:pt x="117" y="280"/>
                  <a:pt x="151" y="160"/>
                </a:cubicBezTo>
              </a:path>
            </a:pathLst>
          </a:custGeom>
          <a:noFill/>
          <a:ln w="1016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94" name="涙形 93"/>
          <p:cNvSpPr/>
          <p:nvPr/>
        </p:nvSpPr>
        <p:spPr>
          <a:xfrm rot="1549117">
            <a:off x="869836" y="3222946"/>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星 32 6"/>
          <p:cNvSpPr/>
          <p:nvPr/>
        </p:nvSpPr>
        <p:spPr>
          <a:xfrm>
            <a:off x="4040401" y="2403950"/>
            <a:ext cx="2234939" cy="2185415"/>
          </a:xfrm>
          <a:prstGeom prst="star32">
            <a:avLst>
              <a:gd name="adj" fmla="val 48418"/>
            </a:avLst>
          </a:prstGeom>
          <a:noFill/>
          <a:ln w="19050">
            <a:solidFill>
              <a:schemeClr val="accent6">
                <a:lumMod val="50000"/>
              </a:schemeClr>
            </a:solidFill>
            <a:prstDash val="sysDo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4124403" y="2465579"/>
            <a:ext cx="2064385" cy="2060520"/>
          </a:xfrm>
          <a:prstGeom prst="ellipse">
            <a:avLst/>
          </a:prstGeom>
          <a:noFill/>
          <a:ln>
            <a:solidFill>
              <a:srgbClr val="FFC000"/>
            </a:solidFill>
            <a:prstDash val="lgDashDot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831887" y="1807537"/>
            <a:ext cx="606582" cy="669230"/>
          </a:xfrm>
          <a:prstGeom prst="rect">
            <a:avLst/>
          </a:prstGeom>
          <a:noFill/>
        </p:spPr>
        <p:txBody>
          <a:bodyPr wrap="square" rtlCol="0">
            <a:spAutoFit/>
          </a:bodyPr>
          <a:lstStyle/>
          <a:p>
            <a:pPr algn="ctr"/>
            <a:r>
              <a:rPr kumimoji="1" lang="ja-JP" altLang="en-US" sz="3600" dirty="0" smtClean="0">
                <a:latin typeface="UD デジタル 教科書体 NK-B" panose="02020700000000000000" pitchFamily="18" charset="-128"/>
                <a:ea typeface="UD デジタル 教科書体 NK-B" panose="02020700000000000000" pitchFamily="18" charset="-128"/>
              </a:rPr>
              <a:t>核</a:t>
            </a:r>
            <a:endParaRPr kumimoji="1" lang="ja-JP" altLang="en-US" sz="3600" dirty="0">
              <a:latin typeface="UD デジタル 教科書体 NK-B" panose="02020700000000000000" pitchFamily="18" charset="-128"/>
              <a:ea typeface="UD デジタル 教科書体 NK-B" panose="02020700000000000000" pitchFamily="18" charset="-128"/>
            </a:endParaRPr>
          </a:p>
        </p:txBody>
      </p:sp>
      <p:pic>
        <p:nvPicPr>
          <p:cNvPr id="103" name="図 102"/>
          <p:cNvPicPr>
            <a:picLocks noChangeAspect="1"/>
          </p:cNvPicPr>
          <p:nvPr/>
        </p:nvPicPr>
        <p:blipFill>
          <a:blip r:embed="rId3"/>
          <a:stretch>
            <a:fillRect/>
          </a:stretch>
        </p:blipFill>
        <p:spPr>
          <a:xfrm rot="1050571">
            <a:off x="2836689" y="2564646"/>
            <a:ext cx="496573" cy="1788435"/>
          </a:xfrm>
          <a:prstGeom prst="rect">
            <a:avLst/>
          </a:prstGeom>
        </p:spPr>
      </p:pic>
      <p:cxnSp>
        <p:nvCxnSpPr>
          <p:cNvPr id="104" name="直線矢印コネクタ 103"/>
          <p:cNvCxnSpPr/>
          <p:nvPr/>
        </p:nvCxnSpPr>
        <p:spPr>
          <a:xfrm flipH="1">
            <a:off x="3071708" y="3449581"/>
            <a:ext cx="1202101" cy="92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4523655" y="3826877"/>
            <a:ext cx="1189075" cy="523220"/>
          </a:xfrm>
          <a:prstGeom prst="rect">
            <a:avLst/>
          </a:prstGeom>
          <a:noFill/>
        </p:spPr>
        <p:txBody>
          <a:bodyPr wrap="square" rtlCol="0">
            <a:spAutoFit/>
          </a:bodyPr>
          <a:lstStyle/>
          <a:p>
            <a:pPr algn="ctr"/>
            <a:r>
              <a:rPr lang="en-US" altLang="ja-JP" sz="2800" dirty="0" smtClean="0">
                <a:solidFill>
                  <a:srgbClr val="FF0000"/>
                </a:solidFill>
                <a:latin typeface="Cooper Black" panose="0208090404030B020404" pitchFamily="18" charset="0"/>
              </a:rPr>
              <a:t>DNA</a:t>
            </a:r>
            <a:endParaRPr kumimoji="1" lang="ja-JP" altLang="en-US" sz="2800" dirty="0">
              <a:solidFill>
                <a:srgbClr val="FF0000"/>
              </a:solidFill>
              <a:latin typeface="Cooper Black" panose="0208090404030B020404" pitchFamily="18" charset="0"/>
            </a:endParaRPr>
          </a:p>
        </p:txBody>
      </p:sp>
      <p:sp>
        <p:nvSpPr>
          <p:cNvPr id="118" name="楕円 117"/>
          <p:cNvSpPr/>
          <p:nvPr/>
        </p:nvSpPr>
        <p:spPr>
          <a:xfrm rot="2818656">
            <a:off x="6520770" y="1535724"/>
            <a:ext cx="464416" cy="645641"/>
          </a:xfrm>
          <a:prstGeom prst="ellipse">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Freeform 14"/>
          <p:cNvSpPr>
            <a:spLocks/>
          </p:cNvSpPr>
          <p:nvPr/>
        </p:nvSpPr>
        <p:spPr bwMode="auto">
          <a:xfrm>
            <a:off x="2893186" y="5423311"/>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150" name="Picture 13" descr="第01章03-012p_DNAの構造"/>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4645938" y="2558824"/>
            <a:ext cx="992313" cy="1750084"/>
          </a:xfrm>
          <a:prstGeom prst="rect">
            <a:avLst/>
          </a:prstGeom>
          <a:noFill/>
          <a:extLst>
            <a:ext uri="{909E8E84-426E-40DD-AFC4-6F175D3DCCD1}">
              <a14:hiddenFill xmlns:a14="http://schemas.microsoft.com/office/drawing/2010/main">
                <a:solidFill>
                  <a:srgbClr val="FFFFFF"/>
                </a:solidFill>
              </a14:hiddenFill>
            </a:ext>
          </a:extLst>
        </p:spPr>
      </p:pic>
      <p:cxnSp>
        <p:nvCxnSpPr>
          <p:cNvPr id="168" name="直線矢印コネクタ 167"/>
          <p:cNvCxnSpPr/>
          <p:nvPr/>
        </p:nvCxnSpPr>
        <p:spPr>
          <a:xfrm flipH="1">
            <a:off x="2054733" y="3458864"/>
            <a:ext cx="794846"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a:off x="2711237" y="2124747"/>
            <a:ext cx="1189075" cy="584775"/>
          </a:xfrm>
          <a:prstGeom prst="rect">
            <a:avLst/>
          </a:prstGeom>
          <a:noFill/>
        </p:spPr>
        <p:txBody>
          <a:bodyPr wrap="square" rtlCol="0">
            <a:spAutoFit/>
          </a:bodyPr>
          <a:lstStyle/>
          <a:p>
            <a:pPr algn="ctr"/>
            <a:r>
              <a:rPr kumimoji="1" lang="en-US" altLang="ja-JP" sz="3200" dirty="0" smtClean="0">
                <a:solidFill>
                  <a:srgbClr val="C00000"/>
                </a:solidFill>
                <a:latin typeface="Cooper Black" panose="0208090404030B020404" pitchFamily="18" charset="0"/>
              </a:rPr>
              <a:t>RNA</a:t>
            </a:r>
            <a:endParaRPr kumimoji="1" lang="ja-JP" altLang="en-US" sz="3200" dirty="0">
              <a:solidFill>
                <a:srgbClr val="C00000"/>
              </a:solidFill>
              <a:latin typeface="Cooper Black" panose="0208090404030B020404" pitchFamily="18" charset="0"/>
            </a:endParaRPr>
          </a:p>
        </p:txBody>
      </p:sp>
      <p:sp>
        <p:nvSpPr>
          <p:cNvPr id="178" name="Freeform 14"/>
          <p:cNvSpPr>
            <a:spLocks/>
          </p:cNvSpPr>
          <p:nvPr/>
        </p:nvSpPr>
        <p:spPr bwMode="auto">
          <a:xfrm rot="1073092">
            <a:off x="3717872" y="5257187"/>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80" name="Freeform 14"/>
          <p:cNvSpPr>
            <a:spLocks/>
          </p:cNvSpPr>
          <p:nvPr/>
        </p:nvSpPr>
        <p:spPr bwMode="auto">
          <a:xfrm>
            <a:off x="3524982" y="6002348"/>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99" name="テキスト ボックス 198"/>
          <p:cNvSpPr txBox="1"/>
          <p:nvPr/>
        </p:nvSpPr>
        <p:spPr>
          <a:xfrm>
            <a:off x="4875873" y="2673764"/>
            <a:ext cx="996914" cy="307777"/>
          </a:xfrm>
          <a:prstGeom prst="rect">
            <a:avLst/>
          </a:prstGeom>
          <a:noFill/>
        </p:spPr>
        <p:txBody>
          <a:bodyPr wrap="square" rtlCol="0">
            <a:spAutoFit/>
          </a:bodyPr>
          <a:lstStyle/>
          <a:p>
            <a:pPr algn="ctr"/>
            <a:r>
              <a:rPr kumimoji="1" lang="ja-JP" altLang="en-US" sz="1400" dirty="0" smtClean="0">
                <a:solidFill>
                  <a:srgbClr val="7030A0"/>
                </a:solidFill>
                <a:latin typeface="UD デジタル 教科書体 NK-B" panose="02020700000000000000" pitchFamily="18" charset="-128"/>
                <a:ea typeface="UD デジタル 教科書体 NK-B" panose="02020700000000000000" pitchFamily="18" charset="-128"/>
              </a:rPr>
              <a:t>染色体</a:t>
            </a:r>
            <a:endParaRPr kumimoji="1" lang="ja-JP" altLang="en-US" sz="1400" dirty="0">
              <a:solidFill>
                <a:srgbClr val="7030A0"/>
              </a:solidFill>
              <a:latin typeface="UD デジタル 教科書体 NK-B" panose="02020700000000000000" pitchFamily="18" charset="-128"/>
              <a:ea typeface="UD デジタル 教科書体 NK-B" panose="02020700000000000000" pitchFamily="18" charset="-128"/>
            </a:endParaRPr>
          </a:p>
        </p:txBody>
      </p:sp>
      <p:sp>
        <p:nvSpPr>
          <p:cNvPr id="200" name="テキスト ボックス 199"/>
          <p:cNvSpPr txBox="1"/>
          <p:nvPr/>
        </p:nvSpPr>
        <p:spPr>
          <a:xfrm>
            <a:off x="5191874" y="3470377"/>
            <a:ext cx="996914" cy="307777"/>
          </a:xfrm>
          <a:prstGeom prst="rect">
            <a:avLst/>
          </a:prstGeom>
          <a:noFill/>
        </p:spPr>
        <p:txBody>
          <a:bodyPr wrap="square" rtlCol="0">
            <a:spAutoFit/>
          </a:bodyPr>
          <a:lstStyle/>
          <a:p>
            <a:r>
              <a:rPr lang="ja-JP" altLang="en-US" sz="1400" dirty="0" smtClean="0">
                <a:latin typeface="UD デジタル 教科書体 NK-B" panose="02020700000000000000" pitchFamily="18" charset="-128"/>
                <a:ea typeface="UD デジタル 教科書体 NK-B" panose="02020700000000000000" pitchFamily="18" charset="-128"/>
              </a:rPr>
              <a:t>ヒストン</a:t>
            </a:r>
            <a:endParaRPr kumimoji="1" lang="ja-JP" altLang="en-US" sz="1400" dirty="0">
              <a:latin typeface="UD デジタル 教科書体 NK-B" panose="02020700000000000000" pitchFamily="18" charset="-128"/>
              <a:ea typeface="UD デジタル 教科書体 NK-B" panose="02020700000000000000" pitchFamily="18" charset="-128"/>
            </a:endParaRPr>
          </a:p>
        </p:txBody>
      </p:sp>
      <p:sp>
        <p:nvSpPr>
          <p:cNvPr id="202" name="テキスト ボックス 201"/>
          <p:cNvSpPr txBox="1"/>
          <p:nvPr/>
        </p:nvSpPr>
        <p:spPr>
          <a:xfrm>
            <a:off x="3960140" y="5119641"/>
            <a:ext cx="232054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ミトコンドリア</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1026" name="Picture 2" descr="ゴルジ体"/>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0607" y="291398"/>
            <a:ext cx="2074311" cy="2074312"/>
          </a:xfrm>
          <a:prstGeom prst="rect">
            <a:avLst/>
          </a:prstGeom>
          <a:noFill/>
          <a:extLst>
            <a:ext uri="{909E8E84-426E-40DD-AFC4-6F175D3DCCD1}">
              <a14:hiddenFill xmlns:a14="http://schemas.microsoft.com/office/drawing/2010/main">
                <a:solidFill>
                  <a:srgbClr val="FFFFFF"/>
                </a:solidFill>
              </a14:hiddenFill>
            </a:ext>
          </a:extLst>
        </p:spPr>
      </p:pic>
      <p:cxnSp>
        <p:nvCxnSpPr>
          <p:cNvPr id="219" name="直線矢印コネクタ 218"/>
          <p:cNvCxnSpPr/>
          <p:nvPr/>
        </p:nvCxnSpPr>
        <p:spPr>
          <a:xfrm flipV="1">
            <a:off x="1900237" y="1660559"/>
            <a:ext cx="909068" cy="7433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8" name="図 27"/>
          <p:cNvPicPr>
            <a:picLocks noChangeAspect="1"/>
          </p:cNvPicPr>
          <p:nvPr/>
        </p:nvPicPr>
        <p:blipFill>
          <a:blip r:embed="rId6"/>
          <a:stretch>
            <a:fillRect/>
          </a:stretch>
        </p:blipFill>
        <p:spPr>
          <a:xfrm>
            <a:off x="8962088" y="4605645"/>
            <a:ext cx="1910407" cy="1885788"/>
          </a:xfrm>
          <a:prstGeom prst="rect">
            <a:avLst/>
          </a:prstGeom>
        </p:spPr>
      </p:pic>
      <p:cxnSp>
        <p:nvCxnSpPr>
          <p:cNvPr id="35" name="直線コネクタ 34"/>
          <p:cNvCxnSpPr/>
          <p:nvPr/>
        </p:nvCxnSpPr>
        <p:spPr>
          <a:xfrm>
            <a:off x="5486246" y="6063552"/>
            <a:ext cx="3942889" cy="342457"/>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テキスト ボックス 81"/>
          <p:cNvSpPr txBox="1"/>
          <p:nvPr/>
        </p:nvSpPr>
        <p:spPr>
          <a:xfrm>
            <a:off x="8702710" y="4037178"/>
            <a:ext cx="2328430" cy="646331"/>
          </a:xfrm>
          <a:prstGeom prst="rect">
            <a:avLst/>
          </a:prstGeom>
          <a:noFill/>
        </p:spPr>
        <p:txBody>
          <a:bodyPr wrap="square" rtlCol="0">
            <a:spAutoFit/>
          </a:bodyP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ミトコンドリア</a:t>
            </a:r>
            <a:r>
              <a:rPr kumimoji="1" lang="en-US" altLang="ja-JP" dirty="0" smtClean="0">
                <a:latin typeface="UD デジタル 教科書体 NK-B" panose="02020700000000000000" pitchFamily="18" charset="-128"/>
                <a:ea typeface="UD デジタル 教科書体 NK-B" panose="02020700000000000000" pitchFamily="18" charset="-128"/>
              </a:rPr>
              <a:t>DNA</a:t>
            </a:r>
          </a:p>
          <a:p>
            <a:pPr algn="ctr"/>
            <a:r>
              <a:rPr lang="ja-JP" altLang="en-US" dirty="0" smtClean="0">
                <a:latin typeface="UD デジタル 教科書体 NK-B" panose="02020700000000000000" pitchFamily="18" charset="-128"/>
                <a:ea typeface="UD デジタル 教科書体 NK-B" panose="02020700000000000000" pitchFamily="18" charset="-128"/>
              </a:rPr>
              <a:t>（</a:t>
            </a:r>
            <a:r>
              <a:rPr lang="en-US" altLang="ja-JP" dirty="0" err="1" smtClean="0">
                <a:latin typeface="UD デジタル 教科書体 NK-B" panose="02020700000000000000" pitchFamily="18" charset="-128"/>
                <a:ea typeface="UD デジタル 教科書体 NK-B" panose="02020700000000000000" pitchFamily="18" charset="-128"/>
              </a:rPr>
              <a:t>mtDNA</a:t>
            </a:r>
            <a:r>
              <a:rPr lang="ja-JP" altLang="en-US" dirty="0">
                <a:latin typeface="UD デジタル 教科書体 NK-B" panose="02020700000000000000" pitchFamily="18" charset="-128"/>
                <a:ea typeface="UD デジタル 教科書体 NK-B" panose="02020700000000000000" pitchFamily="18" charset="-128"/>
              </a:rPr>
              <a:t>）</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83" name="テキスト ボックス 82"/>
          <p:cNvSpPr txBox="1"/>
          <p:nvPr/>
        </p:nvSpPr>
        <p:spPr>
          <a:xfrm>
            <a:off x="8962088" y="6462125"/>
            <a:ext cx="2140214" cy="369332"/>
          </a:xfrm>
          <a:prstGeom prst="rect">
            <a:avLst/>
          </a:prstGeom>
          <a:noFill/>
        </p:spPr>
        <p:txBody>
          <a:bodyPr wrap="square" rtlCol="0">
            <a:spAutoFit/>
          </a:bodyPr>
          <a:lstStyle/>
          <a:p>
            <a:pPr algn="ctr"/>
            <a:r>
              <a:rPr kumimoji="1" lang="ja-JP" altLang="en-US" dirty="0" smtClean="0">
                <a:solidFill>
                  <a:srgbClr val="C00000"/>
                </a:solidFill>
                <a:latin typeface="UD デジタル 教科書体 NK-B" panose="02020700000000000000" pitchFamily="18" charset="-128"/>
                <a:ea typeface="UD デジタル 教科書体 NK-B" panose="02020700000000000000" pitchFamily="18" charset="-128"/>
              </a:rPr>
              <a:t>環状二重螺旋構造</a:t>
            </a:r>
            <a:endPar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36" name="テキスト ボックス 35"/>
          <p:cNvSpPr txBox="1"/>
          <p:nvPr/>
        </p:nvSpPr>
        <p:spPr>
          <a:xfrm>
            <a:off x="9163308" y="5436948"/>
            <a:ext cx="1507966" cy="276999"/>
          </a:xfrm>
          <a:prstGeom prst="rect">
            <a:avLst/>
          </a:prstGeom>
          <a:noFill/>
        </p:spPr>
        <p:txBody>
          <a:bodyPr wrap="square" rtlCol="0">
            <a:spAutoFit/>
          </a:bodyPr>
          <a:lstStyle/>
          <a:p>
            <a:pPr algn="ctr"/>
            <a:r>
              <a:rPr kumimoji="1" lang="ja-JP" altLang="en-US" sz="1200" dirty="0" smtClean="0">
                <a:latin typeface="HGS創英角ﾎﾟｯﾌﾟ体" panose="040B0A00000000000000" pitchFamily="50" charset="-128"/>
                <a:ea typeface="HGS創英角ﾎﾟｯﾌﾟ体" panose="040B0A00000000000000" pitchFamily="50" charset="-128"/>
                <a:cs typeface="72 Light" panose="020B0303030000000003" pitchFamily="34" charset="0"/>
              </a:rPr>
              <a:t>約</a:t>
            </a:r>
            <a:r>
              <a:rPr kumimoji="1" lang="en-US" altLang="ja-JP" sz="1200" dirty="0" smtClean="0">
                <a:latin typeface="HGS創英角ﾎﾟｯﾌﾟ体" panose="040B0A00000000000000" pitchFamily="50" charset="-128"/>
                <a:ea typeface="HGS創英角ﾎﾟｯﾌﾟ体" panose="040B0A00000000000000" pitchFamily="50" charset="-128"/>
                <a:cs typeface="72 Light" panose="020B0303030000000003" pitchFamily="34" charset="0"/>
              </a:rPr>
              <a:t>16,500</a:t>
            </a:r>
            <a:r>
              <a:rPr kumimoji="1" lang="ja-JP" altLang="en-US" sz="1200" dirty="0" smtClean="0">
                <a:latin typeface="HGS創英角ﾎﾟｯﾌﾟ体" panose="040B0A00000000000000" pitchFamily="50" charset="-128"/>
                <a:ea typeface="HGS創英角ﾎﾟｯﾌﾟ体" panose="040B0A00000000000000" pitchFamily="50" charset="-128"/>
                <a:cs typeface="72 Light" panose="020B0303030000000003" pitchFamily="34" charset="0"/>
              </a:rPr>
              <a:t>塩基</a:t>
            </a:r>
            <a:endParaRPr kumimoji="1" lang="ja-JP" altLang="en-US"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endParaRPr>
          </a:p>
        </p:txBody>
      </p:sp>
      <p:sp>
        <p:nvSpPr>
          <p:cNvPr id="105" name="正方形/長方形 104"/>
          <p:cNvSpPr/>
          <p:nvPr/>
        </p:nvSpPr>
        <p:spPr>
          <a:xfrm>
            <a:off x="4113494" y="765666"/>
            <a:ext cx="1422184" cy="400110"/>
          </a:xfrm>
          <a:prstGeom prst="rect">
            <a:avLst/>
          </a:prstGeom>
        </p:spPr>
        <p:txBody>
          <a:bodyPr wrap="none">
            <a:spAutoFit/>
          </a:bodyPr>
          <a:lstStyle/>
          <a:p>
            <a:r>
              <a:rPr lang="en-US" altLang="ja-JP" sz="2000" dirty="0">
                <a:latin typeface="Bauhaus 93" panose="04030905020B02020C02" pitchFamily="82" charset="0"/>
              </a:rPr>
              <a:t>Golgi body</a:t>
            </a:r>
            <a:endParaRPr lang="ja-JP" altLang="en-US" sz="2000" dirty="0">
              <a:latin typeface="Bauhaus 93" panose="04030905020B02020C02" pitchFamily="82" charset="0"/>
            </a:endParaRPr>
          </a:p>
        </p:txBody>
      </p:sp>
      <p:sp>
        <p:nvSpPr>
          <p:cNvPr id="108" name="正方形/長方形 107"/>
          <p:cNvSpPr/>
          <p:nvPr/>
        </p:nvSpPr>
        <p:spPr>
          <a:xfrm>
            <a:off x="820115" y="4287607"/>
            <a:ext cx="1500732" cy="461665"/>
          </a:xfrm>
          <a:prstGeom prst="rect">
            <a:avLst/>
          </a:prstGeom>
        </p:spPr>
        <p:txBody>
          <a:bodyPr wrap="none">
            <a:spAutoFit/>
          </a:bodyPr>
          <a:lstStyle/>
          <a:p>
            <a:r>
              <a:rPr lang="en-US" altLang="ja-JP" sz="2400" dirty="0" smtClean="0">
                <a:latin typeface="Bauhaus 93" panose="04030905020B02020C02" pitchFamily="82" charset="0"/>
              </a:rPr>
              <a:t>Ribosome</a:t>
            </a:r>
            <a:endParaRPr lang="ja-JP" altLang="en-US" sz="2400" dirty="0">
              <a:latin typeface="Bauhaus 93" panose="04030905020B02020C02" pitchFamily="82" charset="0"/>
            </a:endParaRPr>
          </a:p>
        </p:txBody>
      </p:sp>
      <p:sp>
        <p:nvSpPr>
          <p:cNvPr id="71" name="テキスト ボックス 70"/>
          <p:cNvSpPr txBox="1"/>
          <p:nvPr/>
        </p:nvSpPr>
        <p:spPr>
          <a:xfrm>
            <a:off x="8194331" y="183835"/>
            <a:ext cx="3345187" cy="523220"/>
          </a:xfrm>
          <a:prstGeom prst="rect">
            <a:avLst/>
          </a:prstGeom>
          <a:noFill/>
        </p:spPr>
        <p:txBody>
          <a:bodyPr wrap="square" rtlCol="0">
            <a:spAutoFit/>
          </a:bodyPr>
          <a:lstStyle/>
          <a:p>
            <a:pPr algn="ctr"/>
            <a:r>
              <a:rPr kumimoji="1" lang="ja-JP" altLang="en-US" sz="2800" dirty="0" smtClean="0">
                <a:latin typeface="UD デジタル 教科書体 NK-B" panose="02020700000000000000" pitchFamily="18" charset="-128"/>
                <a:ea typeface="UD デジタル 教科書体 NK-B" panose="02020700000000000000" pitchFamily="18" charset="-128"/>
              </a:rPr>
              <a:t>ミトコンドリア</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8" name="図 7"/>
          <p:cNvPicPr>
            <a:picLocks noChangeAspect="1"/>
          </p:cNvPicPr>
          <p:nvPr/>
        </p:nvPicPr>
        <p:blipFill>
          <a:blip r:embed="rId7"/>
          <a:stretch>
            <a:fillRect/>
          </a:stretch>
        </p:blipFill>
        <p:spPr>
          <a:xfrm rot="3403346">
            <a:off x="2386307" y="5327189"/>
            <a:ext cx="371055" cy="575547"/>
          </a:xfrm>
          <a:prstGeom prst="rect">
            <a:avLst/>
          </a:prstGeom>
        </p:spPr>
      </p:pic>
      <p:pic>
        <p:nvPicPr>
          <p:cNvPr id="73" name="図 72"/>
          <p:cNvPicPr>
            <a:picLocks noChangeAspect="1"/>
          </p:cNvPicPr>
          <p:nvPr/>
        </p:nvPicPr>
        <p:blipFill>
          <a:blip r:embed="rId7"/>
          <a:stretch>
            <a:fillRect/>
          </a:stretch>
        </p:blipFill>
        <p:spPr>
          <a:xfrm>
            <a:off x="3071708" y="5423311"/>
            <a:ext cx="282584" cy="723119"/>
          </a:xfrm>
          <a:prstGeom prst="rect">
            <a:avLst/>
          </a:prstGeom>
        </p:spPr>
      </p:pic>
      <p:pic>
        <p:nvPicPr>
          <p:cNvPr id="74" name="図 73"/>
          <p:cNvPicPr>
            <a:picLocks noChangeAspect="1"/>
          </p:cNvPicPr>
          <p:nvPr/>
        </p:nvPicPr>
        <p:blipFill>
          <a:blip r:embed="rId7"/>
          <a:stretch>
            <a:fillRect/>
          </a:stretch>
        </p:blipFill>
        <p:spPr>
          <a:xfrm rot="5400000">
            <a:off x="3692227" y="5685333"/>
            <a:ext cx="327205" cy="723119"/>
          </a:xfrm>
          <a:prstGeom prst="rect">
            <a:avLst/>
          </a:prstGeom>
        </p:spPr>
      </p:pic>
      <p:pic>
        <p:nvPicPr>
          <p:cNvPr id="75" name="図 74"/>
          <p:cNvPicPr>
            <a:picLocks noChangeAspect="1"/>
          </p:cNvPicPr>
          <p:nvPr/>
        </p:nvPicPr>
        <p:blipFill>
          <a:blip r:embed="rId7"/>
          <a:stretch>
            <a:fillRect/>
          </a:stretch>
        </p:blipFill>
        <p:spPr>
          <a:xfrm rot="18622514">
            <a:off x="2651652" y="5989439"/>
            <a:ext cx="282584" cy="434824"/>
          </a:xfrm>
          <a:prstGeom prst="rect">
            <a:avLst/>
          </a:prstGeom>
        </p:spPr>
      </p:pic>
      <p:pic>
        <p:nvPicPr>
          <p:cNvPr id="76" name="図 75"/>
          <p:cNvPicPr>
            <a:picLocks noChangeAspect="1"/>
          </p:cNvPicPr>
          <p:nvPr/>
        </p:nvPicPr>
        <p:blipFill>
          <a:blip r:embed="rId7"/>
          <a:stretch>
            <a:fillRect/>
          </a:stretch>
        </p:blipFill>
        <p:spPr>
          <a:xfrm rot="8021438">
            <a:off x="3222074" y="6169447"/>
            <a:ext cx="282584" cy="434824"/>
          </a:xfrm>
          <a:prstGeom prst="rect">
            <a:avLst/>
          </a:prstGeom>
        </p:spPr>
      </p:pic>
      <p:pic>
        <p:nvPicPr>
          <p:cNvPr id="77" name="図 76"/>
          <p:cNvPicPr>
            <a:picLocks noChangeAspect="1"/>
          </p:cNvPicPr>
          <p:nvPr/>
        </p:nvPicPr>
        <p:blipFill>
          <a:blip r:embed="rId7"/>
          <a:stretch>
            <a:fillRect/>
          </a:stretch>
        </p:blipFill>
        <p:spPr>
          <a:xfrm rot="18622514">
            <a:off x="3621207" y="5283342"/>
            <a:ext cx="282584" cy="434824"/>
          </a:xfrm>
          <a:prstGeom prst="rect">
            <a:avLst/>
          </a:prstGeom>
        </p:spPr>
      </p:pic>
      <p:pic>
        <p:nvPicPr>
          <p:cNvPr id="78" name="図 77"/>
          <p:cNvPicPr>
            <a:picLocks noChangeAspect="1"/>
          </p:cNvPicPr>
          <p:nvPr/>
        </p:nvPicPr>
        <p:blipFill>
          <a:blip r:embed="rId7"/>
          <a:stretch>
            <a:fillRect/>
          </a:stretch>
        </p:blipFill>
        <p:spPr>
          <a:xfrm rot="5400000">
            <a:off x="5050563" y="5556940"/>
            <a:ext cx="339249" cy="723119"/>
          </a:xfrm>
          <a:prstGeom prst="rect">
            <a:avLst/>
          </a:prstGeom>
        </p:spPr>
      </p:pic>
      <p:pic>
        <p:nvPicPr>
          <p:cNvPr id="80" name="図 79"/>
          <p:cNvPicPr>
            <a:picLocks noChangeAspect="1"/>
          </p:cNvPicPr>
          <p:nvPr/>
        </p:nvPicPr>
        <p:blipFill>
          <a:blip r:embed="rId7"/>
          <a:stretch>
            <a:fillRect/>
          </a:stretch>
        </p:blipFill>
        <p:spPr>
          <a:xfrm rot="15866948">
            <a:off x="3971943" y="6307772"/>
            <a:ext cx="197213" cy="434824"/>
          </a:xfrm>
          <a:prstGeom prst="rect">
            <a:avLst/>
          </a:prstGeom>
        </p:spPr>
      </p:pic>
      <p:pic>
        <p:nvPicPr>
          <p:cNvPr id="84" name="図 83"/>
          <p:cNvPicPr>
            <a:picLocks noChangeAspect="1"/>
          </p:cNvPicPr>
          <p:nvPr/>
        </p:nvPicPr>
        <p:blipFill>
          <a:blip r:embed="rId7"/>
          <a:stretch>
            <a:fillRect/>
          </a:stretch>
        </p:blipFill>
        <p:spPr>
          <a:xfrm rot="8303482">
            <a:off x="4321429" y="5507433"/>
            <a:ext cx="268747" cy="702447"/>
          </a:xfrm>
          <a:prstGeom prst="rect">
            <a:avLst/>
          </a:prstGeom>
        </p:spPr>
      </p:pic>
      <p:pic>
        <p:nvPicPr>
          <p:cNvPr id="85" name="図 84"/>
          <p:cNvPicPr>
            <a:picLocks noChangeAspect="1"/>
          </p:cNvPicPr>
          <p:nvPr/>
        </p:nvPicPr>
        <p:blipFill>
          <a:blip r:embed="rId7"/>
          <a:stretch>
            <a:fillRect/>
          </a:stretch>
        </p:blipFill>
        <p:spPr>
          <a:xfrm rot="15934545">
            <a:off x="4530249" y="6162909"/>
            <a:ext cx="315786" cy="445252"/>
          </a:xfrm>
          <a:prstGeom prst="rect">
            <a:avLst/>
          </a:prstGeom>
        </p:spPr>
      </p:pic>
      <p:pic>
        <p:nvPicPr>
          <p:cNvPr id="88" name="図 87"/>
          <p:cNvPicPr>
            <a:picLocks noChangeAspect="1"/>
          </p:cNvPicPr>
          <p:nvPr/>
        </p:nvPicPr>
        <p:blipFill>
          <a:blip r:embed="rId7"/>
          <a:stretch>
            <a:fillRect/>
          </a:stretch>
        </p:blipFill>
        <p:spPr>
          <a:xfrm rot="16751110">
            <a:off x="3715133" y="4648858"/>
            <a:ext cx="371055" cy="575547"/>
          </a:xfrm>
          <a:prstGeom prst="rect">
            <a:avLst/>
          </a:prstGeom>
        </p:spPr>
      </p:pic>
      <p:pic>
        <p:nvPicPr>
          <p:cNvPr id="89" name="図 88"/>
          <p:cNvPicPr>
            <a:picLocks noChangeAspect="1"/>
          </p:cNvPicPr>
          <p:nvPr/>
        </p:nvPicPr>
        <p:blipFill>
          <a:blip r:embed="rId7"/>
          <a:stretch>
            <a:fillRect/>
          </a:stretch>
        </p:blipFill>
        <p:spPr>
          <a:xfrm rot="6809409">
            <a:off x="1644711" y="5360756"/>
            <a:ext cx="371055" cy="575547"/>
          </a:xfrm>
          <a:prstGeom prst="rect">
            <a:avLst/>
          </a:prstGeom>
        </p:spPr>
      </p:pic>
      <p:pic>
        <p:nvPicPr>
          <p:cNvPr id="90" name="図 89"/>
          <p:cNvPicPr>
            <a:picLocks noChangeAspect="1"/>
          </p:cNvPicPr>
          <p:nvPr/>
        </p:nvPicPr>
        <p:blipFill>
          <a:blip r:embed="rId7"/>
          <a:stretch>
            <a:fillRect/>
          </a:stretch>
        </p:blipFill>
        <p:spPr>
          <a:xfrm rot="18622514">
            <a:off x="2760133" y="5016434"/>
            <a:ext cx="282584" cy="434824"/>
          </a:xfrm>
          <a:prstGeom prst="rect">
            <a:avLst/>
          </a:prstGeom>
        </p:spPr>
      </p:pic>
      <p:pic>
        <p:nvPicPr>
          <p:cNvPr id="91" name="図 90"/>
          <p:cNvPicPr>
            <a:picLocks noChangeAspect="1"/>
          </p:cNvPicPr>
          <p:nvPr/>
        </p:nvPicPr>
        <p:blipFill>
          <a:blip r:embed="rId7"/>
          <a:stretch>
            <a:fillRect/>
          </a:stretch>
        </p:blipFill>
        <p:spPr>
          <a:xfrm rot="15866948">
            <a:off x="2197172" y="5866804"/>
            <a:ext cx="197213" cy="434824"/>
          </a:xfrm>
          <a:prstGeom prst="rect">
            <a:avLst/>
          </a:prstGeom>
        </p:spPr>
      </p:pic>
      <p:pic>
        <p:nvPicPr>
          <p:cNvPr id="93" name="図 92"/>
          <p:cNvPicPr>
            <a:picLocks noChangeAspect="1"/>
          </p:cNvPicPr>
          <p:nvPr/>
        </p:nvPicPr>
        <p:blipFill>
          <a:blip r:embed="rId7"/>
          <a:stretch>
            <a:fillRect/>
          </a:stretch>
        </p:blipFill>
        <p:spPr>
          <a:xfrm rot="15866948">
            <a:off x="3252645" y="4885131"/>
            <a:ext cx="236456" cy="434824"/>
          </a:xfrm>
          <a:prstGeom prst="rect">
            <a:avLst/>
          </a:prstGeom>
        </p:spPr>
      </p:pic>
      <p:pic>
        <p:nvPicPr>
          <p:cNvPr id="95" name="図 94"/>
          <p:cNvPicPr>
            <a:picLocks noChangeAspect="1"/>
          </p:cNvPicPr>
          <p:nvPr/>
        </p:nvPicPr>
        <p:blipFill>
          <a:blip r:embed="rId7"/>
          <a:stretch>
            <a:fillRect/>
          </a:stretch>
        </p:blipFill>
        <p:spPr>
          <a:xfrm rot="20393224">
            <a:off x="1898706" y="4926743"/>
            <a:ext cx="371055" cy="575547"/>
          </a:xfrm>
          <a:prstGeom prst="rect">
            <a:avLst/>
          </a:prstGeom>
        </p:spPr>
      </p:pic>
      <p:cxnSp>
        <p:nvCxnSpPr>
          <p:cNvPr id="33" name="直線コネクタ 32"/>
          <p:cNvCxnSpPr/>
          <p:nvPr/>
        </p:nvCxnSpPr>
        <p:spPr>
          <a:xfrm flipV="1">
            <a:off x="5504072" y="4695379"/>
            <a:ext cx="3836573" cy="1089493"/>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5953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テキスト ボックス 70"/>
          <p:cNvSpPr txBox="1"/>
          <p:nvPr/>
        </p:nvSpPr>
        <p:spPr>
          <a:xfrm>
            <a:off x="2973980" y="425359"/>
            <a:ext cx="6244039" cy="584775"/>
          </a:xfrm>
          <a:prstGeom prst="rect">
            <a:avLst/>
          </a:prstGeom>
          <a:noFill/>
        </p:spPr>
        <p:txBody>
          <a:bodyPr wrap="square" rtlCol="0">
            <a:spAutoFit/>
          </a:bodyPr>
          <a:lstStyle/>
          <a:p>
            <a:pPr algn="ctr"/>
            <a:r>
              <a:rPr kumimoji="1" lang="ja-JP" altLang="en-US" sz="3200" dirty="0" smtClean="0">
                <a:latin typeface="UD デジタル 教科書体 NK-B" panose="02020700000000000000" pitchFamily="18" charset="-128"/>
                <a:ea typeface="UD デジタル 教科書体 NK-B" panose="02020700000000000000" pitchFamily="18" charset="-128"/>
              </a:rPr>
              <a:t>ミトコンドリアはエネルギー工場</a:t>
            </a:r>
            <a:endParaRPr kumimoji="1" lang="ja-JP" altLang="en-US" sz="3200" dirty="0">
              <a:latin typeface="UD デジタル 教科書体 NK-B" panose="02020700000000000000" pitchFamily="18" charset="-128"/>
              <a:ea typeface="UD デジタル 教科書体 NK-B" panose="02020700000000000000" pitchFamily="18" charset="-128"/>
            </a:endParaRPr>
          </a:p>
        </p:txBody>
      </p:sp>
      <p:pic>
        <p:nvPicPr>
          <p:cNvPr id="4098" name="Picture 2" descr="http://www.naoru.com/atp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3884" y="2226213"/>
            <a:ext cx="5874433" cy="342995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images-na.ssl-images-amazon.com/images/I/41zUNULtnj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290" y="1429799"/>
            <a:ext cx="3305379" cy="4693638"/>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058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nvPr>
        </p:nvGraphicFramePr>
        <p:xfrm>
          <a:off x="1375176" y="256782"/>
          <a:ext cx="9588571" cy="6094758"/>
        </p:xfrm>
        <a:graphic>
          <a:graphicData uri="http://schemas.openxmlformats.org/drawingml/2006/table">
            <a:tbl>
              <a:tblPr firstRow="1" bandRow="1">
                <a:tableStyleId>{74C1A8A3-306A-4EB7-A6B1-4F7E0EB9C5D6}</a:tableStyleId>
              </a:tblPr>
              <a:tblGrid>
                <a:gridCol w="1334653">
                  <a:extLst>
                    <a:ext uri="{9D8B030D-6E8A-4147-A177-3AD203B41FA5}">
                      <a16:colId xmlns:a16="http://schemas.microsoft.com/office/drawing/2014/main" val="2378182920"/>
                    </a:ext>
                  </a:extLst>
                </a:gridCol>
                <a:gridCol w="8253918">
                  <a:extLst>
                    <a:ext uri="{9D8B030D-6E8A-4147-A177-3AD203B41FA5}">
                      <a16:colId xmlns:a16="http://schemas.microsoft.com/office/drawing/2014/main" val="1783043535"/>
                    </a:ext>
                  </a:extLst>
                </a:gridCol>
              </a:tblGrid>
              <a:tr h="562934">
                <a:tc gridSpan="2">
                  <a:txBody>
                    <a:bodyPr/>
                    <a:lstStyle/>
                    <a:p>
                      <a:pPr algn="ctr"/>
                      <a:r>
                        <a:rPr kumimoji="1" lang="ja-JP" altLang="en-US" sz="3200" dirty="0" smtClean="0">
                          <a:solidFill>
                            <a:schemeClr val="bg1">
                              <a:lumMod val="95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ミトコンドリア</a:t>
                      </a:r>
                      <a:r>
                        <a:rPr kumimoji="1" lang="en-US" altLang="ja-JP" sz="3200" dirty="0" smtClean="0">
                          <a:solidFill>
                            <a:schemeClr val="bg1">
                              <a:lumMod val="95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DNA</a:t>
                      </a:r>
                      <a:r>
                        <a:rPr kumimoji="1" lang="ja-JP" altLang="en-US" sz="3200" dirty="0" smtClean="0">
                          <a:solidFill>
                            <a:schemeClr val="bg1">
                              <a:lumMod val="95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編集</a:t>
                      </a:r>
                      <a:endParaRPr kumimoji="1" lang="ja-JP" altLang="en-US" sz="3200" dirty="0">
                        <a:solidFill>
                          <a:schemeClr val="bg1">
                            <a:lumMod val="95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endParaRPr>
                    </a:p>
                  </a:txBody>
                  <a:tcPr anchor="ctr"/>
                </a:tc>
                <a:tc hMerge="1">
                  <a:txBody>
                    <a:bodyPr/>
                    <a:lstStyle/>
                    <a:p>
                      <a:pPr algn="ctr"/>
                      <a:endParaRPr kumimoji="1" lang="ja-JP" altLang="en-US" sz="2800" dirty="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531773029"/>
                  </a:ext>
                </a:extLst>
              </a:tr>
              <a:tr h="655999">
                <a:tc>
                  <a:txBody>
                    <a:bodyP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名称</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en-US" altLang="ja-JP" sz="2000" dirty="0" err="1" smtClean="0">
                          <a:latin typeface="UD デジタル 教科書体 NK-B" panose="02020700000000000000" pitchFamily="18" charset="-128"/>
                          <a:ea typeface="UD デジタル 教科書体 NK-B" panose="02020700000000000000" pitchFamily="18" charset="-128"/>
                        </a:rPr>
                        <a:t>DdCBE</a:t>
                      </a:r>
                      <a:r>
                        <a:rPr kumimoji="1" lang="ja-JP" altLang="en-US" sz="2000" dirty="0" smtClean="0">
                          <a:latin typeface="UD デジタル 教科書体 NK-B" panose="02020700000000000000" pitchFamily="18" charset="-128"/>
                          <a:ea typeface="UD デジタル 教科書体 NK-B" panose="02020700000000000000" pitchFamily="18" charset="-128"/>
                        </a:rPr>
                        <a:t>派生シトシン・ベース編集</a:t>
                      </a:r>
                      <a:endParaRPr kumimoji="1" lang="en-US" altLang="ja-JP" sz="2000" dirty="0" smtClean="0">
                        <a:latin typeface="UD デジタル 教科書体 NK-B" panose="02020700000000000000" pitchFamily="18" charset="-128"/>
                        <a:ea typeface="UD デジタル 教科書体 NK-B" panose="02020700000000000000" pitchFamily="18" charset="-128"/>
                      </a:endParaRPr>
                    </a:p>
                    <a:p>
                      <a:pPr algn="ctr"/>
                      <a:r>
                        <a:rPr kumimoji="1" lang="ja-JP" altLang="en-US" sz="18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a:t>
                      </a:r>
                      <a:r>
                        <a:rPr kumimoji="1" lang="en-US" altLang="ja-JP" sz="1800" b="0" i="0" kern="1200" dirty="0" err="1"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DddA</a:t>
                      </a:r>
                      <a:r>
                        <a:rPr kumimoji="1" lang="en-US" altLang="ja-JP" sz="18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-derived cytosine base editors</a:t>
                      </a:r>
                      <a:r>
                        <a:rPr kumimoji="1" lang="ja-JP" altLang="en-US" sz="1800" b="0" i="0" kern="1200" dirty="0" smtClean="0">
                          <a:solidFill>
                            <a:schemeClr val="dk1"/>
                          </a:solidFill>
                          <a:effectLst/>
                          <a:latin typeface="UD デジタル 教科書体 NK-B" panose="02020700000000000000" pitchFamily="18" charset="-128"/>
                          <a:ea typeface="UD デジタル 教科書体 NK-B" panose="02020700000000000000" pitchFamily="18" charset="-128"/>
                          <a:cs typeface="+mn-cs"/>
                        </a:rPr>
                        <a:t>）</a:t>
                      </a:r>
                      <a:endParaRPr kumimoji="1" lang="ja-JP" altLang="en-US" sz="2000" dirty="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2099191725"/>
                  </a:ext>
                </a:extLst>
              </a:tr>
              <a:tr h="1207657">
                <a:tc>
                  <a:txBody>
                    <a:bodyP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概要</a:t>
                      </a:r>
                      <a:endParaRPr kumimoji="1" lang="ja-JP" altLang="en-US"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dirty="0" smtClean="0">
                          <a:latin typeface="Meiryo UI" panose="020B0604030504040204" pitchFamily="50" charset="-128"/>
                          <a:ea typeface="Meiryo UI" panose="020B0604030504040204" pitchFamily="50" charset="-128"/>
                        </a:rPr>
                        <a:t>DNA</a:t>
                      </a:r>
                      <a:r>
                        <a:rPr kumimoji="1" lang="ja-JP" altLang="en-US" b="1" dirty="0" err="1" smtClean="0">
                          <a:latin typeface="Meiryo UI" panose="020B0604030504040204" pitchFamily="50" charset="-128"/>
                          <a:ea typeface="Meiryo UI" panose="020B0604030504040204" pitchFamily="50" charset="-128"/>
                        </a:rPr>
                        <a:t>の修</a:t>
                      </a:r>
                      <a:r>
                        <a:rPr kumimoji="1" lang="ja-JP" altLang="en-US" b="1" dirty="0" smtClean="0">
                          <a:latin typeface="Meiryo UI" panose="020B0604030504040204" pitchFamily="50" charset="-128"/>
                          <a:ea typeface="Meiryo UI" panose="020B0604030504040204" pitchFamily="50" charset="-128"/>
                        </a:rPr>
                        <a:t>復機構は、シトシン（</a:t>
                      </a:r>
                      <a:r>
                        <a:rPr kumimoji="1" lang="en-US" altLang="ja-JP" b="1" dirty="0" smtClean="0">
                          <a:latin typeface="Meiryo UI" panose="020B0604030504040204" pitchFamily="50" charset="-128"/>
                          <a:ea typeface="Meiryo UI" panose="020B0604030504040204" pitchFamily="50" charset="-128"/>
                        </a:rPr>
                        <a:t>C)</a:t>
                      </a:r>
                      <a:r>
                        <a:rPr kumimoji="1" lang="ja-JP" altLang="en-US" b="1" dirty="0" smtClean="0">
                          <a:latin typeface="Meiryo UI" panose="020B0604030504040204" pitchFamily="50" charset="-128"/>
                          <a:ea typeface="Meiryo UI" panose="020B0604030504040204" pitchFamily="50" charset="-128"/>
                        </a:rPr>
                        <a:t>がウラシル（</a:t>
                      </a:r>
                      <a:r>
                        <a:rPr kumimoji="1" lang="en-US" altLang="ja-JP" b="1" dirty="0" smtClean="0">
                          <a:latin typeface="Meiryo UI" panose="020B0604030504040204" pitchFamily="50" charset="-128"/>
                          <a:ea typeface="Meiryo UI" panose="020B0604030504040204" pitchFamily="50" charset="-128"/>
                        </a:rPr>
                        <a:t>U)</a:t>
                      </a:r>
                      <a:r>
                        <a:rPr kumimoji="1" lang="ja-JP" altLang="en-US" b="1" dirty="0" smtClean="0">
                          <a:latin typeface="Meiryo UI" panose="020B0604030504040204" pitchFamily="50" charset="-128"/>
                          <a:ea typeface="Meiryo UI" panose="020B0604030504040204" pitchFamily="50" charset="-128"/>
                        </a:rPr>
                        <a:t>に変わると</a:t>
                      </a:r>
                      <a:endParaRPr kumimoji="1" lang="en-US" altLang="ja-JP" b="1" dirty="0" smtClean="0">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smtClean="0">
                          <a:latin typeface="Meiryo UI" panose="020B0604030504040204" pitchFamily="50" charset="-128"/>
                          <a:ea typeface="Meiryo UI" panose="020B0604030504040204" pitchFamily="50" charset="-128"/>
                        </a:rPr>
                        <a:t>「グアニン（</a:t>
                      </a:r>
                      <a:r>
                        <a:rPr kumimoji="1" lang="en-US" altLang="ja-JP" b="1" dirty="0" smtClean="0">
                          <a:latin typeface="Meiryo UI" panose="020B0604030504040204" pitchFamily="50" charset="-128"/>
                          <a:ea typeface="Meiryo UI" panose="020B0604030504040204" pitchFamily="50" charset="-128"/>
                        </a:rPr>
                        <a:t>G)</a:t>
                      </a:r>
                      <a:r>
                        <a:rPr kumimoji="1" lang="ja-JP" altLang="en-US" b="1" dirty="0" smtClean="0">
                          <a:latin typeface="Meiryo UI" panose="020B0604030504040204" pitchFamily="50" charset="-128"/>
                          <a:ea typeface="Meiryo UI" panose="020B0604030504040204" pitchFamily="50" charset="-128"/>
                        </a:rPr>
                        <a:t>＝シトシン（</a:t>
                      </a:r>
                      <a:r>
                        <a:rPr kumimoji="1" lang="en-US" altLang="ja-JP" b="1" dirty="0" smtClean="0">
                          <a:latin typeface="Meiryo UI" panose="020B0604030504040204" pitchFamily="50" charset="-128"/>
                          <a:ea typeface="Meiryo UI" panose="020B0604030504040204" pitchFamily="50" charset="-128"/>
                        </a:rPr>
                        <a:t>C)</a:t>
                      </a:r>
                      <a:r>
                        <a:rPr kumimoji="1" lang="ja-JP" altLang="en-US" b="1" dirty="0" smtClean="0">
                          <a:latin typeface="Meiryo UI" panose="020B0604030504040204" pitchFamily="50" charset="-128"/>
                          <a:ea typeface="Meiryo UI" panose="020B0604030504040204" pitchFamily="50" charset="-128"/>
                        </a:rPr>
                        <a:t>」の塩基対を</a:t>
                      </a:r>
                      <a:endParaRPr kumimoji="1" lang="en-US" altLang="ja-JP" b="1" dirty="0" smtClean="0">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smtClean="0">
                          <a:latin typeface="Meiryo UI" panose="020B0604030504040204" pitchFamily="50" charset="-128"/>
                          <a:ea typeface="Meiryo UI" panose="020B0604030504040204" pitchFamily="50" charset="-128"/>
                        </a:rPr>
                        <a:t>「アデニン（</a:t>
                      </a:r>
                      <a:r>
                        <a:rPr kumimoji="1" lang="en-US" altLang="ja-JP" b="1" dirty="0" smtClean="0">
                          <a:latin typeface="Meiryo UI" panose="020B0604030504040204" pitchFamily="50" charset="-128"/>
                          <a:ea typeface="Meiryo UI" panose="020B0604030504040204" pitchFamily="50" charset="-128"/>
                        </a:rPr>
                        <a:t>A)=</a:t>
                      </a:r>
                      <a:r>
                        <a:rPr kumimoji="1" lang="ja-JP" altLang="en-US" b="1" dirty="0" smtClean="0">
                          <a:latin typeface="Meiryo UI" panose="020B0604030504040204" pitchFamily="50" charset="-128"/>
                          <a:ea typeface="Meiryo UI" panose="020B0604030504040204" pitchFamily="50" charset="-128"/>
                        </a:rPr>
                        <a:t>チミン（</a:t>
                      </a:r>
                      <a:r>
                        <a:rPr kumimoji="1" lang="en-US" altLang="ja-JP" b="1" dirty="0" smtClean="0">
                          <a:latin typeface="Meiryo UI" panose="020B0604030504040204" pitchFamily="50" charset="-128"/>
                          <a:ea typeface="Meiryo UI" panose="020B0604030504040204" pitchFamily="50" charset="-128"/>
                        </a:rPr>
                        <a:t>T</a:t>
                      </a:r>
                      <a:r>
                        <a:rPr kumimoji="1" lang="ja-JP" altLang="en-US" b="1" dirty="0" smtClean="0">
                          <a:latin typeface="Meiryo UI" panose="020B0604030504040204" pitchFamily="50" charset="-128"/>
                          <a:ea typeface="Meiryo UI" panose="020B0604030504040204" pitchFamily="50" charset="-128"/>
                        </a:rPr>
                        <a:t>）」の塩基対に修復する。</a:t>
                      </a:r>
                      <a:endParaRPr kumimoji="1" lang="en-US" altLang="ja-JP" b="1" dirty="0" smtClean="0">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dirty="0" smtClean="0">
                          <a:solidFill>
                            <a:srgbClr val="C00000"/>
                          </a:solidFill>
                          <a:latin typeface="Meiryo UI" panose="020B0604030504040204" pitchFamily="50" charset="-128"/>
                          <a:ea typeface="Meiryo UI" panose="020B0604030504040204" pitchFamily="50" charset="-128"/>
                        </a:rPr>
                        <a:t>※</a:t>
                      </a:r>
                      <a:r>
                        <a:rPr kumimoji="1" lang="ja-JP" altLang="en-US" b="1" dirty="0" smtClean="0">
                          <a:solidFill>
                            <a:srgbClr val="C00000"/>
                          </a:solidFill>
                          <a:latin typeface="Meiryo UI" panose="020B0604030504040204" pitchFamily="50" charset="-128"/>
                          <a:ea typeface="Meiryo UI" panose="020B0604030504040204" pitchFamily="50" charset="-128"/>
                        </a:rPr>
                        <a:t>（</a:t>
                      </a:r>
                      <a:r>
                        <a:rPr kumimoji="1" lang="en-US" altLang="ja-JP" b="1" dirty="0" smtClean="0">
                          <a:solidFill>
                            <a:srgbClr val="C00000"/>
                          </a:solidFill>
                          <a:latin typeface="Meiryo UI" panose="020B0604030504040204" pitchFamily="50" charset="-128"/>
                          <a:ea typeface="Meiryo UI" panose="020B0604030504040204" pitchFamily="50" charset="-128"/>
                        </a:rPr>
                        <a:t>RNA</a:t>
                      </a:r>
                      <a:r>
                        <a:rPr kumimoji="1" lang="ja-JP" altLang="en-US" b="1" dirty="0" smtClean="0">
                          <a:solidFill>
                            <a:srgbClr val="C00000"/>
                          </a:solidFill>
                          <a:latin typeface="Meiryo UI" panose="020B0604030504040204" pitchFamily="50" charset="-128"/>
                          <a:ea typeface="Meiryo UI" panose="020B0604030504040204" pitchFamily="50" charset="-128"/>
                        </a:rPr>
                        <a:t>の）塩基ウラシル（</a:t>
                      </a:r>
                      <a:r>
                        <a:rPr kumimoji="1" lang="en-US" altLang="ja-JP" b="1" dirty="0" smtClean="0">
                          <a:solidFill>
                            <a:srgbClr val="C00000"/>
                          </a:solidFill>
                          <a:latin typeface="Meiryo UI" panose="020B0604030504040204" pitchFamily="50" charset="-128"/>
                          <a:ea typeface="Meiryo UI" panose="020B0604030504040204" pitchFamily="50" charset="-128"/>
                        </a:rPr>
                        <a:t>U</a:t>
                      </a:r>
                      <a:r>
                        <a:rPr kumimoji="1" lang="ja-JP" altLang="en-US" b="1" dirty="0" smtClean="0">
                          <a:solidFill>
                            <a:srgbClr val="C00000"/>
                          </a:solidFill>
                          <a:latin typeface="Meiryo UI" panose="020B0604030504040204" pitchFamily="50" charset="-128"/>
                          <a:ea typeface="Meiryo UI" panose="020B0604030504040204" pitchFamily="50" charset="-128"/>
                        </a:rPr>
                        <a:t>）に対応する、</a:t>
                      </a:r>
                      <a:r>
                        <a:rPr kumimoji="1" lang="en-US" altLang="ja-JP" b="1" dirty="0" smtClean="0">
                          <a:solidFill>
                            <a:srgbClr val="C00000"/>
                          </a:solidFill>
                          <a:latin typeface="Meiryo UI" panose="020B0604030504040204" pitchFamily="50" charset="-128"/>
                          <a:ea typeface="Meiryo UI" panose="020B0604030504040204" pitchFamily="50" charset="-128"/>
                        </a:rPr>
                        <a:t>DNA</a:t>
                      </a:r>
                      <a:r>
                        <a:rPr kumimoji="1" lang="ja-JP" altLang="en-US" b="1" dirty="0" smtClean="0">
                          <a:solidFill>
                            <a:srgbClr val="C00000"/>
                          </a:solidFill>
                          <a:latin typeface="Meiryo UI" panose="020B0604030504040204" pitchFamily="50" charset="-128"/>
                          <a:ea typeface="Meiryo UI" panose="020B0604030504040204" pitchFamily="50" charset="-128"/>
                        </a:rPr>
                        <a:t>の塩基はチミン（</a:t>
                      </a:r>
                      <a:r>
                        <a:rPr kumimoji="1" lang="en-US" altLang="ja-JP" b="1" dirty="0" smtClean="0">
                          <a:solidFill>
                            <a:srgbClr val="C00000"/>
                          </a:solidFill>
                          <a:latin typeface="Meiryo UI" panose="020B0604030504040204" pitchFamily="50" charset="-128"/>
                          <a:ea typeface="Meiryo UI" panose="020B0604030504040204" pitchFamily="50" charset="-128"/>
                        </a:rPr>
                        <a:t>T</a:t>
                      </a:r>
                      <a:r>
                        <a:rPr kumimoji="1" lang="ja-JP" altLang="en-US" b="1" dirty="0" smtClean="0">
                          <a:solidFill>
                            <a:srgbClr val="C00000"/>
                          </a:solidFill>
                          <a:latin typeface="Meiryo UI" panose="020B0604030504040204" pitchFamily="50" charset="-128"/>
                          <a:ea typeface="Meiryo UI" panose="020B0604030504040204" pitchFamily="50" charset="-128"/>
                        </a:rPr>
                        <a:t>）であるため。</a:t>
                      </a:r>
                      <a:endParaRPr kumimoji="1" lang="ja-JP" altLang="en-US" b="1" dirty="0">
                        <a:solidFill>
                          <a:srgbClr val="C00000"/>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546099859"/>
                  </a:ext>
                </a:extLst>
              </a:tr>
              <a:tr h="3637421">
                <a:tc>
                  <a:txBody>
                    <a:bodyPr/>
                    <a:lstStyle/>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r>
                        <a:rPr kumimoji="1" lang="ja-JP" altLang="en-US" dirty="0" smtClean="0">
                          <a:latin typeface="UD デジタル 教科書体 NK-B" panose="02020700000000000000" pitchFamily="18" charset="-128"/>
                          <a:ea typeface="UD デジタル 教科書体 NK-B" panose="02020700000000000000" pitchFamily="18" charset="-128"/>
                        </a:rPr>
                        <a:t>変換</a:t>
                      </a: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en-US" altLang="ja-JP" dirty="0" smtClean="0">
                        <a:latin typeface="UD デジタル 教科書体 NK-B" panose="02020700000000000000" pitchFamily="18" charset="-128"/>
                        <a:ea typeface="UD デジタル 教科書体 NK-B" panose="02020700000000000000" pitchFamily="18" charset="-128"/>
                      </a:endParaRPr>
                    </a:p>
                    <a:p>
                      <a:pPr algn="ctr"/>
                      <a:endParaRPr kumimoji="1" lang="ja-JP" altLang="en-US"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endParaRPr kumimoji="1" lang="ja-JP" altLang="en-US" dirty="0"/>
                    </a:p>
                  </a:txBody>
                  <a:tcPr/>
                </a:tc>
                <a:extLst>
                  <a:ext uri="{0D108BD9-81ED-4DB2-BD59-A6C34878D82A}">
                    <a16:rowId xmlns:a16="http://schemas.microsoft.com/office/drawing/2014/main" val="2510958926"/>
                  </a:ext>
                </a:extLst>
              </a:tr>
            </a:tbl>
          </a:graphicData>
        </a:graphic>
      </p:graphicFrame>
      <p:sp>
        <p:nvSpPr>
          <p:cNvPr id="5" name="テキスト ボックス 4"/>
          <p:cNvSpPr txBox="1"/>
          <p:nvPr/>
        </p:nvSpPr>
        <p:spPr>
          <a:xfrm>
            <a:off x="3731207" y="4948952"/>
            <a:ext cx="1195136" cy="400110"/>
          </a:xfrm>
          <a:prstGeom prst="rect">
            <a:avLst/>
          </a:prstGeom>
          <a:noFill/>
        </p:spPr>
        <p:txBody>
          <a:bodyPr wrap="square" rtlCol="0">
            <a:spAutoFit/>
          </a:bodyPr>
          <a:lstStyle/>
          <a:p>
            <a:r>
              <a:rPr kumimoji="1" lang="ja-JP" altLang="en-US" sz="2000" b="1" dirty="0" smtClean="0">
                <a:solidFill>
                  <a:schemeClr val="bg1"/>
                </a:solidFill>
                <a:latin typeface="UD デジタル 教科書体 NK-B" panose="02020700000000000000" pitchFamily="18" charset="-128"/>
                <a:ea typeface="UD デジタル 教科書体 NK-B" panose="02020700000000000000" pitchFamily="18" charset="-128"/>
              </a:rPr>
              <a:t>塩基対</a:t>
            </a:r>
            <a:endParaRPr kumimoji="1" lang="ja-JP" altLang="en-US" sz="2000" b="1"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18" name="テキスト ボックス 17"/>
          <p:cNvSpPr txBox="1"/>
          <p:nvPr/>
        </p:nvSpPr>
        <p:spPr>
          <a:xfrm>
            <a:off x="3391324" y="4117879"/>
            <a:ext cx="1649616" cy="400110"/>
          </a:xfrm>
          <a:prstGeom prst="rect">
            <a:avLst/>
          </a:prstGeom>
          <a:noFill/>
        </p:spPr>
        <p:txBody>
          <a:bodyPr wrap="square" rtlCol="0">
            <a:spAutoFit/>
          </a:bodyPr>
          <a:lstStyle/>
          <a:p>
            <a:r>
              <a:rPr kumimoji="1" lang="ja-JP" altLang="en-US" sz="2000" b="1" dirty="0" smtClean="0">
                <a:latin typeface="UD デジタル 教科書体 NK-B" panose="02020700000000000000" pitchFamily="18" charset="-128"/>
                <a:ea typeface="UD デジタル 教科書体 NK-B" panose="02020700000000000000" pitchFamily="18" charset="-128"/>
              </a:rPr>
              <a:t>一塩基変換</a:t>
            </a:r>
            <a:endParaRPr kumimoji="1" lang="ja-JP" altLang="en-US" sz="2000" b="1" dirty="0">
              <a:latin typeface="UD デジタル 教科書体 NK-B" panose="02020700000000000000" pitchFamily="18" charset="-128"/>
              <a:ea typeface="UD デジタル 教科書体 NK-B" panose="02020700000000000000" pitchFamily="18" charset="-128"/>
            </a:endParaRPr>
          </a:p>
        </p:txBody>
      </p:sp>
      <p:sp>
        <p:nvSpPr>
          <p:cNvPr id="26" name="角丸四角形 25"/>
          <p:cNvSpPr/>
          <p:nvPr/>
        </p:nvSpPr>
        <p:spPr>
          <a:xfrm>
            <a:off x="2572038" y="4732244"/>
            <a:ext cx="3035946" cy="1320189"/>
          </a:xfrm>
          <a:prstGeom prst="roundRect">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p:cNvPicPr>
            <a:picLocks noChangeAspect="1"/>
          </p:cNvPicPr>
          <p:nvPr/>
        </p:nvPicPr>
        <p:blipFill>
          <a:blip r:embed="rId3"/>
          <a:stretch>
            <a:fillRect/>
          </a:stretch>
        </p:blipFill>
        <p:spPr>
          <a:xfrm>
            <a:off x="2585372" y="4775328"/>
            <a:ext cx="1263429" cy="1218742"/>
          </a:xfrm>
          <a:prstGeom prst="rect">
            <a:avLst/>
          </a:prstGeom>
        </p:spPr>
      </p:pic>
      <p:sp>
        <p:nvSpPr>
          <p:cNvPr id="28" name="等号 27"/>
          <p:cNvSpPr/>
          <p:nvPr/>
        </p:nvSpPr>
        <p:spPr>
          <a:xfrm>
            <a:off x="3701344" y="5116464"/>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1" name="図 30"/>
          <p:cNvPicPr>
            <a:picLocks noChangeAspect="1"/>
          </p:cNvPicPr>
          <p:nvPr/>
        </p:nvPicPr>
        <p:blipFill>
          <a:blip r:embed="rId4"/>
          <a:stretch>
            <a:fillRect/>
          </a:stretch>
        </p:blipFill>
        <p:spPr>
          <a:xfrm>
            <a:off x="4382936" y="4791933"/>
            <a:ext cx="1225048" cy="1185531"/>
          </a:xfrm>
          <a:prstGeom prst="rect">
            <a:avLst/>
          </a:prstGeom>
        </p:spPr>
      </p:pic>
      <p:pic>
        <p:nvPicPr>
          <p:cNvPr id="56" name="図 55"/>
          <p:cNvPicPr>
            <a:picLocks noChangeAspect="1"/>
          </p:cNvPicPr>
          <p:nvPr/>
        </p:nvPicPr>
        <p:blipFill>
          <a:blip r:embed="rId5"/>
          <a:stretch>
            <a:fillRect/>
          </a:stretch>
        </p:blipFill>
        <p:spPr>
          <a:xfrm>
            <a:off x="4266160" y="2730083"/>
            <a:ext cx="1458600" cy="1407010"/>
          </a:xfrm>
          <a:prstGeom prst="rect">
            <a:avLst/>
          </a:prstGeom>
        </p:spPr>
      </p:pic>
      <p:sp>
        <p:nvSpPr>
          <p:cNvPr id="6" name="下矢印 5"/>
          <p:cNvSpPr/>
          <p:nvPr/>
        </p:nvSpPr>
        <p:spPr>
          <a:xfrm>
            <a:off x="4737436" y="4019745"/>
            <a:ext cx="516048" cy="82085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57" name="グループ化 56"/>
          <p:cNvGrpSpPr/>
          <p:nvPr/>
        </p:nvGrpSpPr>
        <p:grpSpPr>
          <a:xfrm>
            <a:off x="7544413" y="4902368"/>
            <a:ext cx="2958090" cy="1238119"/>
            <a:chOff x="6792356" y="3490400"/>
            <a:chExt cx="2958090" cy="1238119"/>
          </a:xfrm>
        </p:grpSpPr>
        <p:sp>
          <p:nvSpPr>
            <p:cNvPr id="58" name="角丸四角形 57"/>
            <p:cNvSpPr/>
            <p:nvPr/>
          </p:nvSpPr>
          <p:spPr>
            <a:xfrm>
              <a:off x="6792356" y="3534284"/>
              <a:ext cx="2958090" cy="1160520"/>
            </a:xfrm>
            <a:prstGeom prst="roundRect">
              <a:avLst/>
            </a:prstGeom>
            <a:solidFill>
              <a:schemeClr val="accent5">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9" name="図 58"/>
            <p:cNvPicPr>
              <a:picLocks noChangeAspect="1"/>
            </p:cNvPicPr>
            <p:nvPr/>
          </p:nvPicPr>
          <p:blipFill>
            <a:blip r:embed="rId6"/>
            <a:stretch>
              <a:fillRect/>
            </a:stretch>
          </p:blipFill>
          <p:spPr>
            <a:xfrm>
              <a:off x="6792356" y="3490400"/>
              <a:ext cx="1283516" cy="1238119"/>
            </a:xfrm>
            <a:prstGeom prst="rect">
              <a:avLst/>
            </a:prstGeom>
          </p:spPr>
        </p:pic>
        <p:pic>
          <p:nvPicPr>
            <p:cNvPr id="60" name="図 59"/>
            <p:cNvPicPr>
              <a:picLocks noChangeAspect="1"/>
            </p:cNvPicPr>
            <p:nvPr/>
          </p:nvPicPr>
          <p:blipFill>
            <a:blip r:embed="rId7"/>
            <a:stretch>
              <a:fillRect/>
            </a:stretch>
          </p:blipFill>
          <p:spPr>
            <a:xfrm>
              <a:off x="8475256" y="3509183"/>
              <a:ext cx="1244572" cy="1200552"/>
            </a:xfrm>
            <a:prstGeom prst="rect">
              <a:avLst/>
            </a:prstGeom>
          </p:spPr>
        </p:pic>
        <p:sp>
          <p:nvSpPr>
            <p:cNvPr id="61" name="等号 60"/>
            <p:cNvSpPr/>
            <p:nvPr/>
          </p:nvSpPr>
          <p:spPr>
            <a:xfrm>
              <a:off x="7885058" y="3820340"/>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63" name="角丸四角形 62"/>
          <p:cNvSpPr/>
          <p:nvPr/>
        </p:nvSpPr>
        <p:spPr>
          <a:xfrm>
            <a:off x="7528701" y="2823690"/>
            <a:ext cx="3035946" cy="1356677"/>
          </a:xfrm>
          <a:prstGeom prst="roundRect">
            <a:avLst/>
          </a:prstGeom>
          <a:solidFill>
            <a:srgbClr val="C00000"/>
          </a:solidFill>
          <a:ln w="57150">
            <a:solidFill>
              <a:schemeClr val="tx1"/>
            </a:solidFill>
            <a:prstDash val="dash"/>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4" name="図 63"/>
          <p:cNvPicPr>
            <a:picLocks noChangeAspect="1"/>
          </p:cNvPicPr>
          <p:nvPr/>
        </p:nvPicPr>
        <p:blipFill>
          <a:blip r:embed="rId3"/>
          <a:stretch>
            <a:fillRect/>
          </a:stretch>
        </p:blipFill>
        <p:spPr>
          <a:xfrm>
            <a:off x="7528701" y="2969614"/>
            <a:ext cx="1263429" cy="1218742"/>
          </a:xfrm>
          <a:prstGeom prst="rect">
            <a:avLst/>
          </a:prstGeom>
        </p:spPr>
      </p:pic>
      <p:sp>
        <p:nvSpPr>
          <p:cNvPr id="65" name="等号 64"/>
          <p:cNvSpPr/>
          <p:nvPr/>
        </p:nvSpPr>
        <p:spPr>
          <a:xfrm>
            <a:off x="8644673" y="3310750"/>
            <a:ext cx="787340" cy="617838"/>
          </a:xfrm>
          <a:prstGeom prst="mathEqual">
            <a:avLst/>
          </a:prstGeom>
          <a:solidFill>
            <a:schemeClr val="accent5">
              <a:lumMod val="50000"/>
            </a:schemeClr>
          </a:solidFill>
          <a:ln>
            <a:solidFill>
              <a:schemeClr val="accent4">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下矢印 65"/>
          <p:cNvSpPr/>
          <p:nvPr/>
        </p:nvSpPr>
        <p:spPr>
          <a:xfrm>
            <a:off x="7675527" y="4236871"/>
            <a:ext cx="2667435" cy="631782"/>
          </a:xfrm>
          <a:prstGeom prst="downArrow">
            <a:avLst>
              <a:gd name="adj1" fmla="val 64934"/>
              <a:gd name="adj2" fmla="val 50000"/>
            </a:avLst>
          </a:prstGeom>
          <a:solidFill>
            <a:schemeClr val="accent2">
              <a:lumMod val="75000"/>
            </a:schemeClr>
          </a:solidFill>
          <a:ln>
            <a:solidFill>
              <a:schemeClr val="accent6">
                <a:lumMod val="75000"/>
              </a:schemeClr>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p:nvSpPr>
        <p:spPr>
          <a:xfrm>
            <a:off x="8384697" y="4320294"/>
            <a:ext cx="1358811" cy="369332"/>
          </a:xfrm>
          <a:prstGeom prst="rect">
            <a:avLst/>
          </a:prstGeom>
          <a:noFill/>
        </p:spPr>
        <p:txBody>
          <a:bodyPr wrap="square" rtlCol="0">
            <a:spAutoFit/>
          </a:bodyPr>
          <a:lstStyle/>
          <a:p>
            <a:pPr algn="ctr"/>
            <a:r>
              <a:rPr kumimoji="1" lang="ja-JP" altLang="en-US" dirty="0" smtClean="0">
                <a:solidFill>
                  <a:schemeClr val="bg1"/>
                </a:solidFill>
                <a:latin typeface="UD デジタル 教科書体 N-B" panose="02020700000000000000" pitchFamily="17" charset="-128"/>
                <a:ea typeface="UD デジタル 教科書体 N-B" panose="02020700000000000000" pitchFamily="17" charset="-128"/>
              </a:rPr>
              <a:t>塩基対修復</a:t>
            </a:r>
            <a:endParaRPr kumimoji="1" lang="ja-JP" altLang="en-US" dirty="0">
              <a:solidFill>
                <a:schemeClr val="bg1"/>
              </a:solidFill>
              <a:latin typeface="UD デジタル 教科書体 N-B" panose="02020700000000000000" pitchFamily="17" charset="-128"/>
              <a:ea typeface="UD デジタル 教科書体 N-B" panose="02020700000000000000" pitchFamily="17" charset="-128"/>
            </a:endParaRPr>
          </a:p>
        </p:txBody>
      </p:sp>
      <p:pic>
        <p:nvPicPr>
          <p:cNvPr id="69" name="図 68"/>
          <p:cNvPicPr>
            <a:picLocks noChangeAspect="1"/>
          </p:cNvPicPr>
          <p:nvPr/>
        </p:nvPicPr>
        <p:blipFill>
          <a:blip r:embed="rId5"/>
          <a:stretch>
            <a:fillRect/>
          </a:stretch>
        </p:blipFill>
        <p:spPr>
          <a:xfrm>
            <a:off x="9432013" y="3118123"/>
            <a:ext cx="1039872" cy="10030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0" name="右矢印 69"/>
          <p:cNvSpPr/>
          <p:nvPr/>
        </p:nvSpPr>
        <p:spPr>
          <a:xfrm>
            <a:off x="5652741" y="2888376"/>
            <a:ext cx="1891671" cy="3328772"/>
          </a:xfrm>
          <a:prstGeom prst="rightArrow">
            <a:avLst>
              <a:gd name="adj1" fmla="val 71758"/>
              <a:gd name="adj2" fmla="val 561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9" name="テキスト ボックス 8"/>
          <p:cNvSpPr txBox="1"/>
          <p:nvPr/>
        </p:nvSpPr>
        <p:spPr>
          <a:xfrm>
            <a:off x="5522774" y="4093099"/>
            <a:ext cx="1857355" cy="1200329"/>
          </a:xfrm>
          <a:prstGeom prst="rect">
            <a:avLst/>
          </a:prstGeom>
          <a:noFill/>
        </p:spPr>
        <p:txBody>
          <a:bodyPr wrap="square" rtlCol="0">
            <a:spAutoFit/>
          </a:bodyPr>
          <a:lstStyle/>
          <a:p>
            <a:pPr algn="ctr"/>
            <a:r>
              <a:rPr lang="ja-JP" altLang="en-US" b="1" dirty="0">
                <a:solidFill>
                  <a:schemeClr val="bg1"/>
                </a:solidFill>
                <a:latin typeface="UD デジタル 教科書体 NP-B" panose="02020700000000000000" pitchFamily="18" charset="-128"/>
                <a:ea typeface="UD デジタル 教科書体 NP-B" panose="02020700000000000000" pitchFamily="18" charset="-128"/>
              </a:rPr>
              <a:t>一塩基変換</a:t>
            </a:r>
            <a:r>
              <a:rPr lang="ja-JP" altLang="en-US" b="1" dirty="0">
                <a:latin typeface="UD デジタル 教科書体 NP-B" panose="02020700000000000000" pitchFamily="18" charset="-128"/>
                <a:ea typeface="UD デジタル 教科書体 NP-B" panose="02020700000000000000" pitchFamily="18" charset="-128"/>
              </a:rPr>
              <a:t>は</a:t>
            </a:r>
            <a:endParaRPr lang="en-US" altLang="ja-JP" b="1" dirty="0">
              <a:latin typeface="UD デジタル 教科書体 NP-B" panose="02020700000000000000" pitchFamily="18" charset="-128"/>
              <a:ea typeface="UD デジタル 教科書体 NP-B" panose="02020700000000000000" pitchFamily="18" charset="-128"/>
            </a:endParaRPr>
          </a:p>
          <a:p>
            <a:pPr algn="ctr"/>
            <a:r>
              <a:rPr lang="ja-JP" altLang="en-US" b="1" dirty="0">
                <a:latin typeface="UD デジタル 教科書体 NP-B" panose="02020700000000000000" pitchFamily="18" charset="-128"/>
                <a:ea typeface="UD デジタル 教科書体 NP-B" panose="02020700000000000000" pitchFamily="18" charset="-128"/>
              </a:rPr>
              <a:t>結果</a:t>
            </a:r>
            <a:r>
              <a:rPr lang="ja-JP" altLang="en-US" b="1" dirty="0" smtClean="0">
                <a:latin typeface="UD デジタル 教科書体 NP-B" panose="02020700000000000000" pitchFamily="18" charset="-128"/>
                <a:ea typeface="UD デジタル 教科書体 NP-B" panose="02020700000000000000" pitchFamily="18" charset="-128"/>
              </a:rPr>
              <a:t>として</a:t>
            </a:r>
            <a:endParaRPr lang="en-US" altLang="ja-JP" b="1" dirty="0" smtClean="0">
              <a:latin typeface="UD デジタル 教科書体 NP-B" panose="02020700000000000000" pitchFamily="18" charset="-128"/>
              <a:ea typeface="UD デジタル 教科書体 NP-B" panose="02020700000000000000" pitchFamily="18" charset="-128"/>
            </a:endParaRPr>
          </a:p>
          <a:p>
            <a:pPr algn="ctr"/>
            <a:r>
              <a:rPr lang="ja-JP" altLang="en-US" b="1" dirty="0">
                <a:latin typeface="UD デジタル 教科書体 NP-B" panose="02020700000000000000" pitchFamily="18" charset="-128"/>
                <a:ea typeface="UD デジタル 教科書体 NP-B" panose="02020700000000000000" pitchFamily="18" charset="-128"/>
              </a:rPr>
              <a:t>「</a:t>
            </a:r>
            <a:r>
              <a:rPr lang="ja-JP" altLang="en-US" b="1" dirty="0" smtClean="0">
                <a:solidFill>
                  <a:schemeClr val="bg1"/>
                </a:solidFill>
                <a:latin typeface="UD デジタル 教科書体 NP-B" panose="02020700000000000000" pitchFamily="18" charset="-128"/>
                <a:ea typeface="UD デジタル 教科書体 NP-B" panose="02020700000000000000" pitchFamily="18" charset="-128"/>
              </a:rPr>
              <a:t>塩基対変換</a:t>
            </a:r>
            <a:r>
              <a:rPr lang="ja-JP" altLang="en-US" b="1" dirty="0" smtClean="0">
                <a:latin typeface="UD デジタル 教科書体 NP-B" panose="02020700000000000000" pitchFamily="18" charset="-128"/>
                <a:ea typeface="UD デジタル 教科書体 NP-B" panose="02020700000000000000" pitchFamily="18" charset="-128"/>
              </a:rPr>
              <a:t>」</a:t>
            </a:r>
            <a:endParaRPr lang="en-US" altLang="ja-JP" b="1" dirty="0" smtClean="0">
              <a:latin typeface="UD デジタル 教科書体 NP-B" panose="02020700000000000000" pitchFamily="18" charset="-128"/>
              <a:ea typeface="UD デジタル 教科書体 NP-B" panose="02020700000000000000" pitchFamily="18" charset="-128"/>
            </a:endParaRPr>
          </a:p>
          <a:p>
            <a:pPr algn="ctr"/>
            <a:r>
              <a:rPr lang="ja-JP" altLang="en-US" b="1" dirty="0" smtClean="0">
                <a:latin typeface="UD デジタル 教科書体 NP-B" panose="02020700000000000000" pitchFamily="18" charset="-128"/>
                <a:ea typeface="UD デジタル 教科書体 NP-B" panose="02020700000000000000" pitchFamily="18" charset="-128"/>
              </a:rPr>
              <a:t>となる。</a:t>
            </a:r>
            <a:endParaRPr kumimoji="1" lang="ja-JP" altLang="en-US" b="1" dirty="0">
              <a:latin typeface="UD デジタル 教科書体 NP-B" panose="02020700000000000000" pitchFamily="18" charset="-128"/>
              <a:ea typeface="UD デジタル 教科書体 NP-B" panose="02020700000000000000" pitchFamily="18" charset="-128"/>
            </a:endParaRPr>
          </a:p>
        </p:txBody>
      </p:sp>
      <p:sp>
        <p:nvSpPr>
          <p:cNvPr id="71" name="テキスト ボックス 70"/>
          <p:cNvSpPr txBox="1"/>
          <p:nvPr/>
        </p:nvSpPr>
        <p:spPr>
          <a:xfrm>
            <a:off x="3279156" y="4743852"/>
            <a:ext cx="1649616" cy="338554"/>
          </a:xfrm>
          <a:prstGeom prst="rect">
            <a:avLst/>
          </a:prstGeom>
          <a:noFill/>
        </p:spPr>
        <p:txBody>
          <a:bodyPr wrap="square" rtlCol="0">
            <a:spAutoFit/>
          </a:bodyPr>
          <a:lstStyle/>
          <a:p>
            <a:pPr algn="ctr"/>
            <a:r>
              <a:rPr lang="ja-JP" altLang="en-US" sz="1600" b="1" dirty="0" smtClean="0">
                <a:solidFill>
                  <a:schemeClr val="bg1"/>
                </a:solidFill>
                <a:latin typeface="UD デジタル 教科書体 NK-B" panose="02020700000000000000" pitchFamily="18" charset="-128"/>
                <a:ea typeface="UD デジタル 教科書体 NK-B" panose="02020700000000000000" pitchFamily="18" charset="-128"/>
              </a:rPr>
              <a:t>正しい塩基対</a:t>
            </a:r>
            <a:endParaRPr kumimoji="1" lang="ja-JP" altLang="en-US" sz="1600" b="1"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72" name="テキスト ボックス 71"/>
          <p:cNvSpPr txBox="1"/>
          <p:nvPr/>
        </p:nvSpPr>
        <p:spPr>
          <a:xfrm>
            <a:off x="7857123" y="2794202"/>
            <a:ext cx="2509898" cy="369332"/>
          </a:xfrm>
          <a:prstGeom prst="rect">
            <a:avLst/>
          </a:prstGeom>
          <a:noFill/>
        </p:spPr>
        <p:txBody>
          <a:bodyPr wrap="square" rtlCol="0">
            <a:spAutoFit/>
          </a:bodyPr>
          <a:lstStyle/>
          <a:p>
            <a:pPr algn="ctr"/>
            <a:r>
              <a:rPr lang="ja-JP" altLang="en-US" b="1" dirty="0" smtClean="0">
                <a:solidFill>
                  <a:srgbClr val="FF0000"/>
                </a:solidFill>
                <a:latin typeface="UD デジタル 教科書体 NK-B" panose="02020700000000000000" pitchFamily="18" charset="-128"/>
                <a:ea typeface="UD デジタル 教科書体 NK-B" panose="02020700000000000000" pitchFamily="18" charset="-128"/>
              </a:rPr>
              <a:t>異常な組合せの塩基対</a:t>
            </a:r>
            <a:endParaRPr kumimoji="1" lang="ja-JP" altLang="en-US" b="1" dirty="0">
              <a:solidFill>
                <a:srgbClr val="FF0000"/>
              </a:solidFill>
              <a:latin typeface="UD デジタル 教科書体 NK-B" panose="02020700000000000000" pitchFamily="18" charset="-128"/>
              <a:ea typeface="UD デジタル 教科書体 NK-B" panose="02020700000000000000" pitchFamily="18" charset="-128"/>
            </a:endParaRPr>
          </a:p>
        </p:txBody>
      </p:sp>
      <p:pic>
        <p:nvPicPr>
          <p:cNvPr id="3" name="図 2"/>
          <p:cNvPicPr>
            <a:picLocks noChangeAspect="1"/>
          </p:cNvPicPr>
          <p:nvPr/>
        </p:nvPicPr>
        <p:blipFill>
          <a:blip r:embed="rId8"/>
          <a:stretch>
            <a:fillRect/>
          </a:stretch>
        </p:blipFill>
        <p:spPr>
          <a:xfrm>
            <a:off x="2448626" y="2877276"/>
            <a:ext cx="1400175" cy="1133475"/>
          </a:xfrm>
          <a:prstGeom prst="rect">
            <a:avLst/>
          </a:prstGeom>
          <a:ln w="38100">
            <a:solidFill>
              <a:srgbClr val="FFFF00"/>
            </a:solidFill>
          </a:ln>
          <a:effectLst>
            <a:glow rad="228600">
              <a:schemeClr val="accent4">
                <a:satMod val="175000"/>
                <a:alpha val="40000"/>
              </a:schemeClr>
            </a:glow>
          </a:effectLst>
        </p:spPr>
      </p:pic>
    </p:spTree>
    <p:extLst>
      <p:ext uri="{BB962C8B-B14F-4D97-AF65-F5344CB8AC3E}">
        <p14:creationId xmlns:p14="http://schemas.microsoft.com/office/powerpoint/2010/main" val="5976879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ミトコンドリア病の種類"/>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6664" y="186813"/>
            <a:ext cx="10249098" cy="6528619"/>
          </a:xfrm>
          <a:prstGeom prst="rect">
            <a:avLst/>
          </a:prstGeom>
          <a:noFill/>
          <a:ln>
            <a:noFill/>
          </a:ln>
        </p:spPr>
      </p:pic>
    </p:spTree>
    <p:extLst>
      <p:ext uri="{BB962C8B-B14F-4D97-AF65-F5344CB8AC3E}">
        <p14:creationId xmlns:p14="http://schemas.microsoft.com/office/powerpoint/2010/main" val="4700051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Grp="1"/>
          </p:cNvGraphicFramePr>
          <p:nvPr>
            <p:extLst>
              <p:ext uri="{D42A27DB-BD31-4B8C-83A1-F6EECF244321}">
                <p14:modId xmlns:p14="http://schemas.microsoft.com/office/powerpoint/2010/main" val="1172503739"/>
              </p:ext>
            </p:extLst>
          </p:nvPr>
        </p:nvGraphicFramePr>
        <p:xfrm>
          <a:off x="329006" y="1089533"/>
          <a:ext cx="11593827" cy="5333828"/>
        </p:xfrm>
        <a:graphic>
          <a:graphicData uri="http://schemas.openxmlformats.org/drawingml/2006/table">
            <a:tbl>
              <a:tblPr firstRow="1" bandRow="1">
                <a:tableStyleId>{2D5ABB26-0587-4C30-8999-92F81FD0307C}</a:tableStyleId>
              </a:tblPr>
              <a:tblGrid>
                <a:gridCol w="1229995">
                  <a:extLst>
                    <a:ext uri="{9D8B030D-6E8A-4147-A177-3AD203B41FA5}">
                      <a16:colId xmlns:a16="http://schemas.microsoft.com/office/drawing/2014/main" val="20000"/>
                    </a:ext>
                  </a:extLst>
                </a:gridCol>
                <a:gridCol w="2535555">
                  <a:extLst>
                    <a:ext uri="{9D8B030D-6E8A-4147-A177-3AD203B41FA5}">
                      <a16:colId xmlns:a16="http://schemas.microsoft.com/office/drawing/2014/main" val="20001"/>
                    </a:ext>
                  </a:extLst>
                </a:gridCol>
                <a:gridCol w="2783204">
                  <a:extLst>
                    <a:ext uri="{9D8B030D-6E8A-4147-A177-3AD203B41FA5}">
                      <a16:colId xmlns:a16="http://schemas.microsoft.com/office/drawing/2014/main" val="20002"/>
                    </a:ext>
                  </a:extLst>
                </a:gridCol>
                <a:gridCol w="3787139">
                  <a:extLst>
                    <a:ext uri="{9D8B030D-6E8A-4147-A177-3AD203B41FA5}">
                      <a16:colId xmlns:a16="http://schemas.microsoft.com/office/drawing/2014/main" val="20003"/>
                    </a:ext>
                  </a:extLst>
                </a:gridCol>
                <a:gridCol w="1257934">
                  <a:extLst>
                    <a:ext uri="{9D8B030D-6E8A-4147-A177-3AD203B41FA5}">
                      <a16:colId xmlns:a16="http://schemas.microsoft.com/office/drawing/2014/main" val="20004"/>
                    </a:ext>
                  </a:extLst>
                </a:gridCol>
              </a:tblGrid>
              <a:tr h="404621">
                <a:tc>
                  <a:txBody>
                    <a:bodyPr/>
                    <a:lstStyle/>
                    <a:p>
                      <a:pPr marL="285750">
                        <a:lnSpc>
                          <a:spcPct val="100000"/>
                        </a:lnSpc>
                        <a:spcBef>
                          <a:spcPts val="855"/>
                        </a:spcBef>
                      </a:pPr>
                      <a:r>
                        <a:rPr sz="1600" b="1" spc="-5" dirty="0">
                          <a:solidFill>
                            <a:schemeClr val="tx1"/>
                          </a:solidFill>
                          <a:latin typeface="BIZ UDP明朝 Medium" panose="02020500000000000000" pitchFamily="18" charset="-128"/>
                          <a:ea typeface="BIZ UDP明朝 Medium" panose="02020500000000000000" pitchFamily="18" charset="-128"/>
                          <a:cs typeface="Meiryo UI"/>
                        </a:rPr>
                        <a:t>承認時期</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08585" marB="0">
                    <a:lnL w="12700">
                      <a:solidFill>
                        <a:srgbClr val="000000"/>
                      </a:solidFill>
                      <a:prstDash val="solid"/>
                    </a:lnL>
                    <a:lnR w="12700">
                      <a:solidFill>
                        <a:srgbClr val="000000"/>
                      </a:solidFill>
                      <a:prstDash val="solid"/>
                    </a:lnR>
                    <a:lnT w="12700">
                      <a:solidFill>
                        <a:srgbClr val="000000"/>
                      </a:solidFill>
                      <a:prstDash val="solid"/>
                    </a:lnT>
                    <a:lnB w="9525">
                      <a:solidFill>
                        <a:srgbClr val="000000"/>
                      </a:solidFill>
                      <a:prstDash val="solid"/>
                    </a:lnB>
                    <a:solidFill>
                      <a:schemeClr val="bg2">
                        <a:lumMod val="90000"/>
                      </a:schemeClr>
                    </a:solidFill>
                  </a:tcPr>
                </a:tc>
                <a:tc>
                  <a:txBody>
                    <a:bodyPr/>
                    <a:lstStyle/>
                    <a:p>
                      <a:pPr algn="ctr">
                        <a:lnSpc>
                          <a:spcPct val="100000"/>
                        </a:lnSpc>
                        <a:spcBef>
                          <a:spcPts val="855"/>
                        </a:spcBef>
                      </a:pPr>
                      <a:r>
                        <a:rPr sz="1600" b="1" spc="-5" dirty="0">
                          <a:solidFill>
                            <a:schemeClr val="tx1"/>
                          </a:solidFill>
                          <a:latin typeface="BIZ UDP明朝 Medium" panose="02020500000000000000" pitchFamily="18" charset="-128"/>
                          <a:ea typeface="BIZ UDP明朝 Medium" panose="02020500000000000000" pitchFamily="18" charset="-128"/>
                          <a:cs typeface="Meiryo UI"/>
                        </a:rPr>
                        <a:t>製品名</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08585" marB="0">
                    <a:lnL w="12700">
                      <a:solidFill>
                        <a:srgbClr val="000000"/>
                      </a:solidFill>
                      <a:prstDash val="solid"/>
                    </a:lnL>
                    <a:lnR w="12700">
                      <a:solidFill>
                        <a:srgbClr val="000000"/>
                      </a:solidFill>
                      <a:prstDash val="solid"/>
                    </a:lnR>
                    <a:lnT w="12700">
                      <a:solidFill>
                        <a:srgbClr val="000000"/>
                      </a:solidFill>
                      <a:prstDash val="solid"/>
                    </a:lnT>
                    <a:lnB w="9525">
                      <a:solidFill>
                        <a:srgbClr val="000000"/>
                      </a:solidFill>
                      <a:prstDash val="solid"/>
                    </a:lnB>
                    <a:solidFill>
                      <a:schemeClr val="bg2">
                        <a:lumMod val="90000"/>
                      </a:schemeClr>
                    </a:solidFill>
                  </a:tcPr>
                </a:tc>
                <a:tc>
                  <a:txBody>
                    <a:bodyPr/>
                    <a:lstStyle/>
                    <a:p>
                      <a:pPr algn="ctr">
                        <a:lnSpc>
                          <a:spcPct val="100000"/>
                        </a:lnSpc>
                        <a:spcBef>
                          <a:spcPts val="855"/>
                        </a:spcBef>
                      </a:pPr>
                      <a:r>
                        <a:rPr sz="1600" b="1" spc="-5" dirty="0">
                          <a:solidFill>
                            <a:schemeClr val="tx1"/>
                          </a:solidFill>
                          <a:latin typeface="BIZ UDP明朝 Medium" panose="02020500000000000000" pitchFamily="18" charset="-128"/>
                          <a:ea typeface="BIZ UDP明朝 Medium" panose="02020500000000000000" pitchFamily="18" charset="-128"/>
                          <a:cs typeface="Meiryo UI"/>
                        </a:rPr>
                        <a:t>対象疾患</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08585" marB="0">
                    <a:lnL w="12700">
                      <a:solidFill>
                        <a:srgbClr val="000000"/>
                      </a:solidFill>
                      <a:prstDash val="solid"/>
                    </a:lnL>
                    <a:lnR w="12700">
                      <a:solidFill>
                        <a:srgbClr val="000000"/>
                      </a:solidFill>
                      <a:prstDash val="solid"/>
                    </a:lnR>
                    <a:lnT w="12700">
                      <a:solidFill>
                        <a:srgbClr val="000000"/>
                      </a:solidFill>
                      <a:prstDash val="solid"/>
                    </a:lnT>
                    <a:lnB w="9525">
                      <a:solidFill>
                        <a:srgbClr val="000000"/>
                      </a:solidFill>
                      <a:prstDash val="solid"/>
                    </a:lnB>
                    <a:solidFill>
                      <a:schemeClr val="bg2">
                        <a:lumMod val="90000"/>
                      </a:schemeClr>
                    </a:solidFill>
                  </a:tcPr>
                </a:tc>
                <a:tc>
                  <a:txBody>
                    <a:bodyPr/>
                    <a:lstStyle/>
                    <a:p>
                      <a:pPr algn="ctr">
                        <a:lnSpc>
                          <a:spcPct val="100000"/>
                        </a:lnSpc>
                        <a:spcBef>
                          <a:spcPts val="855"/>
                        </a:spcBef>
                      </a:pPr>
                      <a:r>
                        <a:rPr sz="1600" b="1" spc="-5" dirty="0">
                          <a:solidFill>
                            <a:schemeClr val="tx1"/>
                          </a:solidFill>
                          <a:latin typeface="BIZ UDP明朝 Medium" panose="02020500000000000000" pitchFamily="18" charset="-128"/>
                          <a:ea typeface="BIZ UDP明朝 Medium" panose="02020500000000000000" pitchFamily="18" charset="-128"/>
                          <a:cs typeface="Meiryo UI"/>
                        </a:rPr>
                        <a:t>開発会社</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08585" marB="0">
                    <a:lnL w="12700">
                      <a:solidFill>
                        <a:srgbClr val="000000"/>
                      </a:solidFill>
                      <a:prstDash val="solid"/>
                    </a:lnL>
                    <a:lnR w="12700">
                      <a:solidFill>
                        <a:srgbClr val="000000"/>
                      </a:solidFill>
                      <a:prstDash val="solid"/>
                    </a:lnR>
                    <a:lnT w="12700">
                      <a:solidFill>
                        <a:srgbClr val="000000"/>
                      </a:solidFill>
                      <a:prstDash val="solid"/>
                    </a:lnT>
                    <a:lnB w="9525">
                      <a:solidFill>
                        <a:srgbClr val="000000"/>
                      </a:solidFill>
                      <a:prstDash val="solid"/>
                    </a:lnB>
                    <a:solidFill>
                      <a:schemeClr val="bg2">
                        <a:lumMod val="90000"/>
                      </a:schemeClr>
                    </a:solidFill>
                  </a:tcPr>
                </a:tc>
                <a:tc>
                  <a:txBody>
                    <a:bodyPr/>
                    <a:lstStyle/>
                    <a:p>
                      <a:pPr marL="3175" algn="ctr">
                        <a:lnSpc>
                          <a:spcPct val="100000"/>
                        </a:lnSpc>
                        <a:spcBef>
                          <a:spcPts val="855"/>
                        </a:spcBef>
                      </a:pPr>
                      <a:r>
                        <a:rPr sz="1600" b="1" spc="-5" dirty="0">
                          <a:solidFill>
                            <a:schemeClr val="tx1"/>
                          </a:solidFill>
                          <a:latin typeface="BIZ UDP明朝 Medium" panose="02020500000000000000" pitchFamily="18" charset="-128"/>
                          <a:ea typeface="BIZ UDP明朝 Medium" panose="02020500000000000000" pitchFamily="18" charset="-128"/>
                          <a:cs typeface="Meiryo UI"/>
                        </a:rPr>
                        <a:t>承認地域</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08585" marB="0">
                    <a:lnL w="12700">
                      <a:solidFill>
                        <a:srgbClr val="000000"/>
                      </a:solidFill>
                      <a:prstDash val="solid"/>
                    </a:lnL>
                    <a:lnR w="12700">
                      <a:solidFill>
                        <a:srgbClr val="000000"/>
                      </a:solidFill>
                      <a:prstDash val="solid"/>
                    </a:lnR>
                    <a:lnT w="12700">
                      <a:solidFill>
                        <a:srgbClr val="000000"/>
                      </a:solidFill>
                      <a:prstDash val="solid"/>
                    </a:lnT>
                    <a:lnB w="9525">
                      <a:solidFill>
                        <a:srgbClr val="000000"/>
                      </a:solidFill>
                      <a:prstDash val="solid"/>
                    </a:lnB>
                    <a:solidFill>
                      <a:schemeClr val="bg2">
                        <a:lumMod val="90000"/>
                      </a:schemeClr>
                    </a:solidFill>
                  </a:tcPr>
                </a:tc>
                <a:extLst>
                  <a:ext uri="{0D108BD9-81ED-4DB2-BD59-A6C34878D82A}">
                    <a16:rowId xmlns:a16="http://schemas.microsoft.com/office/drawing/2014/main" val="10000"/>
                  </a:ext>
                </a:extLst>
              </a:tr>
              <a:tr h="384342">
                <a:tc>
                  <a:txBody>
                    <a:bodyPr/>
                    <a:lstStyle/>
                    <a:p>
                      <a:pPr>
                        <a:lnSpc>
                          <a:spcPct val="100000"/>
                        </a:lnSpc>
                        <a:spcBef>
                          <a:spcPts val="30"/>
                        </a:spcBef>
                      </a:pPr>
                      <a:endParaRPr sz="1600" b="0" dirty="0">
                        <a:solidFill>
                          <a:schemeClr val="tx1"/>
                        </a:solidFill>
                        <a:latin typeface="BIZ UDP明朝 Medium" panose="02020500000000000000" pitchFamily="18" charset="-128"/>
                        <a:ea typeface="BIZ UDP明朝 Medium" panose="02020500000000000000" pitchFamily="18" charset="-128"/>
                        <a:cs typeface="Times New Roman"/>
                      </a:endParaRPr>
                    </a:p>
                    <a:p>
                      <a:pPr marR="231775" algn="r">
                        <a:lnSpc>
                          <a:spcPct val="100000"/>
                        </a:lnSpc>
                      </a:pPr>
                      <a:r>
                        <a:rPr sz="1600" b="0" spc="-5" dirty="0">
                          <a:solidFill>
                            <a:schemeClr val="tx1"/>
                          </a:solidFill>
                          <a:latin typeface="BIZ UDP明朝 Medium" panose="02020500000000000000" pitchFamily="18" charset="-128"/>
                          <a:ea typeface="BIZ UDP明朝 Medium" panose="02020500000000000000" pitchFamily="18" charset="-128"/>
                          <a:cs typeface="Meiryo UI"/>
                        </a:rPr>
                        <a:t>2019</a:t>
                      </a:r>
                      <a:r>
                        <a:rPr sz="1600" b="0" dirty="0">
                          <a:solidFill>
                            <a:schemeClr val="tx1"/>
                          </a:solidFill>
                          <a:latin typeface="BIZ UDP明朝 Medium" panose="02020500000000000000" pitchFamily="18" charset="-128"/>
                          <a:ea typeface="BIZ UDP明朝 Medium" panose="02020500000000000000" pitchFamily="18" charset="-128"/>
                          <a:cs typeface="Meiryo UI"/>
                        </a:rPr>
                        <a:t>年</a:t>
                      </a:r>
                    </a:p>
                  </a:txBody>
                  <a:tcPr marL="0" marR="0" marT="3810" marB="0">
                    <a:lnL w="12700">
                      <a:solidFill>
                        <a:srgbClr val="000000"/>
                      </a:solidFill>
                      <a:prstDash val="solid"/>
                    </a:lnL>
                    <a:lnR w="12700">
                      <a:solidFill>
                        <a:srgbClr val="000000"/>
                      </a:solidFill>
                      <a:prstDash val="solid"/>
                    </a:lnR>
                    <a:lnT w="9525">
                      <a:solidFill>
                        <a:srgbClr val="000000"/>
                      </a:solidFill>
                      <a:prstDash val="solid"/>
                    </a:lnT>
                    <a:lnB w="6350">
                      <a:solidFill>
                        <a:srgbClr val="000000"/>
                      </a:solidFill>
                      <a:prstDash val="solid"/>
                    </a:lnB>
                  </a:tcPr>
                </a:tc>
                <a:tc>
                  <a:txBody>
                    <a:bodyPr/>
                    <a:lstStyle/>
                    <a:p>
                      <a:pPr algn="ctr">
                        <a:lnSpc>
                          <a:spcPct val="100000"/>
                        </a:lnSpc>
                        <a:spcBef>
                          <a:spcPts val="1710"/>
                        </a:spcBef>
                      </a:pPr>
                      <a:r>
                        <a:rPr sz="1600" b="0" spc="-5" dirty="0">
                          <a:solidFill>
                            <a:schemeClr val="tx1"/>
                          </a:solidFill>
                          <a:latin typeface="BIZ UDP明朝 Medium" panose="02020500000000000000" pitchFamily="18" charset="-128"/>
                          <a:ea typeface="BIZ UDP明朝 Medium" panose="02020500000000000000" pitchFamily="18" charset="-128"/>
                          <a:cs typeface="Meiryo UI"/>
                        </a:rPr>
                        <a:t>コラ</a:t>
                      </a:r>
                      <a:r>
                        <a:rPr sz="1600" b="0" spc="5" dirty="0">
                          <a:solidFill>
                            <a:schemeClr val="tx1"/>
                          </a:solidFill>
                          <a:latin typeface="BIZ UDP明朝 Medium" panose="02020500000000000000" pitchFamily="18" charset="-128"/>
                          <a:ea typeface="BIZ UDP明朝 Medium" panose="02020500000000000000" pitchFamily="18" charset="-128"/>
                          <a:cs typeface="Meiryo UI"/>
                        </a:rPr>
                        <a:t>テ</a:t>
                      </a:r>
                      <a:r>
                        <a:rPr sz="1600" b="0" spc="-5" dirty="0">
                          <a:solidFill>
                            <a:schemeClr val="tx1"/>
                          </a:solidFill>
                          <a:latin typeface="BIZ UDP明朝 Medium" panose="02020500000000000000" pitchFamily="18" charset="-128"/>
                          <a:ea typeface="BIZ UDP明朝 Medium" panose="02020500000000000000" pitchFamily="18" charset="-128"/>
                          <a:cs typeface="Meiryo UI"/>
                        </a:rPr>
                        <a:t>ジェン</a:t>
                      </a:r>
                      <a:endParaRPr sz="1600" b="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217170" marB="0">
                    <a:lnL w="12700">
                      <a:solidFill>
                        <a:srgbClr val="000000"/>
                      </a:solidFill>
                      <a:prstDash val="solid"/>
                    </a:lnL>
                    <a:lnR w="12700">
                      <a:solidFill>
                        <a:srgbClr val="000000"/>
                      </a:solidFill>
                      <a:prstDash val="solid"/>
                    </a:lnR>
                    <a:lnT w="9525">
                      <a:solidFill>
                        <a:srgbClr val="000000"/>
                      </a:solidFill>
                      <a:prstDash val="solid"/>
                    </a:lnT>
                    <a:lnB w="6350">
                      <a:solidFill>
                        <a:srgbClr val="000000"/>
                      </a:solidFill>
                      <a:prstDash val="solid"/>
                    </a:lnB>
                    <a:solidFill>
                      <a:srgbClr val="FFFFFF"/>
                    </a:solidFill>
                  </a:tcPr>
                </a:tc>
                <a:tc>
                  <a:txBody>
                    <a:bodyPr/>
                    <a:lstStyle/>
                    <a:p>
                      <a:pPr marL="501650">
                        <a:lnSpc>
                          <a:spcPct val="100000"/>
                        </a:lnSpc>
                        <a:spcBef>
                          <a:spcPts val="509"/>
                        </a:spcBef>
                      </a:pPr>
                      <a:r>
                        <a:rPr sz="1600" b="0" dirty="0">
                          <a:solidFill>
                            <a:schemeClr val="tx1"/>
                          </a:solidFill>
                          <a:latin typeface="BIZ UDP明朝 Medium" panose="02020500000000000000" pitchFamily="18" charset="-128"/>
                          <a:ea typeface="BIZ UDP明朝 Medium" panose="02020500000000000000" pitchFamily="18" charset="-128"/>
                          <a:cs typeface="Meiryo UI"/>
                        </a:rPr>
                        <a:t>慢性動脈閉塞症</a:t>
                      </a:r>
                    </a:p>
                    <a:p>
                      <a:pPr marL="501650">
                        <a:lnSpc>
                          <a:spcPct val="100000"/>
                        </a:lnSpc>
                      </a:pPr>
                      <a:r>
                        <a:rPr sz="1600" b="0" dirty="0">
                          <a:solidFill>
                            <a:schemeClr val="tx1"/>
                          </a:solidFill>
                          <a:latin typeface="BIZ UDP明朝 Medium" panose="02020500000000000000" pitchFamily="18" charset="-128"/>
                          <a:ea typeface="BIZ UDP明朝 Medium" panose="02020500000000000000" pitchFamily="18" charset="-128"/>
                          <a:cs typeface="Meiryo UI"/>
                        </a:rPr>
                        <a:t>（重症虚血肢）</a:t>
                      </a:r>
                    </a:p>
                  </a:txBody>
                  <a:tcPr marL="0" marR="0" marT="64769" marB="0">
                    <a:lnL w="12700">
                      <a:solidFill>
                        <a:srgbClr val="000000"/>
                      </a:solidFill>
                      <a:prstDash val="solid"/>
                    </a:lnL>
                    <a:lnR w="12700">
                      <a:solidFill>
                        <a:srgbClr val="000000"/>
                      </a:solidFill>
                      <a:prstDash val="solid"/>
                    </a:lnR>
                    <a:lnT w="9525">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1710"/>
                        </a:spcBef>
                      </a:pPr>
                      <a:r>
                        <a:rPr sz="1600" b="0" dirty="0">
                          <a:solidFill>
                            <a:schemeClr val="tx1"/>
                          </a:solidFill>
                          <a:latin typeface="BIZ UDP明朝 Medium" panose="02020500000000000000" pitchFamily="18" charset="-128"/>
                          <a:ea typeface="BIZ UDP明朝 Medium" panose="02020500000000000000" pitchFamily="18" charset="-128"/>
                          <a:cs typeface="Meiryo UI"/>
                        </a:rPr>
                        <a:t>アンジェス（日本）</a:t>
                      </a:r>
                    </a:p>
                  </a:txBody>
                  <a:tcPr marL="0" marR="0" marT="217170" marB="0">
                    <a:lnL w="12700">
                      <a:solidFill>
                        <a:srgbClr val="000000"/>
                      </a:solidFill>
                      <a:prstDash val="solid"/>
                    </a:lnL>
                    <a:lnR w="12700">
                      <a:solidFill>
                        <a:srgbClr val="000000"/>
                      </a:solidFill>
                      <a:prstDash val="solid"/>
                    </a:lnR>
                    <a:lnT w="9525">
                      <a:solidFill>
                        <a:srgbClr val="000000"/>
                      </a:solidFill>
                      <a:prstDash val="solid"/>
                    </a:lnT>
                    <a:lnB w="6350">
                      <a:solidFill>
                        <a:srgbClr val="000000"/>
                      </a:solidFill>
                      <a:prstDash val="solid"/>
                    </a:lnB>
                    <a:solidFill>
                      <a:srgbClr val="FFFFFF"/>
                    </a:solidFill>
                  </a:tcPr>
                </a:tc>
                <a:tc>
                  <a:txBody>
                    <a:bodyPr/>
                    <a:lstStyle/>
                    <a:p>
                      <a:pPr marL="3175" algn="ctr">
                        <a:lnSpc>
                          <a:spcPct val="100000"/>
                        </a:lnSpc>
                        <a:spcBef>
                          <a:spcPts val="1710"/>
                        </a:spcBef>
                      </a:pPr>
                      <a:r>
                        <a:rPr sz="1600" b="0" dirty="0">
                          <a:solidFill>
                            <a:schemeClr val="tx1"/>
                          </a:solidFill>
                          <a:latin typeface="BIZ UDP明朝 Medium" panose="02020500000000000000" pitchFamily="18" charset="-128"/>
                          <a:ea typeface="BIZ UDP明朝 Medium" panose="02020500000000000000" pitchFamily="18" charset="-128"/>
                          <a:cs typeface="Meiryo UI"/>
                        </a:rPr>
                        <a:t>日本</a:t>
                      </a:r>
                    </a:p>
                  </a:txBody>
                  <a:tcPr marL="0" marR="0" marT="217170" marB="0">
                    <a:lnL w="12700">
                      <a:solidFill>
                        <a:srgbClr val="000000"/>
                      </a:solidFill>
                      <a:prstDash val="solid"/>
                    </a:lnL>
                    <a:lnR w="12700">
                      <a:solidFill>
                        <a:srgbClr val="000000"/>
                      </a:solidFill>
                      <a:prstDash val="solid"/>
                    </a:lnR>
                    <a:lnT w="9525">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1"/>
                  </a:ext>
                </a:extLst>
              </a:tr>
              <a:tr h="547115">
                <a:tc>
                  <a:txBody>
                    <a:bodyPr/>
                    <a:lstStyle/>
                    <a:p>
                      <a:pPr marR="252095" algn="r">
                        <a:lnSpc>
                          <a:spcPct val="100000"/>
                        </a:lnSpc>
                        <a:spcBef>
                          <a:spcPts val="1230"/>
                        </a:spcBef>
                      </a:pPr>
                      <a:r>
                        <a:rPr sz="1600" dirty="0">
                          <a:solidFill>
                            <a:schemeClr val="tx1"/>
                          </a:solidFill>
                          <a:latin typeface="BIZ UDP明朝 Medium" panose="02020500000000000000" pitchFamily="18" charset="-128"/>
                          <a:ea typeface="BIZ UDP明朝 Medium" panose="02020500000000000000" pitchFamily="18" charset="-128"/>
                          <a:cs typeface="Meiryo UI"/>
                        </a:rPr>
                        <a:t>2019年</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621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250"/>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Zolgensma</a:t>
                      </a:r>
                      <a:r>
                        <a:rPr sz="1600" spc="-15"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ゾ</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ルゲ</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ンスマ）</a:t>
                      </a:r>
                      <a:endParaRPr sz="1600" baseline="3968"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682625">
                        <a:lnSpc>
                          <a:spcPct val="100000"/>
                        </a:lnSpc>
                        <a:spcBef>
                          <a:spcPts val="1250"/>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脊髄性筋萎縮症</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1270" algn="ctr">
                        <a:lnSpc>
                          <a:spcPct val="100000"/>
                        </a:lnSpc>
                        <a:spcBef>
                          <a:spcPts val="1250"/>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ノ</a:t>
                      </a:r>
                      <a:r>
                        <a:rPr sz="1600" spc="-5" dirty="0">
                          <a:solidFill>
                            <a:schemeClr val="tx1"/>
                          </a:solidFill>
                          <a:latin typeface="BIZ UDP明朝 Medium" panose="02020500000000000000" pitchFamily="18" charset="-128"/>
                          <a:ea typeface="BIZ UDP明朝 Medium" panose="02020500000000000000" pitchFamily="18" charset="-128"/>
                          <a:cs typeface="Meiryo UI"/>
                        </a:rPr>
                        <a:t>バルティス（スイス）</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3175" algn="ctr">
                        <a:lnSpc>
                          <a:spcPct val="100000"/>
                        </a:lnSpc>
                        <a:spcBef>
                          <a:spcPts val="1250"/>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米国</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2"/>
                  </a:ext>
                </a:extLst>
              </a:tr>
              <a:tr h="546988">
                <a:tc rowSpan="3">
                  <a:txBody>
                    <a:bodyPr/>
                    <a:lstStyle/>
                    <a:p>
                      <a:pPr marL="260350">
                        <a:lnSpc>
                          <a:spcPct val="100000"/>
                        </a:lnSpc>
                        <a:spcBef>
                          <a:spcPts val="5"/>
                        </a:spcBef>
                      </a:pPr>
                      <a:r>
                        <a:rPr sz="1600" spc="-5" dirty="0" smtClean="0">
                          <a:solidFill>
                            <a:schemeClr val="tx1"/>
                          </a:solidFill>
                          <a:latin typeface="BIZ UDP明朝 Medium" panose="02020500000000000000" pitchFamily="18" charset="-128"/>
                          <a:ea typeface="BIZ UDP明朝 Medium" panose="02020500000000000000" pitchFamily="18" charset="-128"/>
                          <a:cs typeface="Meiryo UI"/>
                        </a:rPr>
                        <a:t>2017</a:t>
                      </a:r>
                      <a:r>
                        <a:rPr sz="1600" spc="-5" dirty="0">
                          <a:solidFill>
                            <a:schemeClr val="tx1"/>
                          </a:solidFill>
                          <a:latin typeface="BIZ UDP明朝 Medium" panose="02020500000000000000" pitchFamily="18" charset="-128"/>
                          <a:ea typeface="BIZ UDP明朝 Medium" panose="02020500000000000000" pitchFamily="18" charset="-128"/>
                          <a:cs typeface="Meiryo UI"/>
                        </a:rPr>
                        <a:t>年</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0" marB="0" anchor="ctr">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tc>
                  <a:txBody>
                    <a:bodyPr/>
                    <a:lstStyle/>
                    <a:p>
                      <a:pPr algn="ctr">
                        <a:lnSpc>
                          <a:spcPct val="100000"/>
                        </a:lnSpc>
                        <a:spcBef>
                          <a:spcPts val="1250"/>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Kymriah</a:t>
                      </a:r>
                      <a:r>
                        <a:rPr sz="1600" spc="-15"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キム</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リア）</a:t>
                      </a:r>
                      <a:endParaRPr sz="1600" baseline="3968">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solidFill>
                      <a:srgbClr val="FFFFFF"/>
                    </a:solidFill>
                  </a:tcPr>
                </a:tc>
                <a:tc>
                  <a:txBody>
                    <a:bodyPr/>
                    <a:lstStyle/>
                    <a:p>
                      <a:pPr marR="351155" algn="r">
                        <a:lnSpc>
                          <a:spcPct val="100000"/>
                        </a:lnSpc>
                        <a:spcBef>
                          <a:spcPts val="1250"/>
                        </a:spcBef>
                      </a:pPr>
                      <a:r>
                        <a:rPr sz="1600" dirty="0">
                          <a:solidFill>
                            <a:schemeClr val="tx1"/>
                          </a:solidFill>
                          <a:latin typeface="BIZ UDP明朝 Medium" panose="02020500000000000000" pitchFamily="18" charset="-128"/>
                          <a:ea typeface="BIZ UDP明朝 Medium" panose="02020500000000000000" pitchFamily="18" charset="-128"/>
                          <a:cs typeface="Meiryo UI"/>
                        </a:rPr>
                        <a:t>急</a:t>
                      </a:r>
                      <a:r>
                        <a:rPr sz="1600" spc="-5" dirty="0">
                          <a:solidFill>
                            <a:schemeClr val="tx1"/>
                          </a:solidFill>
                          <a:latin typeface="BIZ UDP明朝 Medium" panose="02020500000000000000" pitchFamily="18" charset="-128"/>
                          <a:ea typeface="BIZ UDP明朝 Medium" panose="02020500000000000000" pitchFamily="18" charset="-128"/>
                          <a:cs typeface="Meiryo UI"/>
                        </a:rPr>
                        <a:t>性</a:t>
                      </a:r>
                      <a:r>
                        <a:rPr sz="1600" dirty="0">
                          <a:solidFill>
                            <a:schemeClr val="tx1"/>
                          </a:solidFill>
                          <a:latin typeface="BIZ UDP明朝 Medium" panose="02020500000000000000" pitchFamily="18" charset="-128"/>
                          <a:ea typeface="BIZ UDP明朝 Medium" panose="02020500000000000000" pitchFamily="18" charset="-128"/>
                          <a:cs typeface="Meiryo UI"/>
                        </a:rPr>
                        <a:t>リ</a:t>
                      </a:r>
                      <a:r>
                        <a:rPr sz="1600" spc="-5" dirty="0">
                          <a:solidFill>
                            <a:schemeClr val="tx1"/>
                          </a:solidFill>
                          <a:latin typeface="BIZ UDP明朝 Medium" panose="02020500000000000000" pitchFamily="18" charset="-128"/>
                          <a:ea typeface="BIZ UDP明朝 Medium" panose="02020500000000000000" pitchFamily="18" charset="-128"/>
                          <a:cs typeface="Meiryo UI"/>
                        </a:rPr>
                        <a:t>ン</a:t>
                      </a:r>
                      <a:r>
                        <a:rPr sz="1600" dirty="0">
                          <a:solidFill>
                            <a:schemeClr val="tx1"/>
                          </a:solidFill>
                          <a:latin typeface="BIZ UDP明朝 Medium" panose="02020500000000000000" pitchFamily="18" charset="-128"/>
                          <a:ea typeface="BIZ UDP明朝 Medium" panose="02020500000000000000" pitchFamily="18" charset="-128"/>
                          <a:cs typeface="Meiryo UI"/>
                        </a:rPr>
                        <a:t>パ芽球</a:t>
                      </a:r>
                      <a:r>
                        <a:rPr sz="1600" spc="-10" dirty="0">
                          <a:solidFill>
                            <a:schemeClr val="tx1"/>
                          </a:solidFill>
                          <a:latin typeface="BIZ UDP明朝 Medium" panose="02020500000000000000" pitchFamily="18" charset="-128"/>
                          <a:ea typeface="BIZ UDP明朝 Medium" panose="02020500000000000000" pitchFamily="18" charset="-128"/>
                          <a:cs typeface="Meiryo UI"/>
                        </a:rPr>
                        <a:t>性</a:t>
                      </a:r>
                      <a:r>
                        <a:rPr sz="1600" dirty="0">
                          <a:solidFill>
                            <a:schemeClr val="tx1"/>
                          </a:solidFill>
                          <a:latin typeface="BIZ UDP明朝 Medium" panose="02020500000000000000" pitchFamily="18" charset="-128"/>
                          <a:ea typeface="BIZ UDP明朝 Medium" panose="02020500000000000000" pitchFamily="18" charset="-128"/>
                          <a:cs typeface="Meiryo UI"/>
                        </a:rPr>
                        <a:t>白</a:t>
                      </a:r>
                      <a:r>
                        <a:rPr sz="1600" spc="-5" dirty="0">
                          <a:solidFill>
                            <a:schemeClr val="tx1"/>
                          </a:solidFill>
                          <a:latin typeface="BIZ UDP明朝 Medium" panose="02020500000000000000" pitchFamily="18" charset="-128"/>
                          <a:ea typeface="BIZ UDP明朝 Medium" panose="02020500000000000000" pitchFamily="18" charset="-128"/>
                          <a:cs typeface="Meiryo UI"/>
                        </a:rPr>
                        <a:t>血</a:t>
                      </a:r>
                      <a:r>
                        <a:rPr sz="1600" dirty="0">
                          <a:solidFill>
                            <a:schemeClr val="tx1"/>
                          </a:solidFill>
                          <a:latin typeface="BIZ UDP明朝 Medium" panose="02020500000000000000" pitchFamily="18" charset="-128"/>
                          <a:ea typeface="BIZ UDP明朝 Medium" panose="02020500000000000000" pitchFamily="18" charset="-128"/>
                          <a:cs typeface="Meiryo UI"/>
                        </a:rPr>
                        <a:t>病</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solidFill>
                      <a:srgbClr val="FFFFFF"/>
                    </a:solidFill>
                  </a:tcPr>
                </a:tc>
                <a:tc>
                  <a:txBody>
                    <a:bodyPr/>
                    <a:lstStyle/>
                    <a:p>
                      <a:pPr marL="1905" algn="ctr">
                        <a:lnSpc>
                          <a:spcPct val="100000"/>
                        </a:lnSpc>
                        <a:spcBef>
                          <a:spcPts val="1250"/>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ノバ</a:t>
                      </a:r>
                      <a:r>
                        <a:rPr sz="1600" spc="-5" dirty="0">
                          <a:solidFill>
                            <a:schemeClr val="tx1"/>
                          </a:solidFill>
                          <a:latin typeface="BIZ UDP明朝 Medium" panose="02020500000000000000" pitchFamily="18" charset="-128"/>
                          <a:ea typeface="BIZ UDP明朝 Medium" panose="02020500000000000000" pitchFamily="18" charset="-128"/>
                          <a:cs typeface="Meiryo UI"/>
                        </a:rPr>
                        <a:t>ルテ</a:t>
                      </a:r>
                      <a:r>
                        <a:rPr sz="1600" spc="-10" dirty="0">
                          <a:solidFill>
                            <a:schemeClr val="tx1"/>
                          </a:solidFill>
                          <a:latin typeface="BIZ UDP明朝 Medium" panose="02020500000000000000" pitchFamily="18" charset="-128"/>
                          <a:ea typeface="BIZ UDP明朝 Medium" panose="02020500000000000000" pitchFamily="18" charset="-128"/>
                          <a:cs typeface="Meiryo UI"/>
                        </a:rPr>
                        <a:t>ィ</a:t>
                      </a:r>
                      <a:r>
                        <a:rPr sz="1600" spc="-5" dirty="0">
                          <a:solidFill>
                            <a:schemeClr val="tx1"/>
                          </a:solidFill>
                          <a:latin typeface="BIZ UDP明朝 Medium" panose="02020500000000000000" pitchFamily="18" charset="-128"/>
                          <a:ea typeface="BIZ UDP明朝 Medium" panose="02020500000000000000" pitchFamily="18" charset="-128"/>
                          <a:cs typeface="Meiryo UI"/>
                        </a:rPr>
                        <a:t>ス（ス</a:t>
                      </a:r>
                      <a:r>
                        <a:rPr sz="1600" spc="-15" dirty="0">
                          <a:solidFill>
                            <a:schemeClr val="tx1"/>
                          </a:solidFill>
                          <a:latin typeface="BIZ UDP明朝 Medium" panose="02020500000000000000" pitchFamily="18" charset="-128"/>
                          <a:ea typeface="BIZ UDP明朝 Medium" panose="02020500000000000000" pitchFamily="18" charset="-128"/>
                          <a:cs typeface="Meiryo UI"/>
                        </a:rPr>
                        <a:t>イ</a:t>
                      </a:r>
                      <a:r>
                        <a:rPr sz="1600" spc="-5" dirty="0">
                          <a:solidFill>
                            <a:schemeClr val="tx1"/>
                          </a:solidFill>
                          <a:latin typeface="BIZ UDP明朝 Medium" panose="02020500000000000000" pitchFamily="18" charset="-128"/>
                          <a:ea typeface="BIZ UDP明朝 Medium" panose="02020500000000000000" pitchFamily="18" charset="-128"/>
                          <a:cs typeface="Meiryo UI"/>
                        </a:rPr>
                        <a:t>ス）</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solidFill>
                      <a:srgbClr val="FFFFFF"/>
                    </a:solidFill>
                  </a:tcPr>
                </a:tc>
                <a:tc>
                  <a:txBody>
                    <a:bodyPr/>
                    <a:lstStyle/>
                    <a:p>
                      <a:pPr marL="3175" algn="ctr">
                        <a:lnSpc>
                          <a:spcPct val="100000"/>
                        </a:lnSpc>
                        <a:spcBef>
                          <a:spcPts val="1250"/>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米国</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3"/>
                  </a:ext>
                </a:extLst>
              </a:tr>
              <a:tr h="547116">
                <a:tc vMerge="1">
                  <a:txBody>
                    <a:bodyPr/>
                    <a:lstStyle/>
                    <a:p>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tc>
                  <a:txBody>
                    <a:bodyPr/>
                    <a:lstStyle/>
                    <a:p>
                      <a:pPr algn="ctr">
                        <a:lnSpc>
                          <a:spcPct val="100000"/>
                        </a:lnSpc>
                        <a:spcBef>
                          <a:spcPts val="1250"/>
                        </a:spcBef>
                      </a:pPr>
                      <a:r>
                        <a:rPr sz="1600" spc="-15" dirty="0">
                          <a:solidFill>
                            <a:schemeClr val="tx1"/>
                          </a:solidFill>
                          <a:latin typeface="BIZ UDP明朝 Medium" panose="02020500000000000000" pitchFamily="18" charset="-128"/>
                          <a:ea typeface="BIZ UDP明朝 Medium" panose="02020500000000000000" pitchFamily="18" charset="-128"/>
                          <a:cs typeface="Meiryo UI"/>
                        </a:rPr>
                        <a:t>Yescarta</a:t>
                      </a:r>
                      <a:r>
                        <a:rPr sz="1600" spc="-22"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イエスカ</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ル</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タ）</a:t>
                      </a:r>
                      <a:endParaRPr sz="1600" baseline="3968"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R="385445" algn="r">
                        <a:lnSpc>
                          <a:spcPct val="100000"/>
                        </a:lnSpc>
                        <a:spcBef>
                          <a:spcPts val="1250"/>
                        </a:spcBef>
                      </a:pPr>
                      <a:r>
                        <a:rPr sz="1600" dirty="0">
                          <a:solidFill>
                            <a:schemeClr val="tx1"/>
                          </a:solidFill>
                          <a:latin typeface="BIZ UDP明朝 Medium" panose="02020500000000000000" pitchFamily="18" charset="-128"/>
                          <a:ea typeface="BIZ UDP明朝 Medium" panose="02020500000000000000" pitchFamily="18" charset="-128"/>
                          <a:cs typeface="Meiryo UI"/>
                        </a:rPr>
                        <a:t>大細胞型</a:t>
                      </a:r>
                      <a:r>
                        <a:rPr sz="1600" spc="-10" dirty="0">
                          <a:solidFill>
                            <a:schemeClr val="tx1"/>
                          </a:solidFill>
                          <a:latin typeface="BIZ UDP明朝 Medium" panose="02020500000000000000" pitchFamily="18" charset="-128"/>
                          <a:ea typeface="BIZ UDP明朝 Medium" panose="02020500000000000000" pitchFamily="18" charset="-128"/>
                          <a:cs typeface="Meiryo UI"/>
                        </a:rPr>
                        <a:t>B</a:t>
                      </a:r>
                      <a:r>
                        <a:rPr sz="1600" dirty="0">
                          <a:solidFill>
                            <a:schemeClr val="tx1"/>
                          </a:solidFill>
                          <a:latin typeface="BIZ UDP明朝 Medium" panose="02020500000000000000" pitchFamily="18" charset="-128"/>
                          <a:ea typeface="BIZ UDP明朝 Medium" panose="02020500000000000000" pitchFamily="18" charset="-128"/>
                          <a:cs typeface="Meiryo UI"/>
                        </a:rPr>
                        <a:t>細胞リンパ腫</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algn="ctr">
                        <a:lnSpc>
                          <a:spcPct val="100000"/>
                        </a:lnSpc>
                        <a:spcBef>
                          <a:spcPts val="1250"/>
                        </a:spcBef>
                      </a:pPr>
                      <a:r>
                        <a:rPr sz="1600" spc="-15" dirty="0">
                          <a:solidFill>
                            <a:schemeClr val="tx1"/>
                          </a:solidFill>
                          <a:latin typeface="BIZ UDP明朝 Medium" panose="02020500000000000000" pitchFamily="18" charset="-128"/>
                          <a:ea typeface="BIZ UDP明朝 Medium" panose="02020500000000000000" pitchFamily="18" charset="-128"/>
                          <a:cs typeface="Meiryo UI"/>
                        </a:rPr>
                        <a:t>カイト</a:t>
                      </a:r>
                      <a:r>
                        <a:rPr sz="1600" spc="-10" dirty="0">
                          <a:solidFill>
                            <a:schemeClr val="tx1"/>
                          </a:solidFill>
                          <a:latin typeface="BIZ UDP明朝 Medium" panose="02020500000000000000" pitchFamily="18" charset="-128"/>
                          <a:ea typeface="BIZ UDP明朝 Medium" panose="02020500000000000000" pitchFamily="18" charset="-128"/>
                          <a:cs typeface="Meiryo UI"/>
                        </a:rPr>
                        <a:t>・ファー</a:t>
                      </a:r>
                      <a:r>
                        <a:rPr sz="1600" spc="-5" dirty="0">
                          <a:solidFill>
                            <a:schemeClr val="tx1"/>
                          </a:solidFill>
                          <a:latin typeface="BIZ UDP明朝 Medium" panose="02020500000000000000" pitchFamily="18" charset="-128"/>
                          <a:ea typeface="BIZ UDP明朝 Medium" panose="02020500000000000000" pitchFamily="18" charset="-128"/>
                          <a:cs typeface="Meiryo UI"/>
                        </a:rPr>
                        <a:t>マ（米</a:t>
                      </a:r>
                      <a:r>
                        <a:rPr sz="1600" dirty="0">
                          <a:solidFill>
                            <a:schemeClr val="tx1"/>
                          </a:solidFill>
                          <a:latin typeface="BIZ UDP明朝 Medium" panose="02020500000000000000" pitchFamily="18" charset="-128"/>
                          <a:ea typeface="BIZ UDP明朝 Medium" panose="02020500000000000000" pitchFamily="18" charset="-128"/>
                          <a:cs typeface="Meiryo UI"/>
                        </a:rPr>
                        <a:t>国</a:t>
                      </a:r>
                      <a:r>
                        <a:rPr sz="1600" spc="-5" dirty="0">
                          <a:solidFill>
                            <a:schemeClr val="tx1"/>
                          </a:solidFill>
                          <a:latin typeface="BIZ UDP明朝 Medium" panose="02020500000000000000" pitchFamily="18" charset="-128"/>
                          <a:ea typeface="BIZ UDP明朝 Medium" panose="02020500000000000000" pitchFamily="18" charset="-128"/>
                          <a:cs typeface="Meiryo UI"/>
                        </a:rPr>
                        <a:t>）</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3175" algn="ctr">
                        <a:lnSpc>
                          <a:spcPct val="100000"/>
                        </a:lnSpc>
                        <a:spcBef>
                          <a:spcPts val="1250"/>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米国</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4"/>
                  </a:ext>
                </a:extLst>
              </a:tr>
              <a:tr h="547115">
                <a:tc vMerge="1">
                  <a:txBody>
                    <a:bodyPr/>
                    <a:lstStyle/>
                    <a:p>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tc>
                  <a:txBody>
                    <a:bodyPr/>
                    <a:lstStyle/>
                    <a:p>
                      <a:pPr algn="ctr">
                        <a:lnSpc>
                          <a:spcPct val="100000"/>
                        </a:lnSpc>
                        <a:spcBef>
                          <a:spcPts val="1250"/>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Luxturna</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ラク</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ス</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タ</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ー</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ナ）</a:t>
                      </a:r>
                      <a:endParaRPr sz="1600" baseline="3968">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R="360045" algn="r">
                        <a:lnSpc>
                          <a:spcPct val="100000"/>
                        </a:lnSpc>
                        <a:spcBef>
                          <a:spcPts val="1250"/>
                        </a:spcBef>
                      </a:pPr>
                      <a:r>
                        <a:rPr sz="1600" dirty="0">
                          <a:solidFill>
                            <a:schemeClr val="tx1"/>
                          </a:solidFill>
                          <a:latin typeface="BIZ UDP明朝 Medium" panose="02020500000000000000" pitchFamily="18" charset="-128"/>
                          <a:ea typeface="BIZ UDP明朝 Medium" panose="02020500000000000000" pitchFamily="18" charset="-128"/>
                          <a:cs typeface="Meiryo UI"/>
                        </a:rPr>
                        <a:t>遺伝性網膜ジストロ</a:t>
                      </a:r>
                      <a:r>
                        <a:rPr sz="1600" spc="5" dirty="0">
                          <a:solidFill>
                            <a:schemeClr val="tx1"/>
                          </a:solidFill>
                          <a:latin typeface="BIZ UDP明朝 Medium" panose="02020500000000000000" pitchFamily="18" charset="-128"/>
                          <a:ea typeface="BIZ UDP明朝 Medium" panose="02020500000000000000" pitchFamily="18" charset="-128"/>
                          <a:cs typeface="Meiryo UI"/>
                        </a:rPr>
                        <a:t>フ</a:t>
                      </a:r>
                      <a:r>
                        <a:rPr sz="1600" spc="-5" dirty="0">
                          <a:solidFill>
                            <a:schemeClr val="tx1"/>
                          </a:solidFill>
                          <a:latin typeface="BIZ UDP明朝 Medium" panose="02020500000000000000" pitchFamily="18" charset="-128"/>
                          <a:ea typeface="BIZ UDP明朝 Medium" panose="02020500000000000000" pitchFamily="18" charset="-128"/>
                          <a:cs typeface="Meiryo UI"/>
                        </a:rPr>
                        <a:t>ィー</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635" algn="ctr">
                        <a:lnSpc>
                          <a:spcPct val="100000"/>
                        </a:lnSpc>
                        <a:spcBef>
                          <a:spcPts val="29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スパ</a:t>
                      </a:r>
                      <a:r>
                        <a:rPr sz="1600" dirty="0">
                          <a:solidFill>
                            <a:schemeClr val="tx1"/>
                          </a:solidFill>
                          <a:latin typeface="BIZ UDP明朝 Medium" panose="02020500000000000000" pitchFamily="18" charset="-128"/>
                          <a:ea typeface="BIZ UDP明朝 Medium" panose="02020500000000000000" pitchFamily="18" charset="-128"/>
                          <a:cs typeface="Meiryo UI"/>
                        </a:rPr>
                        <a:t>ー</a:t>
                      </a:r>
                      <a:r>
                        <a:rPr sz="1600" spc="-40" dirty="0">
                          <a:solidFill>
                            <a:schemeClr val="tx1"/>
                          </a:solidFill>
                          <a:latin typeface="BIZ UDP明朝 Medium" panose="02020500000000000000" pitchFamily="18" charset="-128"/>
                          <a:ea typeface="BIZ UDP明朝 Medium" panose="02020500000000000000" pitchFamily="18" charset="-128"/>
                          <a:cs typeface="Meiryo UI"/>
                        </a:rPr>
                        <a:t>ク</a:t>
                      </a:r>
                      <a:r>
                        <a:rPr sz="1600" spc="-25" dirty="0">
                          <a:solidFill>
                            <a:schemeClr val="tx1"/>
                          </a:solidFill>
                          <a:latin typeface="BIZ UDP明朝 Medium" panose="02020500000000000000" pitchFamily="18" charset="-128"/>
                          <a:ea typeface="BIZ UDP明朝 Medium" panose="02020500000000000000" pitchFamily="18" charset="-128"/>
                          <a:cs typeface="Meiryo UI"/>
                        </a:rPr>
                        <a:t>・</a:t>
                      </a:r>
                      <a:r>
                        <a:rPr sz="1600" spc="-5" dirty="0">
                          <a:solidFill>
                            <a:schemeClr val="tx1"/>
                          </a:solidFill>
                          <a:latin typeface="BIZ UDP明朝 Medium" panose="02020500000000000000" pitchFamily="18" charset="-128"/>
                          <a:ea typeface="BIZ UDP明朝 Medium" panose="02020500000000000000" pitchFamily="18" charset="-128"/>
                          <a:cs typeface="Meiryo UI"/>
                        </a:rPr>
                        <a:t>セ</a:t>
                      </a:r>
                      <a:r>
                        <a:rPr sz="1600" spc="-10" dirty="0">
                          <a:solidFill>
                            <a:schemeClr val="tx1"/>
                          </a:solidFill>
                          <a:latin typeface="BIZ UDP明朝 Medium" panose="02020500000000000000" pitchFamily="18" charset="-128"/>
                          <a:ea typeface="BIZ UDP明朝 Medium" panose="02020500000000000000" pitchFamily="18" charset="-128"/>
                          <a:cs typeface="Meiryo UI"/>
                        </a:rPr>
                        <a:t>ラピュ</a:t>
                      </a:r>
                      <a:r>
                        <a:rPr sz="1600" dirty="0">
                          <a:solidFill>
                            <a:schemeClr val="tx1"/>
                          </a:solidFill>
                          <a:latin typeface="BIZ UDP明朝 Medium" panose="02020500000000000000" pitchFamily="18" charset="-128"/>
                          <a:ea typeface="BIZ UDP明朝 Medium" panose="02020500000000000000" pitchFamily="18" charset="-128"/>
                          <a:cs typeface="Meiryo UI"/>
                        </a:rPr>
                        <a:t>ー</a:t>
                      </a:r>
                      <a:r>
                        <a:rPr sz="1600" spc="-5" dirty="0">
                          <a:solidFill>
                            <a:schemeClr val="tx1"/>
                          </a:solidFill>
                          <a:latin typeface="BIZ UDP明朝 Medium" panose="02020500000000000000" pitchFamily="18" charset="-128"/>
                          <a:ea typeface="BIZ UDP明朝 Medium" panose="02020500000000000000" pitchFamily="18" charset="-128"/>
                          <a:cs typeface="Meiryo UI"/>
                        </a:rPr>
                        <a:t>テ</a:t>
                      </a:r>
                      <a:r>
                        <a:rPr sz="1600" dirty="0">
                          <a:solidFill>
                            <a:schemeClr val="tx1"/>
                          </a:solidFill>
                          <a:latin typeface="BIZ UDP明朝 Medium" panose="02020500000000000000" pitchFamily="18" charset="-128"/>
                          <a:ea typeface="BIZ UDP明朝 Medium" panose="02020500000000000000" pitchFamily="18" charset="-128"/>
                          <a:cs typeface="Meiryo UI"/>
                        </a:rPr>
                        <a:t>ィ</a:t>
                      </a:r>
                      <a:r>
                        <a:rPr sz="1600" spc="-10" dirty="0">
                          <a:solidFill>
                            <a:schemeClr val="tx1"/>
                          </a:solidFill>
                          <a:latin typeface="BIZ UDP明朝 Medium" panose="02020500000000000000" pitchFamily="18" charset="-128"/>
                          <a:ea typeface="BIZ UDP明朝 Medium" panose="02020500000000000000" pitchFamily="18" charset="-128"/>
                          <a:cs typeface="Meiryo UI"/>
                        </a:rPr>
                        <a:t>クス</a:t>
                      </a:r>
                      <a:endParaRPr sz="1600">
                        <a:solidFill>
                          <a:schemeClr val="tx1"/>
                        </a:solidFill>
                        <a:latin typeface="BIZ UDP明朝 Medium" panose="02020500000000000000" pitchFamily="18" charset="-128"/>
                        <a:ea typeface="BIZ UDP明朝 Medium" panose="02020500000000000000" pitchFamily="18" charset="-128"/>
                        <a:cs typeface="Meiryo UI"/>
                      </a:endParaRPr>
                    </a:p>
                    <a:p>
                      <a:pPr algn="ctr">
                        <a:lnSpc>
                          <a:spcPct val="100000"/>
                        </a:lnSpc>
                      </a:pPr>
                      <a:r>
                        <a:rPr sz="1600" spc="-5" dirty="0">
                          <a:solidFill>
                            <a:schemeClr val="tx1"/>
                          </a:solidFill>
                          <a:latin typeface="BIZ UDP明朝 Medium" panose="02020500000000000000" pitchFamily="18" charset="-128"/>
                          <a:ea typeface="BIZ UDP明朝 Medium" panose="02020500000000000000" pitchFamily="18" charset="-128"/>
                          <a:cs typeface="Meiryo UI"/>
                        </a:rPr>
                        <a:t>（米国）</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3175" algn="ctr">
                        <a:lnSpc>
                          <a:spcPct val="100000"/>
                        </a:lnSpc>
                        <a:spcBef>
                          <a:spcPts val="1250"/>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米国</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5"/>
                  </a:ext>
                </a:extLst>
              </a:tr>
              <a:tr h="547116">
                <a:tc rowSpan="2">
                  <a:txBody>
                    <a:bodyPr/>
                    <a:lstStyle/>
                    <a:p>
                      <a:pPr marL="260350">
                        <a:lnSpc>
                          <a:spcPct val="100000"/>
                        </a:lnSpc>
                      </a:pPr>
                      <a:r>
                        <a:rPr sz="1600" spc="-5" dirty="0" smtClean="0">
                          <a:solidFill>
                            <a:schemeClr val="tx1"/>
                          </a:solidFill>
                          <a:latin typeface="BIZ UDP明朝 Medium" panose="02020500000000000000" pitchFamily="18" charset="-128"/>
                          <a:ea typeface="BIZ UDP明朝 Medium" panose="02020500000000000000" pitchFamily="18" charset="-128"/>
                          <a:cs typeface="Meiryo UI"/>
                        </a:rPr>
                        <a:t>2016</a:t>
                      </a:r>
                      <a:r>
                        <a:rPr sz="1600" spc="-5" dirty="0">
                          <a:solidFill>
                            <a:schemeClr val="tx1"/>
                          </a:solidFill>
                          <a:latin typeface="BIZ UDP明朝 Medium" panose="02020500000000000000" pitchFamily="18" charset="-128"/>
                          <a:ea typeface="BIZ UDP明朝 Medium" panose="02020500000000000000" pitchFamily="18" charset="-128"/>
                          <a:cs typeface="Meiryo UI"/>
                        </a:rPr>
                        <a:t>年</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635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250"/>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Strimvelis</a:t>
                      </a:r>
                      <a:r>
                        <a:rPr sz="1600" spc="-15"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スト</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リムベ</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リス）</a:t>
                      </a:r>
                      <a:endParaRPr sz="1600" baseline="3968">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874394">
                        <a:lnSpc>
                          <a:spcPct val="100000"/>
                        </a:lnSpc>
                        <a:spcBef>
                          <a:spcPts val="1250"/>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ADA</a:t>
                      </a:r>
                      <a:r>
                        <a:rPr sz="1600" spc="-5" dirty="0">
                          <a:solidFill>
                            <a:schemeClr val="tx1"/>
                          </a:solidFill>
                          <a:latin typeface="BIZ UDP明朝 Medium" panose="02020500000000000000" pitchFamily="18" charset="-128"/>
                          <a:ea typeface="BIZ UDP明朝 Medium" panose="02020500000000000000" pitchFamily="18" charset="-128"/>
                          <a:cs typeface="Meiryo UI"/>
                        </a:rPr>
                        <a:t>欠損症</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algn="ctr">
                        <a:lnSpc>
                          <a:spcPct val="100000"/>
                        </a:lnSpc>
                        <a:spcBef>
                          <a:spcPts val="29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サ</a:t>
                      </a:r>
                      <a:r>
                        <a:rPr sz="1600" spc="-10" dirty="0">
                          <a:solidFill>
                            <a:schemeClr val="tx1"/>
                          </a:solidFill>
                          <a:latin typeface="BIZ UDP明朝 Medium" panose="02020500000000000000" pitchFamily="18" charset="-128"/>
                          <a:ea typeface="BIZ UDP明朝 Medium" panose="02020500000000000000" pitchFamily="18" charset="-128"/>
                          <a:cs typeface="Meiryo UI"/>
                        </a:rPr>
                        <a:t>ンラファエルテ</a:t>
                      </a:r>
                      <a:r>
                        <a:rPr sz="1600" spc="5" dirty="0">
                          <a:solidFill>
                            <a:schemeClr val="tx1"/>
                          </a:solidFill>
                          <a:latin typeface="BIZ UDP明朝 Medium" panose="02020500000000000000" pitchFamily="18" charset="-128"/>
                          <a:ea typeface="BIZ UDP明朝 Medium" panose="02020500000000000000" pitchFamily="18" charset="-128"/>
                          <a:cs typeface="Meiryo UI"/>
                        </a:rPr>
                        <a:t>レ</a:t>
                      </a:r>
                      <a:r>
                        <a:rPr sz="1600" dirty="0">
                          <a:solidFill>
                            <a:schemeClr val="tx1"/>
                          </a:solidFill>
                          <a:latin typeface="BIZ UDP明朝 Medium" panose="02020500000000000000" pitchFamily="18" charset="-128"/>
                          <a:ea typeface="BIZ UDP明朝 Medium" panose="02020500000000000000" pitchFamily="18" charset="-128"/>
                          <a:cs typeface="Meiryo UI"/>
                        </a:rPr>
                        <a:t>ソン</a:t>
                      </a:r>
                      <a:r>
                        <a:rPr sz="1600" spc="-5" dirty="0">
                          <a:solidFill>
                            <a:schemeClr val="tx1"/>
                          </a:solidFill>
                          <a:latin typeface="BIZ UDP明朝 Medium" panose="02020500000000000000" pitchFamily="18" charset="-128"/>
                          <a:ea typeface="BIZ UDP明朝 Medium" panose="02020500000000000000" pitchFamily="18" charset="-128"/>
                          <a:cs typeface="Meiryo UI"/>
                        </a:rPr>
                        <a:t>研究所</a:t>
                      </a:r>
                      <a:endParaRPr sz="1600">
                        <a:solidFill>
                          <a:schemeClr val="tx1"/>
                        </a:solidFill>
                        <a:latin typeface="BIZ UDP明朝 Medium" panose="02020500000000000000" pitchFamily="18" charset="-128"/>
                        <a:ea typeface="BIZ UDP明朝 Medium" panose="02020500000000000000" pitchFamily="18" charset="-128"/>
                        <a:cs typeface="Meiryo UI"/>
                      </a:endParaRPr>
                    </a:p>
                    <a:p>
                      <a:pPr algn="ctr">
                        <a:lnSpc>
                          <a:spcPct val="100000"/>
                        </a:lnSpc>
                      </a:pPr>
                      <a:r>
                        <a:rPr sz="1600" spc="-5" dirty="0">
                          <a:solidFill>
                            <a:schemeClr val="tx1"/>
                          </a:solidFill>
                          <a:latin typeface="BIZ UDP明朝 Medium" panose="02020500000000000000" pitchFamily="18" charset="-128"/>
                          <a:ea typeface="BIZ UDP明朝 Medium" panose="02020500000000000000" pitchFamily="18" charset="-128"/>
                          <a:cs typeface="Meiryo UI"/>
                        </a:rPr>
                        <a:t>（</a:t>
                      </a:r>
                      <a:r>
                        <a:rPr sz="1600" spc="-15" dirty="0">
                          <a:solidFill>
                            <a:schemeClr val="tx1"/>
                          </a:solidFill>
                          <a:latin typeface="BIZ UDP明朝 Medium" panose="02020500000000000000" pitchFamily="18" charset="-128"/>
                          <a:ea typeface="BIZ UDP明朝 Medium" panose="02020500000000000000" pitchFamily="18" charset="-128"/>
                          <a:cs typeface="Meiryo UI"/>
                        </a:rPr>
                        <a:t>イ</a:t>
                      </a:r>
                      <a:r>
                        <a:rPr sz="1600" spc="-10" dirty="0">
                          <a:solidFill>
                            <a:schemeClr val="tx1"/>
                          </a:solidFill>
                          <a:latin typeface="BIZ UDP明朝 Medium" panose="02020500000000000000" pitchFamily="18" charset="-128"/>
                          <a:ea typeface="BIZ UDP明朝 Medium" panose="02020500000000000000" pitchFamily="18" charset="-128"/>
                          <a:cs typeface="Meiryo UI"/>
                        </a:rPr>
                        <a:t>タリ</a:t>
                      </a:r>
                      <a:r>
                        <a:rPr sz="1600" spc="-15" dirty="0">
                          <a:solidFill>
                            <a:schemeClr val="tx1"/>
                          </a:solidFill>
                          <a:latin typeface="BIZ UDP明朝 Medium" panose="02020500000000000000" pitchFamily="18" charset="-128"/>
                          <a:ea typeface="BIZ UDP明朝 Medium" panose="02020500000000000000" pitchFamily="18" charset="-128"/>
                          <a:cs typeface="Meiryo UI"/>
                        </a:rPr>
                        <a:t>ア</a:t>
                      </a:r>
                      <a:r>
                        <a:rPr sz="1600" spc="-5" dirty="0">
                          <a:solidFill>
                            <a:schemeClr val="tx1"/>
                          </a:solidFill>
                          <a:latin typeface="BIZ UDP明朝 Medium" panose="02020500000000000000" pitchFamily="18" charset="-128"/>
                          <a:ea typeface="BIZ UDP明朝 Medium" panose="02020500000000000000" pitchFamily="18" charset="-128"/>
                          <a:cs typeface="Meiryo UI"/>
                        </a:rPr>
                        <a:t>）</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3175" algn="ctr">
                        <a:lnSpc>
                          <a:spcPct val="100000"/>
                        </a:lnSpc>
                        <a:spcBef>
                          <a:spcPts val="1250"/>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欧州</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8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6"/>
                  </a:ext>
                </a:extLst>
              </a:tr>
              <a:tr h="547115">
                <a:tc vMerge="1">
                  <a:txBody>
                    <a:bodyPr/>
                    <a:lstStyle/>
                    <a:p>
                      <a:endParaRPr/>
                    </a:p>
                  </a:txBody>
                  <a:tcPr marL="0" marR="0" marT="63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255"/>
                        </a:spcBef>
                      </a:pPr>
                      <a:r>
                        <a:rPr sz="1600" spc="-10" dirty="0">
                          <a:solidFill>
                            <a:schemeClr val="tx1"/>
                          </a:solidFill>
                          <a:latin typeface="BIZ UDP明朝 Medium" panose="02020500000000000000" pitchFamily="18" charset="-128"/>
                          <a:ea typeface="BIZ UDP明朝 Medium" panose="02020500000000000000" pitchFamily="18" charset="-128"/>
                          <a:cs typeface="Meiryo UI"/>
                        </a:rPr>
                        <a:t>Zalmoxis</a:t>
                      </a:r>
                      <a:r>
                        <a:rPr sz="1600" spc="-15"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ザルモク</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シ</a:t>
                      </a:r>
                      <a:r>
                        <a:rPr sz="1600" spc="-15" baseline="3968" dirty="0">
                          <a:solidFill>
                            <a:schemeClr val="tx1"/>
                          </a:solidFill>
                          <a:latin typeface="BIZ UDP明朝 Medium" panose="02020500000000000000" pitchFamily="18" charset="-128"/>
                          <a:ea typeface="BIZ UDP明朝 Medium" panose="02020500000000000000" pitchFamily="18" charset="-128"/>
                          <a:cs typeface="Meiryo UI"/>
                        </a:rPr>
                        <a:t>ス</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a:t>
                      </a:r>
                      <a:endParaRPr sz="1600" baseline="3968">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894715">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GVHD予防</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635"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モルメド（イタ</a:t>
                      </a:r>
                      <a:r>
                        <a:rPr sz="1600" spc="5" dirty="0">
                          <a:solidFill>
                            <a:schemeClr val="tx1"/>
                          </a:solidFill>
                          <a:latin typeface="BIZ UDP明朝 Medium" panose="02020500000000000000" pitchFamily="18" charset="-128"/>
                          <a:ea typeface="BIZ UDP明朝 Medium" panose="02020500000000000000" pitchFamily="18" charset="-128"/>
                          <a:cs typeface="Meiryo UI"/>
                        </a:rPr>
                        <a:t>リ</a:t>
                      </a:r>
                      <a:r>
                        <a:rPr sz="1600" spc="-5" dirty="0">
                          <a:solidFill>
                            <a:schemeClr val="tx1"/>
                          </a:solidFill>
                          <a:latin typeface="BIZ UDP明朝 Medium" panose="02020500000000000000" pitchFamily="18" charset="-128"/>
                          <a:ea typeface="BIZ UDP明朝 Medium" panose="02020500000000000000" pitchFamily="18" charset="-128"/>
                          <a:cs typeface="Meiryo UI"/>
                        </a:rPr>
                        <a:t>ア）</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3175"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欧州</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7"/>
                  </a:ext>
                </a:extLst>
              </a:tr>
              <a:tr h="547090">
                <a:tc>
                  <a:txBody>
                    <a:bodyPr/>
                    <a:lstStyle/>
                    <a:p>
                      <a:pPr marR="253365" algn="r">
                        <a:lnSpc>
                          <a:spcPct val="100000"/>
                        </a:lnSpc>
                        <a:spcBef>
                          <a:spcPts val="1255"/>
                        </a:spcBef>
                      </a:pPr>
                      <a:r>
                        <a:rPr sz="1600" dirty="0">
                          <a:solidFill>
                            <a:schemeClr val="tx1"/>
                          </a:solidFill>
                          <a:latin typeface="BIZ UDP明朝 Medium" panose="02020500000000000000" pitchFamily="18" charset="-128"/>
                          <a:ea typeface="BIZ UDP明朝 Medium" panose="02020500000000000000" pitchFamily="18" charset="-128"/>
                          <a:cs typeface="Meiryo UI"/>
                        </a:rPr>
                        <a:t>2015年</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Imlygic</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イ</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ム</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リジック）</a:t>
                      </a:r>
                      <a:endParaRPr sz="1600" baseline="3968">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marR="375920" algn="r">
                        <a:lnSpc>
                          <a:spcPct val="100000"/>
                        </a:lnSpc>
                        <a:spcBef>
                          <a:spcPts val="1255"/>
                        </a:spcBef>
                      </a:pPr>
                      <a:r>
                        <a:rPr sz="1600" dirty="0">
                          <a:solidFill>
                            <a:schemeClr val="tx1"/>
                          </a:solidFill>
                          <a:latin typeface="BIZ UDP明朝 Medium" panose="02020500000000000000" pitchFamily="18" charset="-128"/>
                          <a:ea typeface="BIZ UDP明朝 Medium" panose="02020500000000000000" pitchFamily="18" charset="-128"/>
                          <a:cs typeface="Meiryo UI"/>
                        </a:rPr>
                        <a:t>悪性黒色腫</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（メラノ</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ー</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マ）</a:t>
                      </a:r>
                      <a:endParaRPr sz="1600" baseline="3968">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solidFill>
                      <a:srgbClr val="FFFFFF"/>
                    </a:solidFill>
                  </a:tcPr>
                </a:tc>
                <a:tc>
                  <a:txBody>
                    <a:bodyPr/>
                    <a:lstStyle/>
                    <a:p>
                      <a:pPr marL="635"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アムジ</a:t>
                      </a:r>
                      <a:r>
                        <a:rPr sz="1600" spc="-15" dirty="0">
                          <a:solidFill>
                            <a:schemeClr val="tx1"/>
                          </a:solidFill>
                          <a:latin typeface="BIZ UDP明朝 Medium" panose="02020500000000000000" pitchFamily="18" charset="-128"/>
                          <a:ea typeface="BIZ UDP明朝 Medium" panose="02020500000000000000" pitchFamily="18" charset="-128"/>
                          <a:cs typeface="Meiryo UI"/>
                        </a:rPr>
                        <a:t>ェ</a:t>
                      </a:r>
                      <a:r>
                        <a:rPr sz="1600" spc="-10" dirty="0">
                          <a:solidFill>
                            <a:schemeClr val="tx1"/>
                          </a:solidFill>
                          <a:latin typeface="BIZ UDP明朝 Medium" panose="02020500000000000000" pitchFamily="18" charset="-128"/>
                          <a:ea typeface="BIZ UDP明朝 Medium" panose="02020500000000000000" pitchFamily="18" charset="-128"/>
                          <a:cs typeface="Meiryo UI"/>
                        </a:rPr>
                        <a:t>ン（米国）</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solidFill>
                      <a:srgbClr val="FFFFFF"/>
                    </a:solidFill>
                  </a:tcPr>
                </a:tc>
                <a:tc>
                  <a:txBody>
                    <a:bodyPr/>
                    <a:lstStyle/>
                    <a:p>
                      <a:pPr marL="3175"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米国</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solidFill>
                      <a:srgbClr val="FFFFFF"/>
                    </a:solidFill>
                  </a:tcPr>
                </a:tc>
                <a:extLst>
                  <a:ext uri="{0D108BD9-81ED-4DB2-BD59-A6C34878D82A}">
                    <a16:rowId xmlns:a16="http://schemas.microsoft.com/office/drawing/2014/main" val="10008"/>
                  </a:ext>
                </a:extLst>
              </a:tr>
              <a:tr h="547103">
                <a:tc>
                  <a:txBody>
                    <a:bodyPr/>
                    <a:lstStyle/>
                    <a:p>
                      <a:pPr marR="253365" algn="r">
                        <a:lnSpc>
                          <a:spcPct val="100000"/>
                        </a:lnSpc>
                        <a:spcBef>
                          <a:spcPts val="1255"/>
                        </a:spcBef>
                      </a:pPr>
                      <a:r>
                        <a:rPr sz="1600" dirty="0">
                          <a:solidFill>
                            <a:schemeClr val="tx1"/>
                          </a:solidFill>
                          <a:latin typeface="BIZ UDP明朝 Medium" panose="02020500000000000000" pitchFamily="18" charset="-128"/>
                          <a:ea typeface="BIZ UDP明朝 Medium" panose="02020500000000000000" pitchFamily="18" charset="-128"/>
                          <a:cs typeface="Meiryo UI"/>
                        </a:rPr>
                        <a:t>2012年</a:t>
                      </a:r>
                    </a:p>
                  </a:txBody>
                  <a:tcPr marL="0" marR="0" marT="159385"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tc>
                  <a:txBody>
                    <a:bodyPr/>
                    <a:lstStyle/>
                    <a:p>
                      <a:pPr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Glybera</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a:t>
                      </a:r>
                      <a:r>
                        <a:rPr sz="1600" baseline="3968" dirty="0">
                          <a:solidFill>
                            <a:schemeClr val="tx1"/>
                          </a:solidFill>
                          <a:latin typeface="BIZ UDP明朝 Medium" panose="02020500000000000000" pitchFamily="18" charset="-128"/>
                          <a:ea typeface="BIZ UDP明朝 Medium" panose="02020500000000000000" pitchFamily="18" charset="-128"/>
                          <a:cs typeface="Meiryo UI"/>
                        </a:rPr>
                        <a:t>グリ</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ベ</a:t>
                      </a:r>
                      <a:r>
                        <a:rPr sz="1600" spc="-7" baseline="3968" dirty="0">
                          <a:solidFill>
                            <a:schemeClr val="tx1"/>
                          </a:solidFill>
                          <a:latin typeface="BIZ UDP明朝 Medium" panose="02020500000000000000" pitchFamily="18" charset="-128"/>
                          <a:ea typeface="BIZ UDP明朝 Medium" panose="02020500000000000000" pitchFamily="18" charset="-128"/>
                          <a:cs typeface="Meiryo UI"/>
                        </a:rPr>
                        <a:t>ラ）</a:t>
                      </a:r>
                      <a:endParaRPr sz="1600" baseline="3968"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solidFill>
                      <a:srgbClr val="FFFFFF"/>
                    </a:solidFill>
                  </a:tcPr>
                </a:tc>
                <a:tc>
                  <a:txBody>
                    <a:bodyPr/>
                    <a:lstStyle/>
                    <a:p>
                      <a:pPr marR="323850" algn="r">
                        <a:lnSpc>
                          <a:spcPct val="100000"/>
                        </a:lnSpc>
                        <a:spcBef>
                          <a:spcPts val="1255"/>
                        </a:spcBef>
                      </a:pPr>
                      <a:r>
                        <a:rPr sz="1600" dirty="0">
                          <a:solidFill>
                            <a:schemeClr val="tx1"/>
                          </a:solidFill>
                          <a:latin typeface="BIZ UDP明朝 Medium" panose="02020500000000000000" pitchFamily="18" charset="-128"/>
                          <a:ea typeface="BIZ UDP明朝 Medium" panose="02020500000000000000" pitchFamily="18" charset="-128"/>
                          <a:cs typeface="Meiryo UI"/>
                        </a:rPr>
                        <a:t>リポ</a:t>
                      </a:r>
                      <a:r>
                        <a:rPr sz="1600" spc="-5" dirty="0">
                          <a:solidFill>
                            <a:schemeClr val="tx1"/>
                          </a:solidFill>
                          <a:latin typeface="BIZ UDP明朝 Medium" panose="02020500000000000000" pitchFamily="18" charset="-128"/>
                          <a:ea typeface="BIZ UDP明朝 Medium" panose="02020500000000000000" pitchFamily="18" charset="-128"/>
                          <a:cs typeface="Meiryo UI"/>
                        </a:rPr>
                        <a:t>た</a:t>
                      </a:r>
                      <a:r>
                        <a:rPr sz="1600" dirty="0">
                          <a:solidFill>
                            <a:schemeClr val="tx1"/>
                          </a:solidFill>
                          <a:latin typeface="BIZ UDP明朝 Medium" panose="02020500000000000000" pitchFamily="18" charset="-128"/>
                          <a:ea typeface="BIZ UDP明朝 Medium" panose="02020500000000000000" pitchFamily="18" charset="-128"/>
                          <a:cs typeface="Meiryo UI"/>
                        </a:rPr>
                        <a:t>ん</a:t>
                      </a:r>
                      <a:r>
                        <a:rPr sz="1600" spc="-5" dirty="0">
                          <a:solidFill>
                            <a:schemeClr val="tx1"/>
                          </a:solidFill>
                          <a:latin typeface="BIZ UDP明朝 Medium" panose="02020500000000000000" pitchFamily="18" charset="-128"/>
                          <a:ea typeface="BIZ UDP明朝 Medium" panose="02020500000000000000" pitchFamily="18" charset="-128"/>
                          <a:cs typeface="Meiryo UI"/>
                        </a:rPr>
                        <a:t>ぱくリ</a:t>
                      </a:r>
                      <a:r>
                        <a:rPr sz="1600" dirty="0">
                          <a:solidFill>
                            <a:schemeClr val="tx1"/>
                          </a:solidFill>
                          <a:latin typeface="BIZ UDP明朝 Medium" panose="02020500000000000000" pitchFamily="18" charset="-128"/>
                          <a:ea typeface="BIZ UDP明朝 Medium" panose="02020500000000000000" pitchFamily="18" charset="-128"/>
                          <a:cs typeface="Meiryo UI"/>
                        </a:rPr>
                        <a:t>パーゼ</a:t>
                      </a:r>
                      <a:r>
                        <a:rPr sz="1600" spc="10" dirty="0">
                          <a:solidFill>
                            <a:schemeClr val="tx1"/>
                          </a:solidFill>
                          <a:latin typeface="BIZ UDP明朝 Medium" panose="02020500000000000000" pitchFamily="18" charset="-128"/>
                          <a:ea typeface="BIZ UDP明朝 Medium" panose="02020500000000000000" pitchFamily="18" charset="-128"/>
                          <a:cs typeface="Meiryo UI"/>
                        </a:rPr>
                        <a:t>欠</a:t>
                      </a:r>
                      <a:r>
                        <a:rPr sz="1600" dirty="0">
                          <a:solidFill>
                            <a:schemeClr val="tx1"/>
                          </a:solidFill>
                          <a:latin typeface="BIZ UDP明朝 Medium" panose="02020500000000000000" pitchFamily="18" charset="-128"/>
                          <a:ea typeface="BIZ UDP明朝 Medium" panose="02020500000000000000" pitchFamily="18" charset="-128"/>
                          <a:cs typeface="Meiryo UI"/>
                        </a:rPr>
                        <a:t>損症</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solidFill>
                      <a:srgbClr val="FFFFFF"/>
                    </a:solidFill>
                  </a:tcPr>
                </a:tc>
                <a:tc>
                  <a:txBody>
                    <a:bodyPr/>
                    <a:lstStyle/>
                    <a:p>
                      <a:pPr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ユ</a:t>
                      </a:r>
                      <a:r>
                        <a:rPr sz="1600" spc="-10" dirty="0">
                          <a:solidFill>
                            <a:schemeClr val="tx1"/>
                          </a:solidFill>
                          <a:latin typeface="BIZ UDP明朝 Medium" panose="02020500000000000000" pitchFamily="18" charset="-128"/>
                          <a:ea typeface="BIZ UDP明朝 Medium" panose="02020500000000000000" pitchFamily="18" charset="-128"/>
                          <a:cs typeface="Meiryo UI"/>
                        </a:rPr>
                        <a:t>ニキ</a:t>
                      </a:r>
                      <a:r>
                        <a:rPr sz="1600" spc="-5" dirty="0">
                          <a:solidFill>
                            <a:schemeClr val="tx1"/>
                          </a:solidFill>
                          <a:latin typeface="BIZ UDP明朝 Medium" panose="02020500000000000000" pitchFamily="18" charset="-128"/>
                          <a:ea typeface="BIZ UDP明朝 Medium" panose="02020500000000000000" pitchFamily="18" charset="-128"/>
                          <a:cs typeface="Meiryo UI"/>
                        </a:rPr>
                        <a:t>ュア（オラ</a:t>
                      </a:r>
                      <a:r>
                        <a:rPr sz="1600" dirty="0">
                          <a:solidFill>
                            <a:schemeClr val="tx1"/>
                          </a:solidFill>
                          <a:latin typeface="BIZ UDP明朝 Medium" panose="02020500000000000000" pitchFamily="18" charset="-128"/>
                          <a:ea typeface="BIZ UDP明朝 Medium" panose="02020500000000000000" pitchFamily="18" charset="-128"/>
                          <a:cs typeface="Meiryo UI"/>
                        </a:rPr>
                        <a:t>ンダ</a:t>
                      </a:r>
                      <a:r>
                        <a:rPr sz="1600" spc="-5" dirty="0">
                          <a:solidFill>
                            <a:schemeClr val="tx1"/>
                          </a:solidFill>
                          <a:latin typeface="BIZ UDP明朝 Medium" panose="02020500000000000000" pitchFamily="18" charset="-128"/>
                          <a:ea typeface="BIZ UDP明朝 Medium" panose="02020500000000000000" pitchFamily="18" charset="-128"/>
                          <a:cs typeface="Meiryo UI"/>
                        </a:rPr>
                        <a:t>）</a:t>
                      </a:r>
                      <a:endParaRPr sz="160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solidFill>
                      <a:srgbClr val="FFFFFF"/>
                    </a:solidFill>
                  </a:tcPr>
                </a:tc>
                <a:tc>
                  <a:txBody>
                    <a:bodyPr/>
                    <a:lstStyle/>
                    <a:p>
                      <a:pPr marL="3175" algn="ctr">
                        <a:lnSpc>
                          <a:spcPct val="100000"/>
                        </a:lnSpc>
                        <a:spcBef>
                          <a:spcPts val="1255"/>
                        </a:spcBef>
                      </a:pPr>
                      <a:r>
                        <a:rPr sz="1600" spc="-5" dirty="0">
                          <a:solidFill>
                            <a:schemeClr val="tx1"/>
                          </a:solidFill>
                          <a:latin typeface="BIZ UDP明朝 Medium" panose="02020500000000000000" pitchFamily="18" charset="-128"/>
                          <a:ea typeface="BIZ UDP明朝 Medium" panose="02020500000000000000" pitchFamily="18" charset="-128"/>
                          <a:cs typeface="Meiryo UI"/>
                        </a:rPr>
                        <a:t>欧州</a:t>
                      </a:r>
                      <a:endParaRPr sz="1600" dirty="0">
                        <a:solidFill>
                          <a:schemeClr val="tx1"/>
                        </a:solidFill>
                        <a:latin typeface="BIZ UDP明朝 Medium" panose="02020500000000000000" pitchFamily="18" charset="-128"/>
                        <a:ea typeface="BIZ UDP明朝 Medium" panose="02020500000000000000" pitchFamily="18" charset="-128"/>
                        <a:cs typeface="Meiryo UI"/>
                      </a:endParaRPr>
                    </a:p>
                  </a:txBody>
                  <a:tcPr marL="0" marR="0" marT="159385"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9"/>
                  </a:ext>
                </a:extLst>
              </a:tr>
            </a:tbl>
          </a:graphicData>
        </a:graphic>
      </p:graphicFrame>
      <p:sp>
        <p:nvSpPr>
          <p:cNvPr id="4" name="object 3"/>
          <p:cNvSpPr txBox="1"/>
          <p:nvPr/>
        </p:nvSpPr>
        <p:spPr>
          <a:xfrm>
            <a:off x="309128" y="6538859"/>
            <a:ext cx="5943634" cy="197490"/>
          </a:xfrm>
          <a:prstGeom prst="rect">
            <a:avLst/>
          </a:prstGeom>
        </p:spPr>
        <p:txBody>
          <a:bodyPr vert="horz" wrap="square" lIns="0" tIns="12700" rIns="0" bIns="0" rtlCol="0">
            <a:spAutoFit/>
          </a:bodyPr>
          <a:lstStyle/>
          <a:p>
            <a:pPr marL="12700">
              <a:lnSpc>
                <a:spcPct val="100000"/>
              </a:lnSpc>
              <a:spcBef>
                <a:spcPts val="100"/>
              </a:spcBef>
            </a:pPr>
            <a:r>
              <a:rPr lang="ja-JP" altLang="en-US" sz="1200" dirty="0" smtClean="0">
                <a:latin typeface="Meiryo UI"/>
                <a:cs typeface="Meiryo UI"/>
              </a:rPr>
              <a:t>（</a:t>
            </a:r>
            <a:r>
              <a:rPr sz="1200" dirty="0" err="1" smtClean="0">
                <a:latin typeface="Meiryo UI"/>
                <a:cs typeface="Meiryo UI"/>
              </a:rPr>
              <a:t>出典</a:t>
            </a:r>
            <a:r>
              <a:rPr lang="ja-JP" altLang="en-US" sz="1200" dirty="0" smtClean="0">
                <a:latin typeface="Meiryo UI"/>
                <a:cs typeface="Meiryo UI"/>
              </a:rPr>
              <a:t>）</a:t>
            </a:r>
            <a:r>
              <a:rPr sz="1200" dirty="0" smtClean="0">
                <a:latin typeface="Meiryo UI"/>
                <a:cs typeface="Meiryo UI"/>
              </a:rPr>
              <a:t>N</a:t>
            </a:r>
            <a:r>
              <a:rPr sz="1200" spc="-10" dirty="0" smtClean="0">
                <a:latin typeface="Meiryo UI"/>
                <a:cs typeface="Meiryo UI"/>
              </a:rPr>
              <a:t> </a:t>
            </a:r>
            <a:r>
              <a:rPr sz="1200" dirty="0">
                <a:latin typeface="Meiryo UI"/>
                <a:cs typeface="Meiryo UI"/>
              </a:rPr>
              <a:t>Engl</a:t>
            </a:r>
            <a:r>
              <a:rPr sz="1200" spc="-20" dirty="0">
                <a:latin typeface="Meiryo UI"/>
                <a:cs typeface="Meiryo UI"/>
              </a:rPr>
              <a:t> </a:t>
            </a:r>
            <a:r>
              <a:rPr sz="1200" dirty="0">
                <a:latin typeface="Meiryo UI"/>
                <a:cs typeface="Meiryo UI"/>
              </a:rPr>
              <a:t>J Med.</a:t>
            </a:r>
            <a:r>
              <a:rPr sz="1200" spc="-5" dirty="0">
                <a:latin typeface="Meiryo UI"/>
                <a:cs typeface="Meiryo UI"/>
              </a:rPr>
              <a:t> 2019;381:455,</a:t>
            </a:r>
            <a:r>
              <a:rPr sz="1200" spc="50" dirty="0">
                <a:latin typeface="Meiryo UI"/>
                <a:cs typeface="Meiryo UI"/>
              </a:rPr>
              <a:t> </a:t>
            </a:r>
            <a:r>
              <a:rPr sz="1200" dirty="0">
                <a:latin typeface="Meiryo UI"/>
                <a:cs typeface="Meiryo UI"/>
              </a:rPr>
              <a:t>Drug </a:t>
            </a:r>
            <a:r>
              <a:rPr sz="1200" spc="-5" dirty="0">
                <a:latin typeface="Meiryo UI"/>
                <a:cs typeface="Meiryo UI"/>
              </a:rPr>
              <a:t>Delivery</a:t>
            </a:r>
            <a:r>
              <a:rPr sz="1200" spc="-15" dirty="0">
                <a:latin typeface="Meiryo UI"/>
                <a:cs typeface="Meiryo UI"/>
              </a:rPr>
              <a:t> </a:t>
            </a:r>
            <a:r>
              <a:rPr sz="1200" spc="-5" dirty="0">
                <a:latin typeface="Meiryo UI"/>
                <a:cs typeface="Meiryo UI"/>
              </a:rPr>
              <a:t>System.</a:t>
            </a:r>
            <a:r>
              <a:rPr sz="1200" spc="-15" dirty="0">
                <a:latin typeface="Meiryo UI"/>
                <a:cs typeface="Meiryo UI"/>
              </a:rPr>
              <a:t> </a:t>
            </a:r>
            <a:r>
              <a:rPr sz="1200" spc="-5" dirty="0">
                <a:latin typeface="Meiryo UI"/>
                <a:cs typeface="Meiryo UI"/>
              </a:rPr>
              <a:t>2019;34:99</a:t>
            </a:r>
            <a:endParaRPr sz="1200" dirty="0">
              <a:latin typeface="Meiryo UI"/>
              <a:cs typeface="Meiryo UI"/>
            </a:endParaRPr>
          </a:p>
        </p:txBody>
      </p:sp>
      <p:sp>
        <p:nvSpPr>
          <p:cNvPr id="5" name="テキスト ボックス 4"/>
          <p:cNvSpPr txBox="1"/>
          <p:nvPr/>
        </p:nvSpPr>
        <p:spPr>
          <a:xfrm>
            <a:off x="3447222" y="154622"/>
            <a:ext cx="5297556" cy="584775"/>
          </a:xfrm>
          <a:prstGeom prst="rect">
            <a:avLst/>
          </a:prstGeom>
          <a:noFill/>
        </p:spPr>
        <p:txBody>
          <a:bodyPr wrap="square" rtlCol="0">
            <a:spAutoFit/>
          </a:bodyPr>
          <a:lstStyle/>
          <a:p>
            <a:pPr algn="ctr"/>
            <a:r>
              <a:rPr kumimoji="1" lang="ja-JP" altLang="en-US" sz="3200" b="1" dirty="0" smtClean="0">
                <a:latin typeface="Meiryo UI" panose="020B0604030504040204" pitchFamily="50" charset="-128"/>
                <a:ea typeface="Meiryo UI" panose="020B0604030504040204" pitchFamily="50" charset="-128"/>
              </a:rPr>
              <a:t>承認済みの遺伝子治療薬</a:t>
            </a:r>
            <a:endParaRPr kumimoji="1" lang="ja-JP" altLang="en-US" sz="32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80150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news.harvard.edu/gazette/wp-content/uploads/2012/01/Broad_605.jpg"/>
          <p:cNvPicPr>
            <a:picLocks noChangeAspect="1" noChangeArrowheads="1"/>
          </p:cNvPicPr>
          <p:nvPr/>
        </p:nvPicPr>
        <p:blipFill>
          <a:blip r:embed="rId2"/>
          <a:srcRect/>
          <a:stretch>
            <a:fillRect/>
          </a:stretch>
        </p:blipFill>
        <p:spPr bwMode="auto">
          <a:xfrm>
            <a:off x="565354" y="3950191"/>
            <a:ext cx="3952875" cy="2633663"/>
          </a:xfrm>
          <a:prstGeom prst="rect">
            <a:avLst/>
          </a:prstGeom>
          <a:ln>
            <a:noFill/>
          </a:ln>
          <a:effectLst>
            <a:outerShdw blurRad="292100" dist="139700" dir="2700000" algn="tl" rotWithShape="0">
              <a:srgbClr val="333333">
                <a:alpha val="65000"/>
              </a:srgbClr>
            </a:outerShdw>
          </a:effectLst>
        </p:spPr>
      </p:pic>
      <p:sp>
        <p:nvSpPr>
          <p:cNvPr id="5" name="テキスト ボックス 4"/>
          <p:cNvSpPr txBox="1"/>
          <p:nvPr/>
        </p:nvSpPr>
        <p:spPr>
          <a:xfrm>
            <a:off x="1101520" y="167131"/>
            <a:ext cx="10058400" cy="584775"/>
          </a:xfrm>
          <a:prstGeom prst="rect">
            <a:avLst/>
          </a:prstGeom>
          <a:noFill/>
        </p:spPr>
        <p:txBody>
          <a:bodyPr wrap="square" rtlCol="0">
            <a:spAutoFit/>
          </a:bodyPr>
          <a:lstStyle/>
          <a:p>
            <a:pPr algn="ctr"/>
            <a:r>
              <a:rPr kumimoji="1" lang="ja-JP" altLang="en-US" sz="3200" b="1" dirty="0" smtClean="0">
                <a:latin typeface="Meiryo UI" panose="020B0604030504040204" pitchFamily="50" charset="-128"/>
                <a:ea typeface="Meiryo UI" panose="020B0604030504040204" pitchFamily="50" charset="-128"/>
              </a:rPr>
              <a:t>一塩基編集とかミトコンドリア</a:t>
            </a:r>
            <a:r>
              <a:rPr kumimoji="1" lang="en-US" altLang="ja-JP" sz="3200" b="1" dirty="0" smtClean="0">
                <a:latin typeface="Meiryo UI" panose="020B0604030504040204" pitchFamily="50" charset="-128"/>
                <a:ea typeface="Meiryo UI" panose="020B0604030504040204" pitchFamily="50" charset="-128"/>
              </a:rPr>
              <a:t>DNA</a:t>
            </a:r>
            <a:r>
              <a:rPr kumimoji="1" lang="ja-JP" altLang="en-US" sz="3200" b="1" dirty="0" smtClean="0">
                <a:latin typeface="Meiryo UI" panose="020B0604030504040204" pitchFamily="50" charset="-128"/>
                <a:ea typeface="Meiryo UI" panose="020B0604030504040204" pitchFamily="50" charset="-128"/>
              </a:rPr>
              <a:t>編集を開発したキーマン</a:t>
            </a:r>
            <a:endParaRPr kumimoji="1" lang="ja-JP" altLang="en-US" sz="3200" b="1" dirty="0">
              <a:latin typeface="Meiryo UI" panose="020B0604030504040204" pitchFamily="50" charset="-128"/>
              <a:ea typeface="Meiryo UI" panose="020B0604030504040204" pitchFamily="50" charset="-128"/>
            </a:endParaRPr>
          </a:p>
        </p:txBody>
      </p:sp>
      <p:pic>
        <p:nvPicPr>
          <p:cNvPr id="6" name="Picture 7"/>
          <p:cNvPicPr>
            <a:picLocks noChangeAspect="1"/>
          </p:cNvPicPr>
          <p:nvPr/>
        </p:nvPicPr>
        <p:blipFill>
          <a:blip r:embed="rId3"/>
          <a:stretch>
            <a:fillRect/>
          </a:stretch>
        </p:blipFill>
        <p:spPr>
          <a:xfrm>
            <a:off x="974928" y="883518"/>
            <a:ext cx="3133725" cy="2894013"/>
          </a:xfrm>
          <a:prstGeom prst="rect">
            <a:avLst/>
          </a:prstGeom>
          <a:ln>
            <a:noFill/>
          </a:ln>
          <a:effectLst>
            <a:outerShdw blurRad="292100" dist="139700" dir="2700000" algn="tl" rotWithShape="0">
              <a:srgbClr val="333333">
                <a:alpha val="65000"/>
              </a:srgbClr>
            </a:outerShdw>
          </a:effectLst>
        </p:spPr>
      </p:pic>
      <p:pic>
        <p:nvPicPr>
          <p:cNvPr id="6146" name="Picture 2" descr="David Liu launches Beam Therapeutics to treat genetic diseases with CRISPR  base edi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0195" y="1847606"/>
            <a:ext cx="6667500" cy="4448175"/>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368413" y="6273225"/>
            <a:ext cx="6459282" cy="584775"/>
          </a:xfrm>
          <a:prstGeom prst="rect">
            <a:avLst/>
          </a:prstGeom>
        </p:spPr>
        <p:txBody>
          <a:bodyPr wrap="square">
            <a:spAutoFit/>
          </a:bodyPr>
          <a:lstStyle/>
          <a:p>
            <a:r>
              <a:rPr lang="en-US" altLang="ja-JP" sz="1600" dirty="0">
                <a:solidFill>
                  <a:srgbClr val="030303"/>
                </a:solidFill>
                <a:latin typeface="Mongolian Baiti" panose="03000500000000000000" pitchFamily="66" charset="0"/>
                <a:cs typeface="Mongolian Baiti" panose="03000500000000000000" pitchFamily="66" charset="0"/>
              </a:rPr>
              <a:t>David R. Liu, Professor of Chemistry and Chemical Biology at Harvard University and Vice-Chair of the Faculty at the Broad Institute,</a:t>
            </a:r>
            <a:endParaRPr lang="ja-JP" altLang="en-US" sz="1600" dirty="0">
              <a:latin typeface="Mongolian Baiti" panose="03000500000000000000" pitchFamily="66" charset="0"/>
              <a:cs typeface="Mongolian Baiti" panose="03000500000000000000" pitchFamily="66" charset="0"/>
            </a:endParaRPr>
          </a:p>
        </p:txBody>
      </p:sp>
      <p:sp>
        <p:nvSpPr>
          <p:cNvPr id="8" name="下矢印 7"/>
          <p:cNvSpPr/>
          <p:nvPr/>
        </p:nvSpPr>
        <p:spPr>
          <a:xfrm>
            <a:off x="7364361" y="1415844"/>
            <a:ext cx="540774" cy="4317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6917248" y="1081646"/>
            <a:ext cx="1434999" cy="369332"/>
          </a:xfrm>
          <a:prstGeom prst="rect">
            <a:avLst/>
          </a:prstGeom>
        </p:spPr>
        <p:txBody>
          <a:bodyPr wrap="square">
            <a:spAutoFit/>
          </a:bodyPr>
          <a:lstStyle/>
          <a:p>
            <a:r>
              <a:rPr lang="en-US" altLang="ja-JP" dirty="0">
                <a:solidFill>
                  <a:srgbClr val="030303"/>
                </a:solidFill>
                <a:latin typeface="Mongolian Baiti" panose="03000500000000000000" pitchFamily="66" charset="0"/>
                <a:cs typeface="Mongolian Baiti" panose="03000500000000000000" pitchFamily="66" charset="0"/>
              </a:rPr>
              <a:t>David R. </a:t>
            </a:r>
            <a:r>
              <a:rPr lang="en-US" altLang="ja-JP" dirty="0" smtClean="0">
                <a:solidFill>
                  <a:srgbClr val="030303"/>
                </a:solidFill>
                <a:latin typeface="Mongolian Baiti" panose="03000500000000000000" pitchFamily="66" charset="0"/>
                <a:cs typeface="Mongolian Baiti" panose="03000500000000000000" pitchFamily="66" charset="0"/>
              </a:rPr>
              <a:t>Liu</a:t>
            </a:r>
            <a:endParaRPr lang="ja-JP" altLang="en-US" dirty="0">
              <a:latin typeface="Mongolian Baiti" panose="03000500000000000000" pitchFamily="66" charset="0"/>
              <a:cs typeface="Mongolian Baiti" panose="03000500000000000000" pitchFamily="66" charset="0"/>
            </a:endParaRPr>
          </a:p>
        </p:txBody>
      </p:sp>
      <p:sp>
        <p:nvSpPr>
          <p:cNvPr id="10" name="正方形/長方形 9"/>
          <p:cNvSpPr/>
          <p:nvPr/>
        </p:nvSpPr>
        <p:spPr>
          <a:xfrm>
            <a:off x="1557866" y="5397198"/>
            <a:ext cx="1584088" cy="369332"/>
          </a:xfrm>
          <a:prstGeom prst="rect">
            <a:avLst/>
          </a:prstGeom>
        </p:spPr>
        <p:txBody>
          <a:bodyPr wrap="none">
            <a:spAutoFit/>
          </a:bodyPr>
          <a:lstStyle/>
          <a:p>
            <a:r>
              <a:rPr lang="en-US" altLang="ja-JP" dirty="0" err="1">
                <a:solidFill>
                  <a:srgbClr val="222222"/>
                </a:solidFill>
                <a:latin typeface="Palatino"/>
              </a:rPr>
              <a:t>PrimeMedicine</a:t>
            </a:r>
            <a:endParaRPr lang="ja-JP" altLang="en-US" dirty="0"/>
          </a:p>
        </p:txBody>
      </p:sp>
    </p:spTree>
    <p:extLst>
      <p:ext uri="{BB962C8B-B14F-4D97-AF65-F5344CB8AC3E}">
        <p14:creationId xmlns:p14="http://schemas.microsoft.com/office/powerpoint/2010/main" val="3696115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p:cNvSpPr/>
          <p:nvPr/>
        </p:nvSpPr>
        <p:spPr>
          <a:xfrm>
            <a:off x="789936" y="3056325"/>
            <a:ext cx="10618613" cy="830997"/>
          </a:xfrm>
          <a:prstGeom prst="rect">
            <a:avLst/>
          </a:prstGeom>
        </p:spPr>
        <p:txBody>
          <a:bodyPr wrap="none">
            <a:spAutoFit/>
          </a:bodyPr>
          <a:lstStyle/>
          <a:p>
            <a:r>
              <a:rPr lang="ja-JP" altLang="en-US" sz="48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a:t>
            </a:r>
            <a:r>
              <a:rPr lang="ja-JP" altLang="en-US" sz="4800" dirty="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４）改良・派生・応用技術と産業</a:t>
            </a:r>
            <a:r>
              <a:rPr lang="ja-JP" altLang="en-US" sz="48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応用例</a:t>
            </a:r>
            <a:endParaRPr lang="en-US" altLang="ja-JP" sz="4800" dirty="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7416265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457201" y="1"/>
            <a:ext cx="11224144" cy="6858000"/>
          </a:xfrm>
          <a:prstGeom prst="rect">
            <a:avLst/>
          </a:prstGeom>
        </p:spPr>
      </p:pic>
    </p:spTree>
    <p:extLst>
      <p:ext uri="{BB962C8B-B14F-4D97-AF65-F5344CB8AC3E}">
        <p14:creationId xmlns:p14="http://schemas.microsoft.com/office/powerpoint/2010/main" val="8804714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p:cNvSpPr/>
          <p:nvPr/>
        </p:nvSpPr>
        <p:spPr>
          <a:xfrm>
            <a:off x="964717" y="3050014"/>
            <a:ext cx="10254730" cy="830997"/>
          </a:xfrm>
          <a:prstGeom prst="rect">
            <a:avLst/>
          </a:prstGeom>
        </p:spPr>
        <p:txBody>
          <a:bodyPr wrap="none">
            <a:spAutoFit/>
          </a:bodyPr>
          <a:lstStyle/>
          <a:p>
            <a:r>
              <a:rPr lang="ja-JP" altLang="en-US" sz="4800" dirty="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（０）細胞・ＤＮＡ／ＲＮＡ・ミトコンドリア</a:t>
            </a:r>
            <a:endParaRPr lang="en-US" altLang="ja-JP" sz="4800" dirty="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926922079"/>
      </p:ext>
    </p:extLst>
  </p:cSld>
  <p:clrMapOvr>
    <a:masterClrMapping/>
  </p:clrMapOvr>
  <mc:AlternateContent xmlns:mc="http://schemas.openxmlformats.org/markup-compatibility/2006" xmlns:p14="http://schemas.microsoft.com/office/powerpoint/2010/main">
    <mc:Choice Requires="p14">
      <p:transition spd="slow" p14:dur="2000" advTm="655"/>
    </mc:Choice>
    <mc:Fallback xmlns="">
      <p:transition spd="slow" advTm="655"/>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101520" y="167131"/>
            <a:ext cx="10058400" cy="584775"/>
          </a:xfrm>
          <a:prstGeom prst="rect">
            <a:avLst/>
          </a:prstGeom>
          <a:noFill/>
        </p:spPr>
        <p:txBody>
          <a:bodyPr wrap="square" rtlCol="0">
            <a:spAutoFit/>
          </a:bodyPr>
          <a:lstStyle/>
          <a:p>
            <a:pPr algn="ctr"/>
            <a:r>
              <a:rPr kumimoji="1" lang="ja-JP" altLang="en-US" sz="3200" b="1" dirty="0" smtClean="0">
                <a:latin typeface="Meiryo UI" panose="020B0604030504040204" pitchFamily="50" charset="-128"/>
                <a:ea typeface="Meiryo UI" panose="020B0604030504040204" pitchFamily="50" charset="-128"/>
              </a:rPr>
              <a:t>画期的な</a:t>
            </a:r>
            <a:r>
              <a:rPr kumimoji="1" lang="en-US" altLang="ja-JP" sz="3200" b="1" u="sng" dirty="0" smtClean="0">
                <a:solidFill>
                  <a:srgbClr val="C00000"/>
                </a:solidFill>
                <a:latin typeface="Meiryo UI" panose="020B0604030504040204" pitchFamily="50" charset="-128"/>
                <a:ea typeface="Meiryo UI" panose="020B0604030504040204" pitchFamily="50" charset="-128"/>
              </a:rPr>
              <a:t>Prime</a:t>
            </a:r>
            <a:r>
              <a:rPr kumimoji="1" lang="ja-JP" altLang="en-US" sz="3200" b="1" u="sng" dirty="0" smtClean="0">
                <a:solidFill>
                  <a:srgbClr val="C00000"/>
                </a:solidFill>
                <a:latin typeface="Meiryo UI" panose="020B0604030504040204" pitchFamily="50" charset="-128"/>
                <a:ea typeface="Meiryo UI" panose="020B0604030504040204" pitchFamily="50" charset="-128"/>
              </a:rPr>
              <a:t>編集</a:t>
            </a:r>
            <a:r>
              <a:rPr kumimoji="1" lang="ja-JP" altLang="en-US" sz="3200" b="1" dirty="0" smtClean="0">
                <a:latin typeface="Meiryo UI" panose="020B0604030504040204" pitchFamily="50" charset="-128"/>
                <a:ea typeface="Meiryo UI" panose="020B0604030504040204" pitchFamily="50" charset="-128"/>
              </a:rPr>
              <a:t>も開発</a:t>
            </a:r>
            <a:endParaRPr kumimoji="1" lang="ja-JP" altLang="en-US" sz="3200" b="1" dirty="0">
              <a:latin typeface="Meiryo UI" panose="020B0604030504040204" pitchFamily="50" charset="-128"/>
              <a:ea typeface="Meiryo UI" panose="020B0604030504040204" pitchFamily="50" charset="-128"/>
            </a:endParaRPr>
          </a:p>
        </p:txBody>
      </p:sp>
      <p:pic>
        <p:nvPicPr>
          <p:cNvPr id="7170" name="Picture 2" descr="https://bio-sta.jp/wp/wp-content/uploads/2020/06/99e923cd664940fa76056e0565a09c0b-1024x6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853869"/>
            <a:ext cx="9753600" cy="589597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711772" y="6544031"/>
            <a:ext cx="4706738" cy="307777"/>
          </a:xfrm>
          <a:prstGeom prst="rect">
            <a:avLst/>
          </a:prstGeom>
        </p:spPr>
        <p:txBody>
          <a:bodyPr wrap="none">
            <a:spAutoFit/>
          </a:bodyPr>
          <a:lstStyle/>
          <a:p>
            <a:r>
              <a:rPr lang="ja-JP" altLang="en-US" sz="1400" dirty="0" smtClean="0"/>
              <a:t>出所：農研機構 </a:t>
            </a:r>
            <a:r>
              <a:rPr lang="en-US" altLang="ja-JP" sz="1400" dirty="0" smtClean="0">
                <a:hlinkClick r:id="rId3"/>
              </a:rPr>
              <a:t>https</a:t>
            </a:r>
            <a:r>
              <a:rPr lang="en-US" altLang="ja-JP" sz="1400" dirty="0">
                <a:hlinkClick r:id="rId3"/>
              </a:rPr>
              <a:t>://bio-sta.jp/development/1660</a:t>
            </a:r>
            <a:r>
              <a:rPr lang="en-US" altLang="ja-JP" sz="1400" dirty="0" smtClean="0">
                <a:hlinkClick r:id="rId3"/>
              </a:rPr>
              <a:t>/</a:t>
            </a:r>
            <a:r>
              <a:rPr lang="en-US" altLang="ja-JP" sz="1400" dirty="0" smtClean="0"/>
              <a:t> </a:t>
            </a:r>
            <a:endParaRPr lang="ja-JP" altLang="en-US" sz="1400" dirty="0"/>
          </a:p>
        </p:txBody>
      </p:sp>
      <p:sp>
        <p:nvSpPr>
          <p:cNvPr id="12" name="正方形/長方形 11"/>
          <p:cNvSpPr/>
          <p:nvPr/>
        </p:nvSpPr>
        <p:spPr>
          <a:xfrm>
            <a:off x="2025508" y="382574"/>
            <a:ext cx="2079266" cy="369332"/>
          </a:xfrm>
          <a:prstGeom prst="rect">
            <a:avLst/>
          </a:prstGeom>
        </p:spPr>
        <p:txBody>
          <a:bodyPr wrap="square">
            <a:spAutoFit/>
          </a:bodyPr>
          <a:lstStyle/>
          <a:p>
            <a:r>
              <a:rPr lang="en-US" altLang="ja-JP" dirty="0">
                <a:solidFill>
                  <a:srgbClr val="030303"/>
                </a:solidFill>
                <a:latin typeface="Mongolian Baiti" panose="03000500000000000000" pitchFamily="66" charset="0"/>
                <a:cs typeface="Mongolian Baiti" panose="03000500000000000000" pitchFamily="66" charset="0"/>
              </a:rPr>
              <a:t>David R. </a:t>
            </a:r>
            <a:r>
              <a:rPr lang="en-US" altLang="ja-JP" dirty="0" smtClean="0">
                <a:solidFill>
                  <a:srgbClr val="030303"/>
                </a:solidFill>
                <a:latin typeface="Mongolian Baiti" panose="03000500000000000000" pitchFamily="66" charset="0"/>
                <a:cs typeface="Mongolian Baiti" panose="03000500000000000000" pitchFamily="66" charset="0"/>
              </a:rPr>
              <a:t>Liu</a:t>
            </a:r>
            <a:r>
              <a:rPr lang="ja-JP" altLang="en-US" sz="1600" dirty="0" smtClean="0">
                <a:solidFill>
                  <a:srgbClr val="030303"/>
                </a:solidFill>
                <a:latin typeface="Meiryo UI" panose="020B0604030504040204" pitchFamily="50" charset="-128"/>
                <a:ea typeface="Meiryo UI" panose="020B0604030504040204" pitchFamily="50" charset="-128"/>
                <a:cs typeface="Mongolian Baiti" panose="03000500000000000000" pitchFamily="66" charset="0"/>
              </a:rPr>
              <a:t>は、</a:t>
            </a:r>
            <a:endParaRPr lang="ja-JP" altLang="en-US" dirty="0">
              <a:latin typeface="Meiryo UI" panose="020B0604030504040204" pitchFamily="50" charset="-128"/>
              <a:ea typeface="Meiryo UI" panose="020B0604030504040204" pitchFamily="50" charset="-128"/>
              <a:cs typeface="Mongolian Baiti" panose="03000500000000000000" pitchFamily="66" charset="0"/>
            </a:endParaRPr>
          </a:p>
        </p:txBody>
      </p:sp>
      <p:sp>
        <p:nvSpPr>
          <p:cNvPr id="4" name="テキスト ボックス 3"/>
          <p:cNvSpPr txBox="1"/>
          <p:nvPr/>
        </p:nvSpPr>
        <p:spPr>
          <a:xfrm>
            <a:off x="9832258" y="943013"/>
            <a:ext cx="1936955" cy="307777"/>
          </a:xfrm>
          <a:prstGeom prst="rect">
            <a:avLst/>
          </a:prstGeom>
          <a:noFill/>
        </p:spPr>
        <p:txBody>
          <a:bodyPr wrap="square" rtlCol="0">
            <a:spAutoFit/>
          </a:bodyPr>
          <a:lstStyle/>
          <a:p>
            <a:pPr algn="ctr"/>
            <a:r>
              <a:rPr kumimoji="1" lang="ja-JP" altLang="en-US" sz="1400" dirty="0" smtClean="0">
                <a:latin typeface="Meiryo UI" panose="020B0604030504040204" pitchFamily="50" charset="-128"/>
                <a:ea typeface="Meiryo UI" panose="020B0604030504040204" pitchFamily="50" charset="-128"/>
              </a:rPr>
              <a:t>逆転写酵素</a:t>
            </a:r>
            <a:endParaRPr kumimoji="1" lang="ja-JP" altLang="en-US" sz="1400" dirty="0">
              <a:latin typeface="Meiryo UI" panose="020B0604030504040204" pitchFamily="50" charset="-128"/>
              <a:ea typeface="Meiryo UI" panose="020B0604030504040204" pitchFamily="50" charset="-128"/>
            </a:endParaRPr>
          </a:p>
        </p:txBody>
      </p:sp>
      <p:sp>
        <p:nvSpPr>
          <p:cNvPr id="9" name="禁止 8"/>
          <p:cNvSpPr/>
          <p:nvPr/>
        </p:nvSpPr>
        <p:spPr>
          <a:xfrm>
            <a:off x="1681315" y="1061885"/>
            <a:ext cx="1052052" cy="1016150"/>
          </a:xfrm>
          <a:prstGeom prst="noSmoking">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26666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260983" y="144134"/>
            <a:ext cx="2315763" cy="1372465"/>
            <a:chOff x="4660794" y="573585"/>
            <a:chExt cx="2315763" cy="1372465"/>
          </a:xfrm>
        </p:grpSpPr>
        <p:pic>
          <p:nvPicPr>
            <p:cNvPr id="11" name="Picture 2" descr="cloud_-_dark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0794" y="573585"/>
              <a:ext cx="2315763" cy="1372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グループ化 11"/>
            <p:cNvGrpSpPr/>
            <p:nvPr/>
          </p:nvGrpSpPr>
          <p:grpSpPr>
            <a:xfrm>
              <a:off x="5439413" y="664943"/>
              <a:ext cx="1269672" cy="1189747"/>
              <a:chOff x="2668552" y="820475"/>
              <a:chExt cx="1269672" cy="1189747"/>
            </a:xfrm>
          </p:grpSpPr>
          <p:grpSp>
            <p:nvGrpSpPr>
              <p:cNvPr id="13" name="グループ化 12"/>
              <p:cNvGrpSpPr/>
              <p:nvPr/>
            </p:nvGrpSpPr>
            <p:grpSpPr>
              <a:xfrm>
                <a:off x="2668552" y="820475"/>
                <a:ext cx="1269672" cy="1189747"/>
                <a:chOff x="2668552" y="820475"/>
                <a:chExt cx="1269672" cy="1189747"/>
              </a:xfrm>
            </p:grpSpPr>
            <p:pic>
              <p:nvPicPr>
                <p:cNvPr id="15" name="画像 1" descr="[操作アシスト] ボタン"/>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8552" y="820475"/>
                  <a:ext cx="1269672" cy="1189747"/>
                </a:xfrm>
                <a:prstGeom prst="rect">
                  <a:avLst/>
                </a:prstGeom>
              </p:spPr>
            </p:pic>
            <p:sp>
              <p:nvSpPr>
                <p:cNvPr id="16" name="正方形/長方形 15"/>
                <p:cNvSpPr/>
                <p:nvPr/>
              </p:nvSpPr>
              <p:spPr>
                <a:xfrm>
                  <a:off x="3118636" y="1186748"/>
                  <a:ext cx="571500" cy="457200"/>
                </a:xfrm>
                <a:prstGeom prst="rect">
                  <a:avLst/>
                </a:prstGeom>
                <a:solidFill>
                  <a:srgbClr val="923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p:cNvSpPr txBox="1"/>
              <p:nvPr/>
            </p:nvSpPr>
            <p:spPr>
              <a:xfrm>
                <a:off x="2918173" y="974099"/>
                <a:ext cx="736426" cy="769441"/>
              </a:xfrm>
              <a:prstGeom prst="rect">
                <a:avLst/>
              </a:prstGeom>
              <a:noFill/>
            </p:spPr>
            <p:txBody>
              <a:bodyPr wrap="square" rtlCol="0">
                <a:spAutoFit/>
              </a:bodyPr>
              <a:lstStyle/>
              <a:p>
                <a:pPr algn="ctr"/>
                <a:r>
                  <a:rPr kumimoji="1" lang="ja-JP" altLang="en-US" sz="4400" b="1" dirty="0" smtClean="0">
                    <a:solidFill>
                      <a:schemeClr val="accent2">
                        <a:lumMod val="20000"/>
                        <a:lumOff val="80000"/>
                      </a:schemeClr>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生</a:t>
                </a:r>
                <a:endParaRPr kumimoji="1" lang="ja-JP" altLang="en-US" sz="4400" b="1" dirty="0">
                  <a:solidFill>
                    <a:schemeClr val="accent2">
                      <a:lumMod val="20000"/>
                      <a:lumOff val="80000"/>
                    </a:schemeClr>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endParaRPr>
              </a:p>
            </p:txBody>
          </p:sp>
        </p:grpSp>
      </p:grpSp>
      <p:sp>
        <p:nvSpPr>
          <p:cNvPr id="17" name="テキスト プレースホルダー 2"/>
          <p:cNvSpPr txBox="1">
            <a:spLocks/>
          </p:cNvSpPr>
          <p:nvPr/>
        </p:nvSpPr>
        <p:spPr bwMode="auto">
          <a:xfrm>
            <a:off x="2777209" y="40439"/>
            <a:ext cx="8256185" cy="135041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marL="0" indent="0" algn="l" defTabSz="914400" rtl="0" eaLnBrk="1" latinLnBrk="0" hangingPunct="1">
              <a:lnSpc>
                <a:spcPct val="150000"/>
              </a:lnSpc>
              <a:spcBef>
                <a:spcPts val="1000"/>
              </a:spcBef>
              <a:spcAft>
                <a:spcPts val="1200"/>
              </a:spcAft>
              <a:buFontTx/>
              <a:buNone/>
              <a:defRPr kumimoji="1" lang="en-US" sz="1200" kern="1200" dirty="0">
                <a:solidFill>
                  <a:schemeClr val="tx1"/>
                </a:solidFill>
                <a:latin typeface="Meiryo UI" panose="020B0604030504040204" pitchFamily="50" charset="-128"/>
                <a:ea typeface="Meiryo UI" panose="020B0604030504040204" pitchFamily="50" charset="-128"/>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a:solidFill>
                  <a:schemeClr val="tx1"/>
                </a:solidFill>
                <a:latin typeface="Meiryo UI" panose="020B0604030504040204" pitchFamily="50" charset="-128"/>
                <a:ea typeface="Meiryo UI" panose="020B0604030504040204" pitchFamily="50" charset="-128"/>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a:solidFill>
                  <a:schemeClr val="tx1"/>
                </a:solidFill>
                <a:latin typeface="Meiryo UI" panose="020B0604030504040204" pitchFamily="50" charset="-128"/>
                <a:ea typeface="Meiryo UI" panose="020B0604030504040204" pitchFamily="50" charset="-128"/>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eiryo UI" panose="020B0604030504040204" pitchFamily="50" charset="-128"/>
                <a:ea typeface="Meiryo UI" panose="020B0604030504040204" pitchFamily="50" charset="-128"/>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eiryo UI" panose="020B0604030504040204" pitchFamily="50" charset="-128"/>
                <a:ea typeface="Meiryo UI" panose="020B0604030504040204" pitchFamily="50" charset="-128"/>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kumimoji="1" sz="1200" kern="1200">
                <a:solidFill>
                  <a:schemeClr val="tx1"/>
                </a:solidFill>
                <a:latin typeface="+mn-lt"/>
                <a:ea typeface="+mn-ea"/>
                <a:cs typeface="+mn-cs"/>
              </a:defRPr>
            </a:lvl9pPr>
          </a:lstStyle>
          <a:p>
            <a:pPr algn="ctr">
              <a:spcBef>
                <a:spcPct val="0"/>
              </a:spcBef>
              <a:spcAft>
                <a:spcPct val="0"/>
              </a:spcAft>
            </a:pPr>
            <a:r>
              <a:rPr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動物によるバイオ・プロダクション</a:t>
            </a:r>
            <a:r>
              <a:rPr lang="en-US" altLang="ja-JP" sz="3200" dirty="0" smtClean="0">
                <a:solidFill>
                  <a:srgbClr val="C00000"/>
                </a:solidFill>
                <a:latin typeface="UD デジタル 教科書体 NP-B" panose="02020700000000000000" pitchFamily="18" charset="-128"/>
                <a:ea typeface="UD デジタル 教科書体 NP-B" panose="02020700000000000000" pitchFamily="18" charset="-128"/>
              </a:rPr>
              <a:t/>
            </a:r>
            <a:br>
              <a:rPr lang="en-US" altLang="ja-JP" sz="3200" dirty="0" smtClean="0">
                <a:solidFill>
                  <a:srgbClr val="C00000"/>
                </a:solidFill>
                <a:latin typeface="UD デジタル 教科書体 NP-B" panose="02020700000000000000" pitchFamily="18" charset="-128"/>
                <a:ea typeface="UD デジタル 教科書体 NP-B" panose="02020700000000000000" pitchFamily="18" charset="-128"/>
              </a:rPr>
            </a:br>
            <a:r>
              <a:rPr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ニワトリ工場</a:t>
            </a:r>
          </a:p>
        </p:txBody>
      </p:sp>
      <p:pic>
        <p:nvPicPr>
          <p:cNvPr id="18" name="Picture 2" descr="図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983" y="2074150"/>
            <a:ext cx="5927725"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 descr="写真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436" y="2763342"/>
            <a:ext cx="2716213" cy="2937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 descr="写真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8378" y="2384097"/>
            <a:ext cx="20288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8" descr="写真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8378" y="4331959"/>
            <a:ext cx="20288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テキスト ボックス 8"/>
          <p:cNvSpPr txBox="1">
            <a:spLocks noChangeArrowheads="1"/>
          </p:cNvSpPr>
          <p:nvPr/>
        </p:nvSpPr>
        <p:spPr bwMode="auto">
          <a:xfrm>
            <a:off x="9328378" y="2384097"/>
            <a:ext cx="2035175" cy="2460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400" b="1">
                <a:solidFill>
                  <a:srgbClr val="C00000"/>
                </a:solidFill>
                <a:latin typeface="Meiryo UI" panose="020B0604030504040204" pitchFamily="50" charset="-128"/>
                <a:ea typeface="Meiryo UI" panose="020B0604030504040204" pitchFamily="50" charset="-128"/>
              </a:rPr>
              <a:t>ヒトインターフェロン</a:t>
            </a:r>
            <a:r>
              <a:rPr lang="en-US" altLang="ja-JP" sz="1400" b="1">
                <a:solidFill>
                  <a:srgbClr val="C00000"/>
                </a:solidFill>
                <a:latin typeface="Meiryo UI" panose="020B0604030504040204" pitchFamily="50" charset="-128"/>
                <a:ea typeface="Meiryo UI" panose="020B0604030504040204" pitchFamily="50" charset="-128"/>
              </a:rPr>
              <a:t>β</a:t>
            </a:r>
            <a:r>
              <a:rPr lang="ja-JP" altLang="en-US" sz="1400" b="1">
                <a:solidFill>
                  <a:srgbClr val="C00000"/>
                </a:solidFill>
                <a:latin typeface="Meiryo UI" panose="020B0604030504040204" pitchFamily="50" charset="-128"/>
                <a:ea typeface="Meiryo UI" panose="020B0604030504040204" pitchFamily="50" charset="-128"/>
              </a:rPr>
              <a:t>卵</a:t>
            </a:r>
          </a:p>
        </p:txBody>
      </p:sp>
      <p:sp>
        <p:nvSpPr>
          <p:cNvPr id="23" name="正方形/長方形 3"/>
          <p:cNvSpPr>
            <a:spLocks noChangeArrowheads="1"/>
          </p:cNvSpPr>
          <p:nvPr/>
        </p:nvSpPr>
        <p:spPr bwMode="auto">
          <a:xfrm>
            <a:off x="0" y="1582968"/>
            <a:ext cx="12191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1200" dirty="0">
                <a:solidFill>
                  <a:srgbClr val="333333"/>
                </a:solidFill>
                <a:latin typeface="メイリオ" panose="020B0604030504040204" pitchFamily="50" charset="-128"/>
                <a:ea typeface="メイリオ" panose="020B0604030504040204" pitchFamily="50" charset="-128"/>
              </a:rPr>
              <a:t>ニワトリの遺伝子を改変し、有用組換えタンパク質（ヒトインターフェロン</a:t>
            </a:r>
            <a:r>
              <a:rPr lang="en-US" altLang="ja-JP" sz="1200" dirty="0">
                <a:solidFill>
                  <a:srgbClr val="333333"/>
                </a:solidFill>
                <a:latin typeface="メイリオ" panose="020B0604030504040204" pitchFamily="50" charset="-128"/>
                <a:ea typeface="メイリオ" panose="020B0604030504040204" pitchFamily="50" charset="-128"/>
              </a:rPr>
              <a:t>β</a:t>
            </a:r>
            <a:r>
              <a:rPr lang="ja-JP" altLang="en-US" sz="1200" dirty="0">
                <a:solidFill>
                  <a:srgbClr val="333333"/>
                </a:solidFill>
                <a:latin typeface="メイリオ" panose="020B0604030504040204" pitchFamily="50" charset="-128"/>
                <a:ea typeface="メイリオ" panose="020B0604030504040204" pitchFamily="50" charset="-128"/>
              </a:rPr>
              <a:t>）を大量に含む鶏卵を生産。有用組換えタンパク質を含む鶏卵を長期間、世代を超えて安定的に生産。鶏卵を用いて高価な組換えタンパク質を、極めて安価に大量生産できる新技術に道筋。</a:t>
            </a:r>
          </a:p>
        </p:txBody>
      </p:sp>
      <p:sp>
        <p:nvSpPr>
          <p:cNvPr id="24" name="正方形/長方形 4"/>
          <p:cNvSpPr>
            <a:spLocks noChangeArrowheads="1"/>
          </p:cNvSpPr>
          <p:nvPr/>
        </p:nvSpPr>
        <p:spPr bwMode="auto">
          <a:xfrm>
            <a:off x="0" y="6419303"/>
            <a:ext cx="1219199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1100" b="1" dirty="0">
                <a:solidFill>
                  <a:srgbClr val="C00000"/>
                </a:solidFill>
                <a:latin typeface="UD デジタル 教科書体 NP-B" panose="02020700000000000000" pitchFamily="18" charset="-128"/>
                <a:ea typeface="UD デジタル 教科書体 NP-B" panose="02020700000000000000" pitchFamily="18" charset="-128"/>
              </a:rPr>
              <a:t>ヒトインターフェロン</a:t>
            </a:r>
            <a:r>
              <a:rPr lang="en-US" altLang="ja-JP" sz="1100" b="1" dirty="0">
                <a:solidFill>
                  <a:srgbClr val="C00000"/>
                </a:solidFill>
                <a:latin typeface="UD デジタル 教科書体 NP-B" panose="02020700000000000000" pitchFamily="18" charset="-128"/>
                <a:ea typeface="UD デジタル 教科書体 NP-B" panose="02020700000000000000" pitchFamily="18" charset="-128"/>
              </a:rPr>
              <a:t>β</a:t>
            </a:r>
            <a:r>
              <a:rPr lang="ja-JP" altLang="en-US" sz="1100" b="1" dirty="0">
                <a:solidFill>
                  <a:srgbClr val="C00000"/>
                </a:solidFill>
                <a:latin typeface="UD デジタル 教科書体 NP-B" panose="02020700000000000000" pitchFamily="18" charset="-128"/>
                <a:ea typeface="UD デジタル 教科書体 NP-B" panose="02020700000000000000" pitchFamily="18" charset="-128"/>
              </a:rPr>
              <a:t>は、</a:t>
            </a:r>
            <a:r>
              <a:rPr lang="en-US" altLang="ja-JP" sz="1100" b="1" dirty="0">
                <a:solidFill>
                  <a:srgbClr val="C00000"/>
                </a:solidFill>
                <a:latin typeface="UD デジタル 教科書体 NP-B" panose="02020700000000000000" pitchFamily="18" charset="-128"/>
                <a:ea typeface="UD デジタル 教科書体 NP-B" panose="02020700000000000000" pitchFamily="18" charset="-128"/>
              </a:rPr>
              <a:t>10</a:t>
            </a:r>
            <a:r>
              <a:rPr lang="ja-JP" altLang="en-US" sz="1100" b="1" dirty="0">
                <a:solidFill>
                  <a:srgbClr val="C00000"/>
                </a:solidFill>
                <a:latin typeface="UD デジタル 教科書体 NP-B" panose="02020700000000000000" pitchFamily="18" charset="-128"/>
                <a:ea typeface="UD デジタル 教科書体 NP-B" panose="02020700000000000000" pitchFamily="18" charset="-128"/>
              </a:rPr>
              <a:t>マイクロ・グラム</a:t>
            </a:r>
            <a:r>
              <a:rPr lang="ja-JP" altLang="en-US" sz="1100" dirty="0">
                <a:solidFill>
                  <a:srgbClr val="C00000"/>
                </a:solidFill>
                <a:latin typeface="UD デジタル 教科書体 NP-B" panose="02020700000000000000" pitchFamily="18" charset="-128"/>
                <a:ea typeface="UD デジタル 教科書体 NP-B" panose="02020700000000000000" pitchFamily="18" charset="-128"/>
              </a:rPr>
              <a:t>（</a:t>
            </a:r>
            <a:r>
              <a:rPr lang="en-US" altLang="ja-JP" sz="1100" dirty="0">
                <a:solidFill>
                  <a:srgbClr val="C00000"/>
                </a:solidFill>
                <a:latin typeface="UD デジタル 教科書体 NP-B" panose="02020700000000000000" pitchFamily="18" charset="-128"/>
                <a:ea typeface="UD デジタル 教科書体 NP-B" panose="02020700000000000000" pitchFamily="18" charset="-128"/>
              </a:rPr>
              <a:t> </a:t>
            </a:r>
            <a:r>
              <a:rPr lang="en-US" altLang="ja-JP" sz="1100" dirty="0" smtClean="0">
                <a:solidFill>
                  <a:srgbClr val="C00000"/>
                </a:solidFill>
                <a:latin typeface="UD デジタル 教科書体 NP-B" panose="02020700000000000000" pitchFamily="18" charset="-128"/>
                <a:ea typeface="UD デジタル 教科書体 NP-B" panose="02020700000000000000" pitchFamily="18" charset="-128"/>
              </a:rPr>
              <a:t>0.01μg</a:t>
            </a:r>
            <a:r>
              <a:rPr lang="ja-JP" altLang="en-US" sz="1100" dirty="0">
                <a:solidFill>
                  <a:srgbClr val="C00000"/>
                </a:solidFill>
                <a:latin typeface="UD デジタル 教科書体 NP-B" panose="02020700000000000000" pitchFamily="18" charset="-128"/>
                <a:ea typeface="UD デジタル 教科書体 NP-B" panose="02020700000000000000" pitchFamily="18" charset="-128"/>
              </a:rPr>
              <a:t>）の価格は</a:t>
            </a:r>
            <a:r>
              <a:rPr lang="en-US" altLang="ja-JP" sz="1100" dirty="0">
                <a:solidFill>
                  <a:srgbClr val="C00000"/>
                </a:solidFill>
                <a:latin typeface="UD デジタル 教科書体 NP-B" panose="02020700000000000000" pitchFamily="18" charset="-128"/>
                <a:ea typeface="UD デジタル 教科書体 NP-B" panose="02020700000000000000" pitchFamily="18" charset="-128"/>
              </a:rPr>
              <a:t>2</a:t>
            </a:r>
            <a:r>
              <a:rPr lang="ja-JP" altLang="en-US" sz="1100" dirty="0">
                <a:solidFill>
                  <a:srgbClr val="C00000"/>
                </a:solidFill>
                <a:latin typeface="UD デジタル 教科書体 NP-B" panose="02020700000000000000" pitchFamily="18" charset="-128"/>
                <a:ea typeface="UD デジタル 教科書体 NP-B" panose="02020700000000000000" pitchFamily="18" charset="-128"/>
              </a:rPr>
              <a:t>万から</a:t>
            </a:r>
            <a:r>
              <a:rPr lang="en-US" altLang="ja-JP" sz="1100" dirty="0">
                <a:solidFill>
                  <a:srgbClr val="C00000"/>
                </a:solidFill>
                <a:latin typeface="UD デジタル 教科書体 NP-B" panose="02020700000000000000" pitchFamily="18" charset="-128"/>
                <a:ea typeface="UD デジタル 教科書体 NP-B" panose="02020700000000000000" pitchFamily="18" charset="-128"/>
              </a:rPr>
              <a:t>5</a:t>
            </a:r>
            <a:r>
              <a:rPr lang="ja-JP" altLang="en-US" sz="1100" dirty="0">
                <a:solidFill>
                  <a:srgbClr val="C00000"/>
                </a:solidFill>
                <a:latin typeface="UD デジタル 教科書体 NP-B" panose="02020700000000000000" pitchFamily="18" charset="-128"/>
                <a:ea typeface="UD デジタル 教科書体 NP-B" panose="02020700000000000000" pitchFamily="18" charset="-128"/>
              </a:rPr>
              <a:t>万円。卵１個の含有量</a:t>
            </a:r>
            <a:r>
              <a:rPr lang="ja-JP" altLang="en-US" sz="1100" dirty="0" smtClean="0">
                <a:solidFill>
                  <a:srgbClr val="C00000"/>
                </a:solidFill>
                <a:latin typeface="UD デジタル 教科書体 NP-B" panose="02020700000000000000" pitchFamily="18" charset="-128"/>
                <a:ea typeface="UD デジタル 教科書体 NP-B" panose="02020700000000000000" pitchFamily="18" charset="-128"/>
              </a:rPr>
              <a:t>は</a:t>
            </a:r>
            <a:r>
              <a:rPr lang="en-US" altLang="ja-JP" sz="1100" dirty="0" smtClean="0">
                <a:solidFill>
                  <a:srgbClr val="C00000"/>
                </a:solidFill>
                <a:latin typeface="UD デジタル 教科書体 NP-B" panose="02020700000000000000" pitchFamily="18" charset="-128"/>
                <a:ea typeface="UD デジタル 教科書体 NP-B" panose="02020700000000000000" pitchFamily="18" charset="-128"/>
              </a:rPr>
              <a:t>30</a:t>
            </a:r>
            <a:r>
              <a:rPr lang="ja-JP" altLang="en-US" sz="1100" dirty="0" smtClean="0">
                <a:solidFill>
                  <a:srgbClr val="C00000"/>
                </a:solidFill>
                <a:latin typeface="UD デジタル 教科書体 NP-B" panose="02020700000000000000" pitchFamily="18" charset="-128"/>
                <a:ea typeface="UD デジタル 教科書体 NP-B" panose="02020700000000000000" pitchFamily="18" charset="-128"/>
              </a:rPr>
              <a:t>～</a:t>
            </a:r>
            <a:r>
              <a:rPr lang="en-US" altLang="ja-JP" sz="1100" dirty="0" smtClean="0">
                <a:solidFill>
                  <a:srgbClr val="C00000"/>
                </a:solidFill>
                <a:latin typeface="UD デジタル 教科書体 NP-B" panose="02020700000000000000" pitchFamily="18" charset="-128"/>
                <a:ea typeface="UD デジタル 教科書体 NP-B" panose="02020700000000000000" pitchFamily="18" charset="-128"/>
              </a:rPr>
              <a:t>60</a:t>
            </a:r>
            <a:r>
              <a:rPr lang="ja-JP" altLang="en-US" sz="1100" dirty="0" smtClean="0">
                <a:solidFill>
                  <a:srgbClr val="C00000"/>
                </a:solidFill>
                <a:latin typeface="UD デジタル 教科書体 NP-B" panose="02020700000000000000" pitchFamily="18" charset="-128"/>
                <a:ea typeface="UD デジタル 教科書体 NP-B" panose="02020700000000000000" pitchFamily="18" charset="-128"/>
              </a:rPr>
              <a:t>ミリグラム</a:t>
            </a:r>
            <a:r>
              <a:rPr lang="ja-JP" altLang="en-US" sz="1100" dirty="0">
                <a:solidFill>
                  <a:srgbClr val="C00000"/>
                </a:solidFill>
                <a:latin typeface="UD デジタル 教科書体 NP-B" panose="02020700000000000000" pitchFamily="18" charset="-128"/>
                <a:ea typeface="UD デジタル 教科書体 NP-B" panose="02020700000000000000" pitchFamily="18" charset="-128"/>
              </a:rPr>
              <a:t>。１個の卵が６千万円から３億円近い価値を持つ、所謂「金の卵」。（がん治療や肝炎治療に用いられる）</a:t>
            </a:r>
          </a:p>
        </p:txBody>
      </p:sp>
      <p:sp>
        <p:nvSpPr>
          <p:cNvPr id="25" name="テキスト ボックス 12"/>
          <p:cNvSpPr txBox="1">
            <a:spLocks noChangeArrowheads="1"/>
          </p:cNvSpPr>
          <p:nvPr/>
        </p:nvSpPr>
        <p:spPr bwMode="auto">
          <a:xfrm>
            <a:off x="9328378" y="4335134"/>
            <a:ext cx="2035175" cy="2444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400" b="1">
                <a:solidFill>
                  <a:srgbClr val="C00000"/>
                </a:solidFill>
                <a:latin typeface="Meiryo UI" panose="020B0604030504040204" pitchFamily="50" charset="-128"/>
                <a:ea typeface="Meiryo UI" panose="020B0604030504040204" pitchFamily="50" charset="-128"/>
              </a:rPr>
              <a:t>普通の卵</a:t>
            </a:r>
          </a:p>
        </p:txBody>
      </p:sp>
      <p:pic>
        <p:nvPicPr>
          <p:cNvPr id="26" name="Picture 12" descr="「黄金の卵」の画像検索結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57203" y="3101647"/>
            <a:ext cx="712787"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テキスト ボックス 6"/>
          <p:cNvSpPr txBox="1">
            <a:spLocks noChangeArrowheads="1"/>
          </p:cNvSpPr>
          <p:nvPr/>
        </p:nvSpPr>
        <p:spPr bwMode="auto">
          <a:xfrm>
            <a:off x="11381015" y="3803322"/>
            <a:ext cx="703263" cy="249237"/>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100" b="1" dirty="0">
                <a:solidFill>
                  <a:srgbClr val="FFC000"/>
                </a:solidFill>
                <a:latin typeface="Meiryo UI" panose="020B0604030504040204" pitchFamily="50" charset="-128"/>
                <a:ea typeface="Meiryo UI" panose="020B0604030504040204" pitchFamily="50" charset="-128"/>
              </a:rPr>
              <a:t>金の卵</a:t>
            </a:r>
          </a:p>
        </p:txBody>
      </p:sp>
      <p:sp>
        <p:nvSpPr>
          <p:cNvPr id="28" name="正方形/長方形 7"/>
          <p:cNvSpPr>
            <a:spLocks noChangeArrowheads="1"/>
          </p:cNvSpPr>
          <p:nvPr/>
        </p:nvSpPr>
        <p:spPr bwMode="auto">
          <a:xfrm>
            <a:off x="4213772" y="699493"/>
            <a:ext cx="53830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r>
              <a:rPr lang="ja-JP" altLang="en-US" sz="1600" dirty="0">
                <a:solidFill>
                  <a:srgbClr val="222222"/>
                </a:solidFill>
                <a:latin typeface="メイリオ" panose="020B0604030504040204" pitchFamily="50" charset="-128"/>
                <a:ea typeface="メイリオ" panose="020B0604030504040204" pitchFamily="50" charset="-128"/>
              </a:rPr>
              <a:t>鶏卵バイオリアクターを用いたタンパク質製造技術</a:t>
            </a:r>
          </a:p>
        </p:txBody>
      </p:sp>
    </p:spTree>
    <p:extLst>
      <p:ext uri="{BB962C8B-B14F-4D97-AF65-F5344CB8AC3E}">
        <p14:creationId xmlns:p14="http://schemas.microsoft.com/office/powerpoint/2010/main" val="38259949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スライド番号プレースホルダー 3"/>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1" compatLnSpc="1">
            <a:prstTxWarp prst="textNoShape">
              <a:avLst/>
            </a:prstTxWarp>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C4E2FA15-DBEE-4A02-89BC-692BA94AF13B}" type="slidenum">
              <a:rPr lang="ja-JP" altLang="en-US" smtClean="0">
                <a:latin typeface="Verdana" panose="020B0604030504040204" pitchFamily="34" charset="0"/>
                <a:ea typeface="Meiryo UI" panose="020B0604030504040204" pitchFamily="50" charset="-128"/>
              </a:rPr>
              <a:pPr/>
              <a:t>42</a:t>
            </a:fld>
            <a:endParaRPr lang="ja-JP" altLang="en-US" smtClean="0">
              <a:latin typeface="Verdana" panose="020B0604030504040204" pitchFamily="34" charset="0"/>
              <a:ea typeface="Meiryo UI" panose="020B0604030504040204" pitchFamily="50" charset="-128"/>
            </a:endParaRPr>
          </a:p>
        </p:txBody>
      </p:sp>
      <p:sp>
        <p:nvSpPr>
          <p:cNvPr id="53251" name="object 15"/>
          <p:cNvSpPr>
            <a:spLocks/>
          </p:cNvSpPr>
          <p:nvPr/>
        </p:nvSpPr>
        <p:spPr bwMode="auto">
          <a:xfrm>
            <a:off x="2325688" y="6369051"/>
            <a:ext cx="7588250" cy="277813"/>
          </a:xfrm>
          <a:custGeom>
            <a:avLst/>
            <a:gdLst>
              <a:gd name="T0" fmla="*/ 0 w 7588250"/>
              <a:gd name="T1" fmla="*/ 0 h 277495"/>
              <a:gd name="T2" fmla="*/ 7588173 w 7588250"/>
              <a:gd name="T3" fmla="*/ 0 h 277495"/>
              <a:gd name="T4" fmla="*/ 7588173 w 7588250"/>
              <a:gd name="T5" fmla="*/ 287011 h 277495"/>
              <a:gd name="T6" fmla="*/ 0 w 7588250"/>
              <a:gd name="T7" fmla="*/ 287011 h 277495"/>
              <a:gd name="T8" fmla="*/ 0 w 7588250"/>
              <a:gd name="T9" fmla="*/ 0 h 2774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88250" h="277495">
                <a:moveTo>
                  <a:pt x="0" y="0"/>
                </a:moveTo>
                <a:lnTo>
                  <a:pt x="7588173" y="0"/>
                </a:lnTo>
                <a:lnTo>
                  <a:pt x="7588173" y="276999"/>
                </a:lnTo>
                <a:lnTo>
                  <a:pt x="0" y="2769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sp>
        <p:nvSpPr>
          <p:cNvPr id="53252" name="object 19"/>
          <p:cNvSpPr txBox="1">
            <a:spLocks/>
          </p:cNvSpPr>
          <p:nvPr/>
        </p:nvSpPr>
        <p:spPr bwMode="auto">
          <a:xfrm>
            <a:off x="10186988" y="6592889"/>
            <a:ext cx="133350" cy="843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25400">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spcBef>
                <a:spcPts val="100"/>
              </a:spcBef>
            </a:pPr>
            <a:fld id="{93F65D84-F13E-4382-9375-1C494D989C52}" type="slidenum">
              <a:rPr lang="en-US" altLang="ja-JP"/>
              <a:pPr>
                <a:spcBef>
                  <a:spcPts val="100"/>
                </a:spcBef>
              </a:pPr>
              <a:t>42</a:t>
            </a:fld>
            <a:endParaRPr lang="en-US" altLang="ja-JP"/>
          </a:p>
        </p:txBody>
      </p:sp>
      <p:sp>
        <p:nvSpPr>
          <p:cNvPr id="19" name="object 20"/>
          <p:cNvSpPr txBox="1">
            <a:spLocks/>
          </p:cNvSpPr>
          <p:nvPr/>
        </p:nvSpPr>
        <p:spPr>
          <a:xfrm>
            <a:off x="6478588" y="6670676"/>
            <a:ext cx="3675062" cy="182563"/>
          </a:xfrm>
          <a:prstGeom prst="rect">
            <a:avLst/>
          </a:prstGeom>
        </p:spPr>
        <p:txBody>
          <a:bodyPr lIns="0" tIns="12700" rIns="0" bIns="0">
            <a:spAutoFit/>
          </a:bodyPr>
          <a:lstStyle>
            <a:defPPr>
              <a:defRPr lang="ja-JP"/>
            </a:defPPr>
            <a:lvl1pPr algn="l" defTabSz="457200"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9pPr>
          </a:lstStyle>
          <a:p>
            <a:pPr marL="12700">
              <a:spcBef>
                <a:spcPts val="100"/>
              </a:spcBef>
              <a:defRPr/>
            </a:pPr>
            <a:r>
              <a:rPr lang="en-US" sz="1100" spc="-5" dirty="0"/>
              <a:t>Approved </a:t>
            </a:r>
            <a:r>
              <a:rPr lang="en-US" sz="1100" dirty="0"/>
              <a:t>for </a:t>
            </a:r>
            <a:r>
              <a:rPr lang="en-US" sz="1100" spc="-5" dirty="0"/>
              <a:t>Public </a:t>
            </a:r>
            <a:r>
              <a:rPr lang="en-US" sz="1100" spc="-10" dirty="0"/>
              <a:t>Release, </a:t>
            </a:r>
            <a:r>
              <a:rPr lang="en-US" sz="1100" spc="-5" dirty="0"/>
              <a:t>Distribution</a:t>
            </a:r>
            <a:r>
              <a:rPr lang="en-US" sz="1100" spc="50" dirty="0"/>
              <a:t> </a:t>
            </a:r>
            <a:r>
              <a:rPr lang="en-US" sz="1100" spc="-5" dirty="0"/>
              <a:t>Unlimited</a:t>
            </a:r>
          </a:p>
        </p:txBody>
      </p:sp>
      <p:sp>
        <p:nvSpPr>
          <p:cNvPr id="53254" name="テキスト プレースホルダー 2"/>
          <p:cNvSpPr>
            <a:spLocks noGrp="1"/>
          </p:cNvSpPr>
          <p:nvPr>
            <p:ph type="body" sz="quarter" idx="12"/>
          </p:nvPr>
        </p:nvSpPr>
        <p:spPr bwMode="auto">
          <a:xfrm>
            <a:off x="3218656" y="198439"/>
            <a:ext cx="5802313" cy="46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noAutofit/>
          </a:bodyPr>
          <a:lstStyle/>
          <a:p>
            <a:pPr algn="ctr">
              <a:spcBef>
                <a:spcPct val="0"/>
              </a:spcBef>
              <a:spcAft>
                <a:spcPct val="0"/>
              </a:spcAft>
            </a:pPr>
            <a:r>
              <a:rPr lang="ja-JP" altLang="en-US" sz="2800" dirty="0">
                <a:latin typeface="UD デジタル 教科書体 NP-B" panose="02020700000000000000" pitchFamily="18" charset="-128"/>
                <a:ea typeface="UD デジタル 教科書体 NP-B" panose="02020700000000000000" pitchFamily="18" charset="-128"/>
              </a:rPr>
              <a:t>例えば</a:t>
            </a:r>
            <a:r>
              <a:rPr lang="ja-JP" altLang="en-US" sz="2800" dirty="0">
                <a:solidFill>
                  <a:srgbClr val="C00000"/>
                </a:solidFill>
                <a:latin typeface="UD デジタル 教科書体 NP-B" panose="02020700000000000000" pitchFamily="18" charset="-128"/>
                <a:ea typeface="UD デジタル 教科書体 NP-B" panose="02020700000000000000" pitchFamily="18" charset="-128"/>
              </a:rPr>
              <a:t>光合成の代謝回路を変えて</a:t>
            </a:r>
            <a:endParaRPr lang="en-US" altLang="ja-JP" sz="2800" dirty="0">
              <a:solidFill>
                <a:srgbClr val="C00000"/>
              </a:solidFill>
              <a:latin typeface="UD デジタル 教科書体 NP-B" panose="02020700000000000000" pitchFamily="18" charset="-128"/>
              <a:ea typeface="UD デジタル 教科書体 NP-B" panose="02020700000000000000" pitchFamily="18" charset="-128"/>
            </a:endParaRPr>
          </a:p>
          <a:p>
            <a:pPr algn="ctr">
              <a:spcBef>
                <a:spcPct val="0"/>
              </a:spcBef>
              <a:spcAft>
                <a:spcPct val="0"/>
              </a:spcAft>
            </a:pPr>
            <a:r>
              <a:rPr lang="ja-JP" altLang="en-US" sz="2800" b="1" dirty="0">
                <a:latin typeface="UD デジタル 教科書体 NP-B" panose="02020700000000000000" pitchFamily="18" charset="-128"/>
                <a:ea typeface="UD デジタル 教科書体 NP-B" panose="02020700000000000000" pitchFamily="18" charset="-128"/>
              </a:rPr>
              <a:t>農作物の収穫量を</a:t>
            </a:r>
            <a:r>
              <a:rPr lang="en-US" altLang="ja-JP" sz="2800" b="1" dirty="0">
                <a:latin typeface="UD デジタル 教科書体 NP-B" panose="02020700000000000000" pitchFamily="18" charset="-128"/>
                <a:ea typeface="UD デジタル 教科書体 NP-B" panose="02020700000000000000" pitchFamily="18" charset="-128"/>
              </a:rPr>
              <a:t>40</a:t>
            </a:r>
            <a:r>
              <a:rPr lang="ja-JP" altLang="en-US" sz="2800" b="1" dirty="0">
                <a:latin typeface="UD デジタル 教科書体 NP-B" panose="02020700000000000000" pitchFamily="18" charset="-128"/>
                <a:ea typeface="UD デジタル 教科書体 NP-B" panose="02020700000000000000" pitchFamily="18" charset="-128"/>
              </a:rPr>
              <a:t>％増加</a:t>
            </a:r>
            <a:endParaRPr lang="ja-JP" altLang="en-US" sz="2800" dirty="0">
              <a:latin typeface="UD デジタル 教科書体 NP-B" panose="02020700000000000000" pitchFamily="18" charset="-128"/>
              <a:ea typeface="UD デジタル 教科書体 NP-B" panose="02020700000000000000" pitchFamily="18" charset="-128"/>
            </a:endParaRPr>
          </a:p>
        </p:txBody>
      </p:sp>
      <p:sp>
        <p:nvSpPr>
          <p:cNvPr id="53255" name="正方形/長方形 1"/>
          <p:cNvSpPr>
            <a:spLocks noChangeArrowheads="1"/>
          </p:cNvSpPr>
          <p:nvPr/>
        </p:nvSpPr>
        <p:spPr bwMode="auto">
          <a:xfrm>
            <a:off x="491613" y="1144589"/>
            <a:ext cx="1125793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1600" dirty="0">
                <a:latin typeface="Meiryo UI" panose="020B0604030504040204" pitchFamily="50" charset="-128"/>
                <a:ea typeface="Meiryo UI" panose="020B0604030504040204" pitchFamily="50" charset="-128"/>
              </a:rPr>
              <a:t>植物は光合成によって太陽光をエネルギーに変換する。しかし、地球上のほとんどの作物は非効率な光合成を補うために、光呼吸と呼ばれるエネルギーのかかるプロセスをつくりだしたが、これもまたエネルギー効率が低い。イリノイ大学の研究チームは、光呼吸プロセスの改良で農作物の収穫量は</a:t>
            </a:r>
            <a:r>
              <a:rPr lang="en-US" altLang="ja-JP" sz="1600" dirty="0">
                <a:latin typeface="Meiryo UI" panose="020B0604030504040204" pitchFamily="50" charset="-128"/>
                <a:ea typeface="Meiryo UI" panose="020B0604030504040204" pitchFamily="50" charset="-128"/>
              </a:rPr>
              <a:t>40</a:t>
            </a:r>
            <a:r>
              <a:rPr lang="ja-JP" altLang="en-US" sz="1600" dirty="0">
                <a:latin typeface="Meiryo UI" panose="020B0604030504040204" pitchFamily="50" charset="-128"/>
                <a:ea typeface="Meiryo UI" panose="020B0604030504040204" pitchFamily="50" charset="-128"/>
              </a:rPr>
              <a:t>パーセント生産性が高くすることができることを明らかにした（</a:t>
            </a:r>
            <a:r>
              <a:rPr lang="en-US" altLang="ja-JP" sz="1600" dirty="0" err="1">
                <a:latin typeface="Meiryo UI" panose="020B0604030504040204" pitchFamily="50" charset="-128"/>
                <a:ea typeface="Meiryo UI" panose="020B0604030504040204" pitchFamily="50" charset="-128"/>
              </a:rPr>
              <a:t>Eisenhut</a:t>
            </a:r>
            <a:r>
              <a:rPr lang="en-US" altLang="ja-JP" sz="1600" dirty="0">
                <a:latin typeface="Meiryo UI" panose="020B0604030504040204" pitchFamily="50" charset="-128"/>
                <a:ea typeface="Meiryo UI" panose="020B0604030504040204" pitchFamily="50" charset="-128"/>
              </a:rPr>
              <a:t> </a:t>
            </a:r>
            <a:r>
              <a:rPr lang="en-US" altLang="ja-JP" sz="1600" i="1" dirty="0">
                <a:latin typeface="Meiryo UI" panose="020B0604030504040204" pitchFamily="50" charset="-128"/>
                <a:ea typeface="Meiryo UI" panose="020B0604030504040204" pitchFamily="50" charset="-128"/>
              </a:rPr>
              <a:t>et al., </a:t>
            </a:r>
            <a:r>
              <a:rPr lang="en-US" altLang="ja-JP" sz="1600" i="1" dirty="0">
                <a:latin typeface="Meiryo UI" panose="020B0604030504040204" pitchFamily="50" charset="-128"/>
                <a:ea typeface="Meiryo UI" panose="020B0604030504040204" pitchFamily="50" charset="-128"/>
                <a:hlinkClick r:id="rId3" tooltip="http://science.sciencemag.org/content/363/6422/32"/>
              </a:rPr>
              <a:t>Science</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hlinkClick r:id="rId3" tooltip="http://science.sciencemag.org/content/363/6422/32"/>
              </a:rPr>
              <a:t>363, 32, 2019</a:t>
            </a:r>
            <a:r>
              <a:rPr lang="ja-JP" altLang="en-US" sz="1600" dirty="0">
                <a:latin typeface="Meiryo UI" panose="020B0604030504040204" pitchFamily="50" charset="-128"/>
                <a:ea typeface="Meiryo UI" panose="020B0604030504040204" pitchFamily="50" charset="-128"/>
              </a:rPr>
              <a:t>）。 </a:t>
            </a:r>
          </a:p>
        </p:txBody>
      </p:sp>
      <p:pic>
        <p:nvPicPr>
          <p:cNvPr id="53256" name="図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7149" y="2137989"/>
            <a:ext cx="4727574" cy="353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図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8588" y="2093445"/>
            <a:ext cx="4813608" cy="357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8" name="テキスト ボックス 4"/>
          <p:cNvSpPr txBox="1">
            <a:spLocks noChangeArrowheads="1"/>
          </p:cNvSpPr>
          <p:nvPr/>
        </p:nvSpPr>
        <p:spPr bwMode="auto">
          <a:xfrm>
            <a:off x="2653430" y="4840493"/>
            <a:ext cx="13017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ja-JP" altLang="en-US" sz="1600" b="1" dirty="0">
                <a:solidFill>
                  <a:srgbClr val="C00000"/>
                </a:solidFill>
                <a:latin typeface="UD デジタル 教科書体 NP-B" panose="02020700000000000000" pitchFamily="18" charset="-128"/>
                <a:ea typeface="UD デジタル 教科書体 NP-B" panose="02020700000000000000" pitchFamily="18" charset="-128"/>
              </a:rPr>
              <a:t>酵素ルビスコ</a:t>
            </a:r>
          </a:p>
        </p:txBody>
      </p:sp>
      <p:sp>
        <p:nvSpPr>
          <p:cNvPr id="53259" name="正方形/長方形 37"/>
          <p:cNvSpPr>
            <a:spLocks noChangeArrowheads="1"/>
          </p:cNvSpPr>
          <p:nvPr/>
        </p:nvSpPr>
        <p:spPr bwMode="auto">
          <a:xfrm>
            <a:off x="491613" y="5734187"/>
            <a:ext cx="11552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1400" dirty="0">
                <a:latin typeface="Meiryo UI" panose="020B0604030504040204" pitchFamily="50" charset="-128"/>
                <a:ea typeface="Meiryo UI" panose="020B0604030504040204" pitchFamily="50" charset="-128"/>
              </a:rPr>
              <a:t>研究チームは、元の経路に代わる</a:t>
            </a:r>
            <a:r>
              <a:rPr lang="ja-JP" altLang="en-US" sz="1400" dirty="0">
                <a:solidFill>
                  <a:srgbClr val="C00000"/>
                </a:solidFill>
                <a:latin typeface="Meiryo UI" panose="020B0604030504040204" pitchFamily="50" charset="-128"/>
                <a:ea typeface="Meiryo UI" panose="020B0604030504040204" pitchFamily="50" charset="-128"/>
              </a:rPr>
              <a:t>代替ルートを設計し、プロモーターと遺伝子を使って遺伝子設計で最適化</a:t>
            </a:r>
            <a:r>
              <a:rPr lang="ja-JP" altLang="en-US" sz="1400" dirty="0">
                <a:latin typeface="Meiryo UI" panose="020B0604030504040204" pitchFamily="50" charset="-128"/>
                <a:ea typeface="Meiryo UI" panose="020B0604030504040204" pitchFamily="50" charset="-128"/>
              </a:rPr>
              <a:t>した。最適化された人工植物はより早く成長し、約</a:t>
            </a:r>
            <a:r>
              <a:rPr lang="en-US" altLang="ja-JP" sz="1400" dirty="0">
                <a:latin typeface="Meiryo UI" panose="020B0604030504040204" pitchFamily="50" charset="-128"/>
                <a:ea typeface="Meiryo UI" panose="020B0604030504040204" pitchFamily="50" charset="-128"/>
              </a:rPr>
              <a:t>40</a:t>
            </a:r>
            <a:r>
              <a:rPr lang="ja-JP" altLang="en-US" sz="1400" dirty="0">
                <a:latin typeface="Meiryo UI" panose="020B0604030504040204" pitchFamily="50" charset="-128"/>
                <a:ea typeface="Meiryo UI" panose="020B0604030504040204" pitchFamily="50" charset="-128"/>
              </a:rPr>
              <a:t>パーセントより多くのバイオマスを生産した。研究チームはタバコをモデル植物として、大豆、ササゲ、米、ジャガイモ、トマト、ナスの収量を増やす研究に取り組んでいる。</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2050</a:t>
            </a:r>
            <a:r>
              <a:rPr lang="ja-JP" altLang="en-US" sz="1400" dirty="0">
                <a:latin typeface="Meiryo UI" panose="020B0604030504040204" pitchFamily="50" charset="-128"/>
                <a:ea typeface="Meiryo UI" panose="020B0604030504040204" pitchFamily="50" charset="-128"/>
              </a:rPr>
              <a:t>年までに倍増すると予測されている人口で人類は食糧危機に直面する。しかし、ルビスコの代替回路を組み込んだ人工植物は、生産性を倍増させることから、危機を回避できる可能性でてきた。 </a:t>
            </a:r>
          </a:p>
        </p:txBody>
      </p:sp>
    </p:spTree>
    <p:extLst>
      <p:ext uri="{BB962C8B-B14F-4D97-AF65-F5344CB8AC3E}">
        <p14:creationId xmlns:p14="http://schemas.microsoft.com/office/powerpoint/2010/main" val="22279437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6"/>
          <p:cNvSpPr txBox="1"/>
          <p:nvPr/>
        </p:nvSpPr>
        <p:spPr>
          <a:xfrm>
            <a:off x="2142889" y="99965"/>
            <a:ext cx="7906222" cy="504625"/>
          </a:xfrm>
          <a:prstGeom prst="rect">
            <a:avLst/>
          </a:prstGeom>
        </p:spPr>
        <p:txBody>
          <a:bodyPr vert="horz" wrap="square" lIns="0" tIns="12065" rIns="0" bIns="0" rtlCol="0">
            <a:spAutoFit/>
          </a:bodyPr>
          <a:lstStyle/>
          <a:p>
            <a:pPr marL="24130" algn="ctr">
              <a:lnSpc>
                <a:spcPct val="100000"/>
              </a:lnSpc>
            </a:pPr>
            <a:r>
              <a:rPr lang="ja-JP" altLang="en-US" sz="3200" b="1" dirty="0" smtClean="0">
                <a:solidFill>
                  <a:srgbClr val="252525"/>
                </a:solidFill>
                <a:latin typeface="UD デジタル 教科書体 NK-B" panose="02020700000000000000" pitchFamily="18" charset="-128"/>
                <a:ea typeface="UD デジタル 教科書体 NK-B" panose="02020700000000000000" pitchFamily="18" charset="-128"/>
                <a:cs typeface="メイリオ"/>
              </a:rPr>
              <a:t>キメラ抗原受容体</a:t>
            </a:r>
            <a:r>
              <a:rPr lang="en-US" altLang="ja-JP" sz="3200" b="1" dirty="0" smtClean="0">
                <a:solidFill>
                  <a:srgbClr val="252525"/>
                </a:solidFill>
                <a:latin typeface="UD デジタル 教科書体 NK-B" panose="02020700000000000000" pitchFamily="18" charset="-128"/>
                <a:ea typeface="UD デジタル 教科書体 NK-B" panose="02020700000000000000" pitchFamily="18" charset="-128"/>
                <a:cs typeface="メイリオ"/>
              </a:rPr>
              <a:t>T</a:t>
            </a:r>
            <a:r>
              <a:rPr lang="ja-JP" altLang="en-US" sz="3200" b="1" dirty="0" smtClean="0">
                <a:solidFill>
                  <a:srgbClr val="252525"/>
                </a:solidFill>
                <a:latin typeface="UD デジタル 教科書体 NK-B" panose="02020700000000000000" pitchFamily="18" charset="-128"/>
                <a:ea typeface="UD デジタル 教科書体 NK-B" panose="02020700000000000000" pitchFamily="18" charset="-128"/>
                <a:cs typeface="メイリオ"/>
              </a:rPr>
              <a:t>細胞（</a:t>
            </a:r>
            <a:r>
              <a:rPr lang="en-US" altLang="ja-JP" sz="3200" b="1" dirty="0" smtClean="0">
                <a:solidFill>
                  <a:srgbClr val="252525"/>
                </a:solidFill>
                <a:latin typeface="UD デジタル 教科書体 NK-B" panose="02020700000000000000" pitchFamily="18" charset="-128"/>
                <a:ea typeface="UD デジタル 教科書体 NK-B" panose="02020700000000000000" pitchFamily="18" charset="-128"/>
                <a:cs typeface="メイリオ"/>
              </a:rPr>
              <a:t>CAR-T</a:t>
            </a:r>
            <a:r>
              <a:rPr lang="ja-JP" altLang="en-US" sz="3200" b="1" dirty="0" smtClean="0">
                <a:solidFill>
                  <a:srgbClr val="252525"/>
                </a:solidFill>
                <a:latin typeface="UD デジタル 教科書体 NK-B" panose="02020700000000000000" pitchFamily="18" charset="-128"/>
                <a:ea typeface="UD デジタル 教科書体 NK-B" panose="02020700000000000000" pitchFamily="18" charset="-128"/>
                <a:cs typeface="メイリオ"/>
              </a:rPr>
              <a:t>）療法</a:t>
            </a:r>
            <a:endParaRPr dirty="0">
              <a:latin typeface="UD デジタル 教科書体 NK-B" panose="02020700000000000000" pitchFamily="18" charset="-128"/>
              <a:ea typeface="UD デジタル 教科書体 NK-B" panose="02020700000000000000" pitchFamily="18" charset="-128"/>
              <a:cs typeface="メイリオ"/>
            </a:endParaRPr>
          </a:p>
        </p:txBody>
      </p:sp>
      <p:sp>
        <p:nvSpPr>
          <p:cNvPr id="22" name="object 7"/>
          <p:cNvSpPr txBox="1"/>
          <p:nvPr/>
        </p:nvSpPr>
        <p:spPr>
          <a:xfrm>
            <a:off x="1375554" y="6628280"/>
            <a:ext cx="7073578" cy="151140"/>
          </a:xfrm>
          <a:prstGeom prst="rect">
            <a:avLst/>
          </a:prstGeom>
        </p:spPr>
        <p:txBody>
          <a:bodyPr vert="horz" wrap="square" lIns="0" tIns="12700" rIns="0" bIns="0" rtlCol="0">
            <a:spAutoFit/>
          </a:bodyPr>
          <a:lstStyle/>
          <a:p>
            <a:pPr marL="12700">
              <a:lnSpc>
                <a:spcPct val="100000"/>
              </a:lnSpc>
            </a:pPr>
            <a:r>
              <a:rPr lang="ja-JP" altLang="en-US" sz="900" dirty="0" smtClean="0">
                <a:latin typeface="BIZ UDP明朝 Medium" panose="02020500000000000000" pitchFamily="18" charset="-128"/>
                <a:ea typeface="BIZ UDP明朝 Medium" panose="02020500000000000000" pitchFamily="18" charset="-128"/>
                <a:cs typeface="メイリオ"/>
              </a:rPr>
              <a:t>（出典）</a:t>
            </a:r>
            <a:r>
              <a:rPr sz="900" dirty="0" err="1" smtClean="0">
                <a:latin typeface="BIZ UDP明朝 Medium" panose="02020500000000000000" pitchFamily="18" charset="-128"/>
                <a:ea typeface="BIZ UDP明朝 Medium" panose="02020500000000000000" pitchFamily="18" charset="-128"/>
                <a:cs typeface="メイリオ"/>
              </a:rPr>
              <a:t>オレンジ色の線は</a:t>
            </a:r>
            <a:r>
              <a:rPr sz="900" spc="-5" dirty="0" err="1">
                <a:latin typeface="BIZ UDP明朝 Medium" panose="02020500000000000000" pitchFamily="18" charset="-128"/>
                <a:ea typeface="BIZ UDP明朝 Medium" panose="02020500000000000000" pitchFamily="18" charset="-128"/>
                <a:cs typeface="メイリオ"/>
              </a:rPr>
              <a:t>、</a:t>
            </a:r>
            <a:r>
              <a:rPr sz="900" spc="-5" dirty="0" err="1">
                <a:latin typeface="BIZ UDP明朝 Medium" panose="02020500000000000000" pitchFamily="18" charset="-128"/>
                <a:ea typeface="BIZ UDP明朝 Medium" panose="02020500000000000000" pitchFamily="18" charset="-128"/>
                <a:cs typeface="Segoe UI Emoji"/>
              </a:rPr>
              <a:t>QALY</a:t>
            </a:r>
            <a:r>
              <a:rPr sz="900" spc="-5" dirty="0" err="1">
                <a:latin typeface="BIZ UDP明朝 Medium" panose="02020500000000000000" pitchFamily="18" charset="-128"/>
                <a:ea typeface="BIZ UDP明朝 Medium" panose="02020500000000000000" pitchFamily="18" charset="-128"/>
                <a:cs typeface="メイリオ"/>
              </a:rPr>
              <a:t>（</a:t>
            </a:r>
            <a:r>
              <a:rPr sz="900" dirty="0" err="1">
                <a:latin typeface="BIZ UDP明朝 Medium" panose="02020500000000000000" pitchFamily="18" charset="-128"/>
                <a:ea typeface="BIZ UDP明朝 Medium" panose="02020500000000000000" pitchFamily="18" charset="-128"/>
                <a:cs typeface="メイリオ"/>
              </a:rPr>
              <a:t>質調整生存年）</a:t>
            </a:r>
            <a:r>
              <a:rPr sz="900" dirty="0" err="1" smtClean="0">
                <a:latin typeface="BIZ UDP明朝 Medium" panose="02020500000000000000" pitchFamily="18" charset="-128"/>
                <a:ea typeface="BIZ UDP明朝 Medium" panose="02020500000000000000" pitchFamily="18" charset="-128"/>
                <a:cs typeface="メイリオ"/>
              </a:rPr>
              <a:t>あたりのがん治療薬の適正価値</a:t>
            </a:r>
            <a:endParaRPr sz="900" dirty="0">
              <a:latin typeface="BIZ UDP明朝 Medium" panose="02020500000000000000" pitchFamily="18" charset="-128"/>
              <a:ea typeface="BIZ UDP明朝 Medium" panose="02020500000000000000" pitchFamily="18" charset="-128"/>
              <a:cs typeface="メイリオ"/>
            </a:endParaRPr>
          </a:p>
        </p:txBody>
      </p:sp>
      <p:sp>
        <p:nvSpPr>
          <p:cNvPr id="26" name="object 8"/>
          <p:cNvSpPr txBox="1"/>
          <p:nvPr/>
        </p:nvSpPr>
        <p:spPr>
          <a:xfrm>
            <a:off x="8803446" y="4753970"/>
            <a:ext cx="3117453" cy="1867178"/>
          </a:xfrm>
          <a:prstGeom prst="rect">
            <a:avLst/>
          </a:prstGeom>
          <a:ln w="12192">
            <a:solidFill>
              <a:srgbClr val="5B7038"/>
            </a:solidFill>
          </a:ln>
        </p:spPr>
        <p:txBody>
          <a:bodyPr vert="horz" wrap="square" lIns="0" tIns="137160" rIns="0" bIns="0" rtlCol="0">
            <a:spAutoFit/>
          </a:bodyPr>
          <a:lstStyle/>
          <a:p>
            <a:pPr marL="234950">
              <a:lnSpc>
                <a:spcPct val="100000"/>
              </a:lnSpc>
              <a:spcBef>
                <a:spcPts val="1080"/>
              </a:spcBef>
            </a:pPr>
            <a:r>
              <a:rPr lang="ja-JP" altLang="en-US" sz="1400" b="1" u="sng" dirty="0" smtClean="0">
                <a:solidFill>
                  <a:srgbClr val="252525"/>
                </a:solidFill>
                <a:uFill>
                  <a:solidFill>
                    <a:srgbClr val="252525"/>
                  </a:solidFill>
                </a:uFill>
                <a:latin typeface="BIZ UDP明朝 Medium" panose="02020500000000000000" pitchFamily="18" charset="-128"/>
                <a:ea typeface="BIZ UDP明朝 Medium" panose="02020500000000000000" pitchFamily="18" charset="-128"/>
                <a:cs typeface="メイリオ"/>
              </a:rPr>
              <a:t>　　　</a:t>
            </a:r>
            <a:r>
              <a:rPr sz="1400" b="1" u="sng" dirty="0" err="1" smtClean="0">
                <a:solidFill>
                  <a:srgbClr val="252525"/>
                </a:solidFill>
                <a:uFill>
                  <a:solidFill>
                    <a:srgbClr val="252525"/>
                  </a:solidFill>
                </a:uFill>
                <a:latin typeface="BIZ UDP明朝 Medium" panose="02020500000000000000" pitchFamily="18" charset="-128"/>
                <a:ea typeface="BIZ UDP明朝 Medium" panose="02020500000000000000" pitchFamily="18" charset="-128"/>
                <a:cs typeface="メイリオ"/>
              </a:rPr>
              <a:t>承認済みの</a:t>
            </a:r>
            <a:r>
              <a:rPr sz="1400" b="1" u="sng" spc="-5" dirty="0" err="1">
                <a:solidFill>
                  <a:srgbClr val="252525"/>
                </a:solidFill>
                <a:uFill>
                  <a:solidFill>
                    <a:srgbClr val="252525"/>
                  </a:solidFill>
                </a:uFill>
                <a:latin typeface="BIZ UDP明朝 Medium" panose="02020500000000000000" pitchFamily="18" charset="-128"/>
                <a:ea typeface="BIZ UDP明朝 Medium" panose="02020500000000000000" pitchFamily="18" charset="-128"/>
                <a:cs typeface="Tw Cen MT"/>
              </a:rPr>
              <a:t>CAR-T</a:t>
            </a:r>
            <a:r>
              <a:rPr sz="1400" b="1" u="sng" dirty="0" err="1">
                <a:solidFill>
                  <a:srgbClr val="252525"/>
                </a:solidFill>
                <a:uFill>
                  <a:solidFill>
                    <a:srgbClr val="252525"/>
                  </a:solidFill>
                </a:uFill>
                <a:latin typeface="BIZ UDP明朝 Medium" panose="02020500000000000000" pitchFamily="18" charset="-128"/>
                <a:ea typeface="BIZ UDP明朝 Medium" panose="02020500000000000000" pitchFamily="18" charset="-128"/>
                <a:cs typeface="メイリオ"/>
              </a:rPr>
              <a:t>療法</a:t>
            </a:r>
            <a:endParaRPr sz="1400" dirty="0">
              <a:latin typeface="BIZ UDP明朝 Medium" panose="02020500000000000000" pitchFamily="18" charset="-128"/>
              <a:ea typeface="BIZ UDP明朝 Medium" panose="02020500000000000000" pitchFamily="18" charset="-128"/>
              <a:cs typeface="メイリオ"/>
            </a:endParaRPr>
          </a:p>
          <a:p>
            <a:pPr marL="234950">
              <a:lnSpc>
                <a:spcPct val="100000"/>
              </a:lnSpc>
              <a:spcBef>
                <a:spcPts val="1680"/>
              </a:spcBef>
            </a:pPr>
            <a:r>
              <a:rPr sz="1400" b="1" spc="-10" dirty="0">
                <a:solidFill>
                  <a:srgbClr val="5B7038"/>
                </a:solidFill>
                <a:latin typeface="BIZ UDP明朝 Medium" panose="02020500000000000000" pitchFamily="18" charset="-128"/>
                <a:ea typeface="BIZ UDP明朝 Medium" panose="02020500000000000000" pitchFamily="18" charset="-128"/>
                <a:cs typeface="Tw Cen MT"/>
              </a:rPr>
              <a:t>Kymriah</a:t>
            </a:r>
            <a:r>
              <a:rPr sz="1400" b="1" spc="-10" dirty="0">
                <a:solidFill>
                  <a:srgbClr val="5B7038"/>
                </a:solidFill>
                <a:latin typeface="BIZ UDP明朝 Medium" panose="02020500000000000000" pitchFamily="18" charset="-128"/>
                <a:ea typeface="BIZ UDP明朝 Medium" panose="02020500000000000000" pitchFamily="18" charset="-128"/>
                <a:cs typeface="メイリオ"/>
              </a:rPr>
              <a:t>：</a:t>
            </a:r>
            <a:r>
              <a:rPr sz="1400" b="1" spc="-10" dirty="0">
                <a:solidFill>
                  <a:srgbClr val="5B7038"/>
                </a:solidFill>
                <a:latin typeface="BIZ UDP明朝 Medium" panose="02020500000000000000" pitchFamily="18" charset="-128"/>
                <a:ea typeface="BIZ UDP明朝 Medium" panose="02020500000000000000" pitchFamily="18" charset="-128"/>
                <a:cs typeface="Tw Cen MT"/>
              </a:rPr>
              <a:t>1</a:t>
            </a:r>
            <a:r>
              <a:rPr sz="1400" b="1" dirty="0">
                <a:solidFill>
                  <a:srgbClr val="5B7038"/>
                </a:solidFill>
                <a:latin typeface="BIZ UDP明朝 Medium" panose="02020500000000000000" pitchFamily="18" charset="-128"/>
                <a:ea typeface="BIZ UDP明朝 Medium" panose="02020500000000000000" pitchFamily="18" charset="-128"/>
                <a:cs typeface="メイリオ"/>
              </a:rPr>
              <a:t>患</a:t>
            </a:r>
            <a:r>
              <a:rPr sz="1400" b="1" spc="-15" dirty="0">
                <a:solidFill>
                  <a:srgbClr val="5B7038"/>
                </a:solidFill>
                <a:latin typeface="BIZ UDP明朝 Medium" panose="02020500000000000000" pitchFamily="18" charset="-128"/>
                <a:ea typeface="BIZ UDP明朝 Medium" panose="02020500000000000000" pitchFamily="18" charset="-128"/>
                <a:cs typeface="メイリオ"/>
              </a:rPr>
              <a:t>者</a:t>
            </a:r>
            <a:r>
              <a:rPr sz="1400" b="1" dirty="0">
                <a:solidFill>
                  <a:srgbClr val="5B7038"/>
                </a:solidFill>
                <a:latin typeface="BIZ UDP明朝 Medium" panose="02020500000000000000" pitchFamily="18" charset="-128"/>
                <a:ea typeface="BIZ UDP明朝 Medium" panose="02020500000000000000" pitchFamily="18" charset="-128"/>
                <a:cs typeface="メイリオ"/>
              </a:rPr>
              <a:t>あた</a:t>
            </a:r>
            <a:r>
              <a:rPr sz="1400" b="1" spc="-15" dirty="0">
                <a:solidFill>
                  <a:srgbClr val="5B7038"/>
                </a:solidFill>
                <a:latin typeface="BIZ UDP明朝 Medium" panose="02020500000000000000" pitchFamily="18" charset="-128"/>
                <a:ea typeface="BIZ UDP明朝 Medium" panose="02020500000000000000" pitchFamily="18" charset="-128"/>
                <a:cs typeface="メイリオ"/>
              </a:rPr>
              <a:t>り</a:t>
            </a:r>
            <a:r>
              <a:rPr sz="1400" b="1" spc="-10" dirty="0">
                <a:solidFill>
                  <a:srgbClr val="C00000"/>
                </a:solidFill>
                <a:latin typeface="BIZ UDP明朝 Medium" panose="02020500000000000000" pitchFamily="18" charset="-128"/>
                <a:ea typeface="BIZ UDP明朝 Medium" panose="02020500000000000000" pitchFamily="18" charset="-128"/>
                <a:cs typeface="Tw Cen MT"/>
              </a:rPr>
              <a:t>$475,000</a:t>
            </a:r>
            <a:endParaRPr sz="1400" dirty="0">
              <a:solidFill>
                <a:srgbClr val="C00000"/>
              </a:solidFill>
              <a:latin typeface="BIZ UDP明朝 Medium" panose="02020500000000000000" pitchFamily="18" charset="-128"/>
              <a:ea typeface="BIZ UDP明朝 Medium" panose="02020500000000000000" pitchFamily="18" charset="-128"/>
              <a:cs typeface="Tw Cen MT"/>
            </a:endParaRPr>
          </a:p>
          <a:p>
            <a:pPr marL="234950">
              <a:lnSpc>
                <a:spcPct val="100000"/>
              </a:lnSpc>
            </a:pPr>
            <a:r>
              <a:rPr sz="1400" dirty="0">
                <a:solidFill>
                  <a:srgbClr val="252525"/>
                </a:solidFill>
                <a:latin typeface="BIZ UDP明朝 Medium" panose="02020500000000000000" pitchFamily="18" charset="-128"/>
                <a:ea typeface="BIZ UDP明朝 Medium" panose="02020500000000000000" pitchFamily="18" charset="-128"/>
                <a:cs typeface="メイリオ"/>
              </a:rPr>
              <a:t>急性リンパ性白血病</a:t>
            </a:r>
            <a:endParaRPr sz="1400" dirty="0">
              <a:latin typeface="BIZ UDP明朝 Medium" panose="02020500000000000000" pitchFamily="18" charset="-128"/>
              <a:ea typeface="BIZ UDP明朝 Medium" panose="02020500000000000000" pitchFamily="18" charset="-128"/>
              <a:cs typeface="メイリオ"/>
            </a:endParaRPr>
          </a:p>
          <a:p>
            <a:pPr marL="234950">
              <a:lnSpc>
                <a:spcPct val="100000"/>
              </a:lnSpc>
              <a:spcBef>
                <a:spcPts val="1680"/>
              </a:spcBef>
            </a:pPr>
            <a:r>
              <a:rPr sz="1400" b="1" spc="-5" dirty="0">
                <a:solidFill>
                  <a:srgbClr val="5B7038"/>
                </a:solidFill>
                <a:latin typeface="BIZ UDP明朝 Medium" panose="02020500000000000000" pitchFamily="18" charset="-128"/>
                <a:ea typeface="BIZ UDP明朝 Medium" panose="02020500000000000000" pitchFamily="18" charset="-128"/>
                <a:cs typeface="Tw Cen MT"/>
              </a:rPr>
              <a:t>Yescarta</a:t>
            </a:r>
            <a:r>
              <a:rPr sz="1400" b="1" spc="-5" dirty="0">
                <a:solidFill>
                  <a:srgbClr val="5B7038"/>
                </a:solidFill>
                <a:latin typeface="BIZ UDP明朝 Medium" panose="02020500000000000000" pitchFamily="18" charset="-128"/>
                <a:ea typeface="BIZ UDP明朝 Medium" panose="02020500000000000000" pitchFamily="18" charset="-128"/>
                <a:cs typeface="メイリオ"/>
              </a:rPr>
              <a:t>：</a:t>
            </a:r>
            <a:r>
              <a:rPr sz="1400" b="1" spc="-5" dirty="0">
                <a:solidFill>
                  <a:srgbClr val="5B7038"/>
                </a:solidFill>
                <a:latin typeface="BIZ UDP明朝 Medium" panose="02020500000000000000" pitchFamily="18" charset="-128"/>
                <a:ea typeface="BIZ UDP明朝 Medium" panose="02020500000000000000" pitchFamily="18" charset="-128"/>
                <a:cs typeface="Tw Cen MT"/>
              </a:rPr>
              <a:t>1</a:t>
            </a:r>
            <a:r>
              <a:rPr sz="1400" b="1" dirty="0">
                <a:solidFill>
                  <a:srgbClr val="5B7038"/>
                </a:solidFill>
                <a:latin typeface="BIZ UDP明朝 Medium" panose="02020500000000000000" pitchFamily="18" charset="-128"/>
                <a:ea typeface="BIZ UDP明朝 Medium" panose="02020500000000000000" pitchFamily="18" charset="-128"/>
                <a:cs typeface="メイリオ"/>
              </a:rPr>
              <a:t>患</a:t>
            </a:r>
            <a:r>
              <a:rPr sz="1400" b="1" spc="-15" dirty="0">
                <a:solidFill>
                  <a:srgbClr val="5B7038"/>
                </a:solidFill>
                <a:latin typeface="BIZ UDP明朝 Medium" panose="02020500000000000000" pitchFamily="18" charset="-128"/>
                <a:ea typeface="BIZ UDP明朝 Medium" panose="02020500000000000000" pitchFamily="18" charset="-128"/>
                <a:cs typeface="メイリオ"/>
              </a:rPr>
              <a:t>者</a:t>
            </a:r>
            <a:r>
              <a:rPr sz="1400" b="1" dirty="0">
                <a:solidFill>
                  <a:srgbClr val="5B7038"/>
                </a:solidFill>
                <a:latin typeface="BIZ UDP明朝 Medium" panose="02020500000000000000" pitchFamily="18" charset="-128"/>
                <a:ea typeface="BIZ UDP明朝 Medium" panose="02020500000000000000" pitchFamily="18" charset="-128"/>
                <a:cs typeface="メイリオ"/>
              </a:rPr>
              <a:t>あた</a:t>
            </a:r>
            <a:r>
              <a:rPr sz="1400" b="1" spc="-15" dirty="0">
                <a:solidFill>
                  <a:srgbClr val="5B7038"/>
                </a:solidFill>
                <a:latin typeface="BIZ UDP明朝 Medium" panose="02020500000000000000" pitchFamily="18" charset="-128"/>
                <a:ea typeface="BIZ UDP明朝 Medium" panose="02020500000000000000" pitchFamily="18" charset="-128"/>
                <a:cs typeface="メイリオ"/>
              </a:rPr>
              <a:t>り</a:t>
            </a:r>
            <a:r>
              <a:rPr sz="1400" b="1" spc="-10" dirty="0">
                <a:solidFill>
                  <a:srgbClr val="C00000"/>
                </a:solidFill>
                <a:latin typeface="BIZ UDP明朝 Medium" panose="02020500000000000000" pitchFamily="18" charset="-128"/>
                <a:ea typeface="BIZ UDP明朝 Medium" panose="02020500000000000000" pitchFamily="18" charset="-128"/>
                <a:cs typeface="Tw Cen MT"/>
              </a:rPr>
              <a:t>$373,000</a:t>
            </a:r>
            <a:endParaRPr sz="1400" dirty="0">
              <a:solidFill>
                <a:srgbClr val="C00000"/>
              </a:solidFill>
              <a:latin typeface="BIZ UDP明朝 Medium" panose="02020500000000000000" pitchFamily="18" charset="-128"/>
              <a:ea typeface="BIZ UDP明朝 Medium" panose="02020500000000000000" pitchFamily="18" charset="-128"/>
              <a:cs typeface="Tw Cen MT"/>
            </a:endParaRPr>
          </a:p>
          <a:p>
            <a:pPr marL="234950">
              <a:lnSpc>
                <a:spcPct val="100000"/>
              </a:lnSpc>
            </a:pPr>
            <a:r>
              <a:rPr sz="1400" dirty="0" err="1" smtClean="0">
                <a:solidFill>
                  <a:srgbClr val="252525"/>
                </a:solidFill>
                <a:latin typeface="BIZ UDP明朝 Medium" panose="02020500000000000000" pitchFamily="18" charset="-128"/>
                <a:ea typeface="BIZ UDP明朝 Medium" panose="02020500000000000000" pitchFamily="18" charset="-128"/>
                <a:cs typeface="メイリオ"/>
              </a:rPr>
              <a:t>難治性非ホジキンリン</a:t>
            </a:r>
            <a:r>
              <a:rPr sz="1400" spc="-15" dirty="0" err="1" smtClean="0">
                <a:solidFill>
                  <a:srgbClr val="252525"/>
                </a:solidFill>
                <a:latin typeface="BIZ UDP明朝 Medium" panose="02020500000000000000" pitchFamily="18" charset="-128"/>
                <a:ea typeface="BIZ UDP明朝 Medium" panose="02020500000000000000" pitchFamily="18" charset="-128"/>
                <a:cs typeface="メイリオ"/>
              </a:rPr>
              <a:t>パ</a:t>
            </a:r>
            <a:r>
              <a:rPr sz="1400" dirty="0" err="1" smtClean="0">
                <a:solidFill>
                  <a:srgbClr val="252525"/>
                </a:solidFill>
                <a:latin typeface="BIZ UDP明朝 Medium" panose="02020500000000000000" pitchFamily="18" charset="-128"/>
                <a:ea typeface="BIZ UDP明朝 Medium" panose="02020500000000000000" pitchFamily="18" charset="-128"/>
                <a:cs typeface="メイリオ"/>
              </a:rPr>
              <a:t>腫</a:t>
            </a:r>
            <a:endParaRPr lang="en-US" sz="1400" dirty="0" smtClean="0">
              <a:solidFill>
                <a:srgbClr val="252525"/>
              </a:solidFill>
              <a:latin typeface="BIZ UDP明朝 Medium" panose="02020500000000000000" pitchFamily="18" charset="-128"/>
              <a:ea typeface="BIZ UDP明朝 Medium" panose="02020500000000000000" pitchFamily="18" charset="-128"/>
              <a:cs typeface="メイリオ"/>
            </a:endParaRPr>
          </a:p>
          <a:p>
            <a:pPr marL="234950">
              <a:lnSpc>
                <a:spcPct val="100000"/>
              </a:lnSpc>
            </a:pPr>
            <a:endParaRPr sz="1050" dirty="0">
              <a:latin typeface="BIZ UDP明朝 Medium" panose="02020500000000000000" pitchFamily="18" charset="-128"/>
              <a:ea typeface="BIZ UDP明朝 Medium" panose="02020500000000000000" pitchFamily="18" charset="-128"/>
              <a:cs typeface="メイリオ"/>
            </a:endParaRPr>
          </a:p>
        </p:txBody>
      </p:sp>
      <p:sp>
        <p:nvSpPr>
          <p:cNvPr id="29" name="object 10"/>
          <p:cNvSpPr/>
          <p:nvPr/>
        </p:nvSpPr>
        <p:spPr>
          <a:xfrm>
            <a:off x="1341939" y="4141896"/>
            <a:ext cx="6701155" cy="2106295"/>
          </a:xfrm>
          <a:custGeom>
            <a:avLst/>
            <a:gdLst/>
            <a:ahLst/>
            <a:cxnLst/>
            <a:rect l="l" t="t" r="r" b="b"/>
            <a:pathLst>
              <a:path w="6701155" h="2106295">
                <a:moveTo>
                  <a:pt x="0" y="2106168"/>
                </a:moveTo>
                <a:lnTo>
                  <a:pt x="0" y="0"/>
                </a:lnTo>
              </a:path>
              <a:path w="6701155" h="2106295">
                <a:moveTo>
                  <a:pt x="0" y="2106168"/>
                </a:moveTo>
                <a:lnTo>
                  <a:pt x="6701028" y="2106168"/>
                </a:lnTo>
              </a:path>
            </a:pathLst>
          </a:custGeom>
          <a:ln w="9144">
            <a:solidFill>
              <a:srgbClr val="BEBEBE"/>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2" name="object 11"/>
          <p:cNvSpPr/>
          <p:nvPr/>
        </p:nvSpPr>
        <p:spPr>
          <a:xfrm>
            <a:off x="6331375" y="5096977"/>
            <a:ext cx="73152" cy="73152"/>
          </a:xfrm>
          <a:prstGeom prst="rect">
            <a:avLst/>
          </a:prstGeom>
          <a:blipFill>
            <a:blip r:embed="rId2" cstate="print"/>
            <a:stretch>
              <a:fillRect/>
            </a:stretch>
          </a:blip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0" name="object 12"/>
          <p:cNvSpPr/>
          <p:nvPr/>
        </p:nvSpPr>
        <p:spPr>
          <a:xfrm>
            <a:off x="6610267" y="5144221"/>
            <a:ext cx="73151" cy="79249"/>
          </a:xfrm>
          <a:prstGeom prst="rect">
            <a:avLst/>
          </a:prstGeom>
          <a:blipFill>
            <a:blip r:embed="rId3" cstate="print"/>
            <a:stretch>
              <a:fillRect/>
            </a:stretch>
          </a:blip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2" name="object 13"/>
          <p:cNvSpPr/>
          <p:nvPr/>
        </p:nvSpPr>
        <p:spPr>
          <a:xfrm>
            <a:off x="6610267" y="4472137"/>
            <a:ext cx="73151" cy="73152"/>
          </a:xfrm>
          <a:prstGeom prst="rect">
            <a:avLst/>
          </a:prstGeom>
          <a:blipFill>
            <a:blip r:embed="rId4" cstate="print"/>
            <a:stretch>
              <a:fillRect/>
            </a:stretch>
          </a:blip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3" name="object 14"/>
          <p:cNvSpPr/>
          <p:nvPr/>
        </p:nvSpPr>
        <p:spPr>
          <a:xfrm>
            <a:off x="6331375" y="4325833"/>
            <a:ext cx="73152" cy="73152"/>
          </a:xfrm>
          <a:prstGeom prst="rect">
            <a:avLst/>
          </a:prstGeom>
          <a:blipFill>
            <a:blip r:embed="rId5" cstate="print"/>
            <a:stretch>
              <a:fillRect/>
            </a:stretch>
          </a:blip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4" name="object 15"/>
          <p:cNvSpPr/>
          <p:nvPr/>
        </p:nvSpPr>
        <p:spPr>
          <a:xfrm>
            <a:off x="1305223" y="4749976"/>
            <a:ext cx="7326680" cy="1790696"/>
          </a:xfrm>
          <a:prstGeom prst="rect">
            <a:avLst/>
          </a:prstGeom>
          <a:blipFill>
            <a:blip r:embed="rId6" cstate="print"/>
            <a:stretch>
              <a:fillRect/>
            </a:stretch>
          </a:blip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5" name="object 16"/>
          <p:cNvSpPr txBox="1"/>
          <p:nvPr/>
        </p:nvSpPr>
        <p:spPr>
          <a:xfrm>
            <a:off x="7349653" y="5776126"/>
            <a:ext cx="1178716" cy="394723"/>
          </a:xfrm>
          <a:prstGeom prst="rect">
            <a:avLst/>
          </a:prstGeom>
        </p:spPr>
        <p:txBody>
          <a:bodyPr vert="horz" wrap="square" lIns="0" tIns="12065" rIns="0" bIns="0" rtlCol="0">
            <a:spAutoFit/>
          </a:bodyPr>
          <a:lstStyle/>
          <a:p>
            <a:pPr marL="67945" marR="5080" indent="-55880">
              <a:lnSpc>
                <a:spcPct val="112500"/>
              </a:lnSpc>
              <a:spcBef>
                <a:spcPts val="95"/>
              </a:spcBef>
            </a:pPr>
            <a:r>
              <a:rPr sz="1100" dirty="0">
                <a:solidFill>
                  <a:srgbClr val="252525"/>
                </a:solidFill>
                <a:latin typeface="BIZ UDP明朝 Medium" panose="02020500000000000000" pitchFamily="18" charset="-128"/>
                <a:ea typeface="BIZ UDP明朝 Medium" panose="02020500000000000000" pitchFamily="18" charset="-128"/>
                <a:cs typeface="Tw Cen MT"/>
              </a:rPr>
              <a:t>Yescarta  Ky</a:t>
            </a:r>
            <a:r>
              <a:rPr sz="1100" spc="-5" dirty="0">
                <a:solidFill>
                  <a:srgbClr val="252525"/>
                </a:solidFill>
                <a:latin typeface="BIZ UDP明朝 Medium" panose="02020500000000000000" pitchFamily="18" charset="-128"/>
                <a:ea typeface="BIZ UDP明朝 Medium" panose="02020500000000000000" pitchFamily="18" charset="-128"/>
                <a:cs typeface="Tw Cen MT"/>
              </a:rPr>
              <a:t>m</a:t>
            </a:r>
            <a:r>
              <a:rPr sz="1100" dirty="0">
                <a:solidFill>
                  <a:srgbClr val="252525"/>
                </a:solidFill>
                <a:latin typeface="BIZ UDP明朝 Medium" panose="02020500000000000000" pitchFamily="18" charset="-128"/>
                <a:ea typeface="BIZ UDP明朝 Medium" panose="02020500000000000000" pitchFamily="18" charset="-128"/>
                <a:cs typeface="Tw Cen MT"/>
              </a:rPr>
              <a:t>r</a:t>
            </a:r>
            <a:r>
              <a:rPr sz="1100" spc="-5" dirty="0">
                <a:solidFill>
                  <a:srgbClr val="252525"/>
                </a:solidFill>
                <a:latin typeface="BIZ UDP明朝 Medium" panose="02020500000000000000" pitchFamily="18" charset="-128"/>
                <a:ea typeface="BIZ UDP明朝 Medium" panose="02020500000000000000" pitchFamily="18" charset="-128"/>
                <a:cs typeface="Tw Cen MT"/>
              </a:rPr>
              <a:t>i</a:t>
            </a:r>
            <a:r>
              <a:rPr sz="1100" dirty="0">
                <a:solidFill>
                  <a:srgbClr val="252525"/>
                </a:solidFill>
                <a:latin typeface="BIZ UDP明朝 Medium" panose="02020500000000000000" pitchFamily="18" charset="-128"/>
                <a:ea typeface="BIZ UDP明朝 Medium" panose="02020500000000000000" pitchFamily="18" charset="-128"/>
                <a:cs typeface="Tw Cen MT"/>
              </a:rPr>
              <a:t>ah</a:t>
            </a:r>
            <a:endParaRPr sz="1100" dirty="0">
              <a:latin typeface="BIZ UDP明朝 Medium" panose="02020500000000000000" pitchFamily="18" charset="-128"/>
              <a:ea typeface="BIZ UDP明朝 Medium" panose="02020500000000000000" pitchFamily="18" charset="-128"/>
              <a:cs typeface="Tw Cen MT"/>
            </a:endParaRPr>
          </a:p>
        </p:txBody>
      </p:sp>
      <p:sp>
        <p:nvSpPr>
          <p:cNvPr id="46" name="object 17"/>
          <p:cNvSpPr txBox="1"/>
          <p:nvPr/>
        </p:nvSpPr>
        <p:spPr>
          <a:xfrm>
            <a:off x="6142322" y="5895474"/>
            <a:ext cx="739550" cy="182101"/>
          </a:xfrm>
          <a:prstGeom prst="rect">
            <a:avLst/>
          </a:prstGeom>
        </p:spPr>
        <p:txBody>
          <a:bodyPr vert="horz" wrap="square" lIns="0" tIns="12700" rIns="0" bIns="0" rtlCol="0">
            <a:spAutoFit/>
          </a:bodyPr>
          <a:lstStyle/>
          <a:p>
            <a:pPr marL="12700">
              <a:lnSpc>
                <a:spcPct val="100000"/>
              </a:lnSpc>
              <a:spcBef>
                <a:spcPts val="100"/>
              </a:spcBef>
            </a:pPr>
            <a:r>
              <a:rPr sz="1100" spc="-5" dirty="0">
                <a:solidFill>
                  <a:srgbClr val="252525"/>
                </a:solidFill>
                <a:latin typeface="BIZ UDP明朝 Medium" panose="02020500000000000000" pitchFamily="18" charset="-128"/>
                <a:ea typeface="BIZ UDP明朝 Medium" panose="02020500000000000000" pitchFamily="18" charset="-128"/>
                <a:cs typeface="Tw Cen MT"/>
              </a:rPr>
              <a:t>Blincyto</a:t>
            </a:r>
            <a:endParaRPr sz="1100" dirty="0">
              <a:latin typeface="BIZ UDP明朝 Medium" panose="02020500000000000000" pitchFamily="18" charset="-128"/>
              <a:ea typeface="BIZ UDP明朝 Medium" panose="02020500000000000000" pitchFamily="18" charset="-128"/>
              <a:cs typeface="Tw Cen MT"/>
            </a:endParaRPr>
          </a:p>
        </p:txBody>
      </p:sp>
      <p:sp>
        <p:nvSpPr>
          <p:cNvPr id="47" name="object 18"/>
          <p:cNvSpPr txBox="1"/>
          <p:nvPr/>
        </p:nvSpPr>
        <p:spPr>
          <a:xfrm>
            <a:off x="5538712" y="5272596"/>
            <a:ext cx="1899520" cy="182101"/>
          </a:xfrm>
          <a:prstGeom prst="rect">
            <a:avLst/>
          </a:prstGeom>
        </p:spPr>
        <p:txBody>
          <a:bodyPr vert="horz" wrap="square" lIns="0" tIns="12700" rIns="0" bIns="0" rtlCol="0">
            <a:spAutoFit/>
          </a:bodyPr>
          <a:lstStyle/>
          <a:p>
            <a:pPr marL="38100">
              <a:lnSpc>
                <a:spcPct val="100000"/>
              </a:lnSpc>
              <a:spcBef>
                <a:spcPts val="100"/>
              </a:spcBef>
            </a:pPr>
            <a:r>
              <a:rPr sz="1650" baseline="-30303" dirty="0">
                <a:solidFill>
                  <a:srgbClr val="252525"/>
                </a:solidFill>
                <a:latin typeface="BIZ UDP明朝 Medium" panose="02020500000000000000" pitchFamily="18" charset="-128"/>
                <a:ea typeface="BIZ UDP明朝 Medium" panose="02020500000000000000" pitchFamily="18" charset="-128"/>
                <a:cs typeface="Tw Cen MT"/>
              </a:rPr>
              <a:t>Glybera</a:t>
            </a:r>
            <a:r>
              <a:rPr sz="1650" spc="195" baseline="-30303" dirty="0">
                <a:solidFill>
                  <a:srgbClr val="252525"/>
                </a:solidFill>
                <a:latin typeface="BIZ UDP明朝 Medium" panose="02020500000000000000" pitchFamily="18" charset="-128"/>
                <a:ea typeface="BIZ UDP明朝 Medium" panose="02020500000000000000" pitchFamily="18" charset="-128"/>
                <a:cs typeface="Tw Cen MT"/>
              </a:rPr>
              <a:t> </a:t>
            </a:r>
            <a:r>
              <a:rPr sz="1100" dirty="0">
                <a:solidFill>
                  <a:srgbClr val="252525"/>
                </a:solidFill>
                <a:latin typeface="BIZ UDP明朝 Medium" panose="02020500000000000000" pitchFamily="18" charset="-128"/>
                <a:ea typeface="BIZ UDP明朝 Medium" panose="02020500000000000000" pitchFamily="18" charset="-128"/>
                <a:cs typeface="Tw Cen MT"/>
              </a:rPr>
              <a:t>Cyramza</a:t>
            </a:r>
            <a:endParaRPr sz="1100" dirty="0">
              <a:latin typeface="BIZ UDP明朝 Medium" panose="02020500000000000000" pitchFamily="18" charset="-128"/>
              <a:ea typeface="BIZ UDP明朝 Medium" panose="02020500000000000000" pitchFamily="18" charset="-128"/>
              <a:cs typeface="Tw Cen MT"/>
            </a:endParaRPr>
          </a:p>
        </p:txBody>
      </p:sp>
      <p:sp>
        <p:nvSpPr>
          <p:cNvPr id="48" name="object 19"/>
          <p:cNvSpPr txBox="1"/>
          <p:nvPr/>
        </p:nvSpPr>
        <p:spPr>
          <a:xfrm>
            <a:off x="6011127" y="4914653"/>
            <a:ext cx="786800" cy="182101"/>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252525"/>
                </a:solidFill>
                <a:latin typeface="BIZ UDP明朝 Medium" panose="02020500000000000000" pitchFamily="18" charset="-128"/>
                <a:ea typeface="BIZ UDP明朝 Medium" panose="02020500000000000000" pitchFamily="18" charset="-128"/>
                <a:cs typeface="Tw Cen MT"/>
              </a:rPr>
              <a:t>Keytr</a:t>
            </a:r>
            <a:r>
              <a:rPr sz="1100" spc="-5" dirty="0">
                <a:solidFill>
                  <a:srgbClr val="252525"/>
                </a:solidFill>
                <a:latin typeface="BIZ UDP明朝 Medium" panose="02020500000000000000" pitchFamily="18" charset="-128"/>
                <a:ea typeface="BIZ UDP明朝 Medium" panose="02020500000000000000" pitchFamily="18" charset="-128"/>
                <a:cs typeface="Tw Cen MT"/>
              </a:rPr>
              <a:t>u</a:t>
            </a:r>
            <a:r>
              <a:rPr sz="1100" dirty="0">
                <a:solidFill>
                  <a:srgbClr val="252525"/>
                </a:solidFill>
                <a:latin typeface="BIZ UDP明朝 Medium" panose="02020500000000000000" pitchFamily="18" charset="-128"/>
                <a:ea typeface="BIZ UDP明朝 Medium" panose="02020500000000000000" pitchFamily="18" charset="-128"/>
                <a:cs typeface="Tw Cen MT"/>
              </a:rPr>
              <a:t>da</a:t>
            </a:r>
            <a:endParaRPr sz="1100" dirty="0">
              <a:latin typeface="BIZ UDP明朝 Medium" panose="02020500000000000000" pitchFamily="18" charset="-128"/>
              <a:ea typeface="BIZ UDP明朝 Medium" panose="02020500000000000000" pitchFamily="18" charset="-128"/>
              <a:cs typeface="Tw Cen MT"/>
            </a:endParaRPr>
          </a:p>
        </p:txBody>
      </p:sp>
      <p:sp>
        <p:nvSpPr>
          <p:cNvPr id="49" name="object 20"/>
          <p:cNvSpPr txBox="1"/>
          <p:nvPr/>
        </p:nvSpPr>
        <p:spPr>
          <a:xfrm>
            <a:off x="6741150" y="5077831"/>
            <a:ext cx="673642" cy="182101"/>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252525"/>
                </a:solidFill>
                <a:latin typeface="BIZ UDP明朝 Medium" panose="02020500000000000000" pitchFamily="18" charset="-128"/>
                <a:ea typeface="BIZ UDP明朝 Medium" panose="02020500000000000000" pitchFamily="18" charset="-128"/>
                <a:cs typeface="Tw Cen MT"/>
              </a:rPr>
              <a:t>Opd</a:t>
            </a:r>
            <a:r>
              <a:rPr sz="1100" spc="-5" dirty="0">
                <a:solidFill>
                  <a:srgbClr val="252525"/>
                </a:solidFill>
                <a:latin typeface="BIZ UDP明朝 Medium" panose="02020500000000000000" pitchFamily="18" charset="-128"/>
                <a:ea typeface="BIZ UDP明朝 Medium" panose="02020500000000000000" pitchFamily="18" charset="-128"/>
                <a:cs typeface="Tw Cen MT"/>
              </a:rPr>
              <a:t>iv</a:t>
            </a:r>
            <a:r>
              <a:rPr sz="1100" dirty="0">
                <a:solidFill>
                  <a:srgbClr val="252525"/>
                </a:solidFill>
                <a:latin typeface="BIZ UDP明朝 Medium" panose="02020500000000000000" pitchFamily="18" charset="-128"/>
                <a:ea typeface="BIZ UDP明朝 Medium" panose="02020500000000000000" pitchFamily="18" charset="-128"/>
                <a:cs typeface="Tw Cen MT"/>
              </a:rPr>
              <a:t>o</a:t>
            </a:r>
            <a:endParaRPr sz="1100" dirty="0">
              <a:latin typeface="BIZ UDP明朝 Medium" panose="02020500000000000000" pitchFamily="18" charset="-128"/>
              <a:ea typeface="BIZ UDP明朝 Medium" panose="02020500000000000000" pitchFamily="18" charset="-128"/>
              <a:cs typeface="Tw Cen MT"/>
            </a:endParaRPr>
          </a:p>
        </p:txBody>
      </p:sp>
      <p:sp>
        <p:nvSpPr>
          <p:cNvPr id="50" name="object 21"/>
          <p:cNvSpPr txBox="1"/>
          <p:nvPr/>
        </p:nvSpPr>
        <p:spPr>
          <a:xfrm>
            <a:off x="6441243" y="4260195"/>
            <a:ext cx="1071176" cy="321242"/>
          </a:xfrm>
          <a:prstGeom prst="rect">
            <a:avLst/>
          </a:prstGeom>
        </p:spPr>
        <p:txBody>
          <a:bodyPr vert="horz" wrap="square" lIns="0" tIns="13335" rIns="0" bIns="0" rtlCol="0">
            <a:spAutoFit/>
          </a:bodyPr>
          <a:lstStyle/>
          <a:p>
            <a:pPr marL="12700">
              <a:lnSpc>
                <a:spcPts val="1230"/>
              </a:lnSpc>
              <a:spcBef>
                <a:spcPts val="105"/>
              </a:spcBef>
            </a:pPr>
            <a:r>
              <a:rPr sz="1100" dirty="0">
                <a:solidFill>
                  <a:srgbClr val="252525"/>
                </a:solidFill>
                <a:latin typeface="BIZ UDP明朝 Medium" panose="02020500000000000000" pitchFamily="18" charset="-128"/>
                <a:ea typeface="BIZ UDP明朝 Medium" panose="02020500000000000000" pitchFamily="18" charset="-128"/>
                <a:cs typeface="Tw Cen MT"/>
              </a:rPr>
              <a:t>Zykadia</a:t>
            </a:r>
            <a:endParaRPr sz="1100" dirty="0">
              <a:latin typeface="BIZ UDP明朝 Medium" panose="02020500000000000000" pitchFamily="18" charset="-128"/>
              <a:ea typeface="BIZ UDP明朝 Medium" panose="02020500000000000000" pitchFamily="18" charset="-128"/>
              <a:cs typeface="Tw Cen MT"/>
            </a:endParaRPr>
          </a:p>
          <a:p>
            <a:pPr marL="300990">
              <a:lnSpc>
                <a:spcPts val="1230"/>
              </a:lnSpc>
            </a:pPr>
            <a:r>
              <a:rPr sz="1100" spc="-5" dirty="0">
                <a:solidFill>
                  <a:srgbClr val="252525"/>
                </a:solidFill>
                <a:latin typeface="BIZ UDP明朝 Medium" panose="02020500000000000000" pitchFamily="18" charset="-128"/>
                <a:ea typeface="BIZ UDP明朝 Medium" panose="02020500000000000000" pitchFamily="18" charset="-128"/>
                <a:cs typeface="Tw Cen MT"/>
              </a:rPr>
              <a:t>L</a:t>
            </a:r>
            <a:r>
              <a:rPr sz="1100" dirty="0">
                <a:solidFill>
                  <a:srgbClr val="252525"/>
                </a:solidFill>
                <a:latin typeface="BIZ UDP明朝 Medium" panose="02020500000000000000" pitchFamily="18" charset="-128"/>
                <a:ea typeface="BIZ UDP明朝 Medium" panose="02020500000000000000" pitchFamily="18" charset="-128"/>
                <a:cs typeface="Tw Cen MT"/>
              </a:rPr>
              <a:t>e</a:t>
            </a:r>
            <a:r>
              <a:rPr sz="1100" spc="-5" dirty="0">
                <a:solidFill>
                  <a:srgbClr val="252525"/>
                </a:solidFill>
                <a:latin typeface="BIZ UDP明朝 Medium" panose="02020500000000000000" pitchFamily="18" charset="-128"/>
                <a:ea typeface="BIZ UDP明朝 Medium" panose="02020500000000000000" pitchFamily="18" charset="-128"/>
                <a:cs typeface="Tw Cen MT"/>
              </a:rPr>
              <a:t>nvima</a:t>
            </a:r>
            <a:endParaRPr sz="1100" dirty="0">
              <a:latin typeface="BIZ UDP明朝 Medium" panose="02020500000000000000" pitchFamily="18" charset="-128"/>
              <a:ea typeface="BIZ UDP明朝 Medium" panose="02020500000000000000" pitchFamily="18" charset="-128"/>
              <a:cs typeface="Tw Cen MT"/>
            </a:endParaRPr>
          </a:p>
        </p:txBody>
      </p:sp>
      <p:sp>
        <p:nvSpPr>
          <p:cNvPr id="51" name="object 22"/>
          <p:cNvSpPr txBox="1"/>
          <p:nvPr/>
        </p:nvSpPr>
        <p:spPr>
          <a:xfrm>
            <a:off x="214380" y="4017293"/>
            <a:ext cx="1042668" cy="2187778"/>
          </a:xfrm>
          <a:prstGeom prst="rect">
            <a:avLst/>
          </a:prstGeom>
        </p:spPr>
        <p:txBody>
          <a:bodyPr vert="horz" wrap="square" lIns="0" tIns="71120" rIns="0" bIns="0" rtlCol="0">
            <a:spAutoFit/>
          </a:bodyPr>
          <a:lstStyle/>
          <a:p>
            <a:pPr marR="5080" algn="r">
              <a:lnSpc>
                <a:spcPct val="100000"/>
              </a:lnSpc>
              <a:spcBef>
                <a:spcPts val="560"/>
              </a:spcBef>
            </a:pPr>
            <a:r>
              <a:rPr sz="1000" spc="-5" dirty="0">
                <a:solidFill>
                  <a:srgbClr val="252525"/>
                </a:solidFill>
                <a:latin typeface="BIZ UDP明朝 Medium" panose="02020500000000000000" pitchFamily="18" charset="-128"/>
                <a:ea typeface="BIZ UDP明朝 Medium" panose="02020500000000000000" pitchFamily="18" charset="-128"/>
                <a:cs typeface="Tw Cen MT"/>
              </a:rPr>
              <a:t>$1</a:t>
            </a:r>
            <a:r>
              <a:rPr sz="1000" spc="-10" dirty="0">
                <a:solidFill>
                  <a:srgbClr val="252525"/>
                </a:solidFill>
                <a:latin typeface="BIZ UDP明朝 Medium" panose="02020500000000000000" pitchFamily="18" charset="-128"/>
                <a:ea typeface="BIZ UDP明朝 Medium" panose="02020500000000000000" pitchFamily="18" charset="-128"/>
                <a:cs typeface="Tw Cen MT"/>
              </a:rPr>
              <a:t>,</a:t>
            </a:r>
            <a:r>
              <a:rPr sz="1000" spc="-5" dirty="0">
                <a:solidFill>
                  <a:srgbClr val="252525"/>
                </a:solidFill>
                <a:latin typeface="BIZ UDP明朝 Medium" panose="02020500000000000000" pitchFamily="18" charset="-128"/>
                <a:ea typeface="BIZ UDP明朝 Medium" panose="02020500000000000000" pitchFamily="18" charset="-128"/>
                <a:cs typeface="Tw Cen MT"/>
              </a:rPr>
              <a:t>000</a:t>
            </a:r>
            <a:r>
              <a:rPr sz="1000" dirty="0">
                <a:solidFill>
                  <a:srgbClr val="252525"/>
                </a:solidFill>
                <a:latin typeface="BIZ UDP明朝 Medium" panose="02020500000000000000" pitchFamily="18" charset="-128"/>
                <a:ea typeface="BIZ UDP明朝 Medium" panose="02020500000000000000" pitchFamily="18" charset="-128"/>
                <a:cs typeface="Tw Cen MT"/>
              </a:rPr>
              <a:t>,</a:t>
            </a:r>
            <a:r>
              <a:rPr sz="1000" spc="-5" dirty="0">
                <a:solidFill>
                  <a:srgbClr val="252525"/>
                </a:solidFill>
                <a:latin typeface="BIZ UDP明朝 Medium" panose="02020500000000000000" pitchFamily="18" charset="-128"/>
                <a:ea typeface="BIZ UDP明朝 Medium" panose="02020500000000000000" pitchFamily="18" charset="-128"/>
                <a:cs typeface="Tw Cen MT"/>
              </a:rPr>
              <a:t>000</a:t>
            </a:r>
            <a:endParaRPr sz="1000" dirty="0">
              <a:latin typeface="BIZ UDP明朝 Medium" panose="02020500000000000000" pitchFamily="18" charset="-128"/>
              <a:ea typeface="BIZ UDP明朝 Medium" panose="02020500000000000000" pitchFamily="18" charset="-128"/>
              <a:cs typeface="Tw Cen MT"/>
            </a:endParaRPr>
          </a:p>
          <a:p>
            <a:pPr marR="5715" algn="r">
              <a:lnSpc>
                <a:spcPct val="100000"/>
              </a:lnSpc>
              <a:spcBef>
                <a:spcPts val="459"/>
              </a:spcBef>
            </a:pPr>
            <a:r>
              <a:rPr sz="1000" spc="-5" dirty="0">
                <a:solidFill>
                  <a:srgbClr val="252525"/>
                </a:solidFill>
                <a:latin typeface="BIZ UDP明朝 Medium" panose="02020500000000000000" pitchFamily="18" charset="-128"/>
                <a:ea typeface="BIZ UDP明朝 Medium" panose="02020500000000000000" pitchFamily="18" charset="-128"/>
                <a:cs typeface="Tw Cen MT"/>
              </a:rPr>
              <a:t>$900</a:t>
            </a:r>
            <a:r>
              <a:rPr sz="1000" spc="-10" dirty="0">
                <a:solidFill>
                  <a:srgbClr val="252525"/>
                </a:solidFill>
                <a:latin typeface="BIZ UDP明朝 Medium" panose="02020500000000000000" pitchFamily="18" charset="-128"/>
                <a:ea typeface="BIZ UDP明朝 Medium" panose="02020500000000000000" pitchFamily="18" charset="-128"/>
                <a:cs typeface="Tw Cen MT"/>
              </a:rPr>
              <a:t>,</a:t>
            </a:r>
            <a:r>
              <a:rPr sz="1000" spc="-5" dirty="0">
                <a:solidFill>
                  <a:srgbClr val="252525"/>
                </a:solidFill>
                <a:latin typeface="BIZ UDP明朝 Medium" panose="02020500000000000000" pitchFamily="18" charset="-128"/>
                <a:ea typeface="BIZ UDP明朝 Medium" panose="02020500000000000000" pitchFamily="18" charset="-128"/>
                <a:cs typeface="Tw Cen MT"/>
              </a:rPr>
              <a:t>000</a:t>
            </a:r>
            <a:endParaRPr sz="1000" dirty="0">
              <a:latin typeface="BIZ UDP明朝 Medium" panose="02020500000000000000" pitchFamily="18" charset="-128"/>
              <a:ea typeface="BIZ UDP明朝 Medium" panose="02020500000000000000" pitchFamily="18" charset="-128"/>
              <a:cs typeface="Tw Cen MT"/>
            </a:endParaRPr>
          </a:p>
          <a:p>
            <a:pPr marR="5715" algn="r">
              <a:lnSpc>
                <a:spcPct val="100000"/>
              </a:lnSpc>
              <a:spcBef>
                <a:spcPts val="455"/>
              </a:spcBef>
            </a:pPr>
            <a:r>
              <a:rPr sz="1000" spc="-5" dirty="0">
                <a:solidFill>
                  <a:srgbClr val="252525"/>
                </a:solidFill>
                <a:latin typeface="BIZ UDP明朝 Medium" panose="02020500000000000000" pitchFamily="18" charset="-128"/>
                <a:ea typeface="BIZ UDP明朝 Medium" panose="02020500000000000000" pitchFamily="18" charset="-128"/>
                <a:cs typeface="Tw Cen MT"/>
              </a:rPr>
              <a:t>$800</a:t>
            </a:r>
            <a:r>
              <a:rPr sz="1000" spc="-10" dirty="0">
                <a:solidFill>
                  <a:srgbClr val="252525"/>
                </a:solidFill>
                <a:latin typeface="BIZ UDP明朝 Medium" panose="02020500000000000000" pitchFamily="18" charset="-128"/>
                <a:ea typeface="BIZ UDP明朝 Medium" panose="02020500000000000000" pitchFamily="18" charset="-128"/>
                <a:cs typeface="Tw Cen MT"/>
              </a:rPr>
              <a:t>,</a:t>
            </a:r>
            <a:r>
              <a:rPr sz="1000" spc="-5" dirty="0">
                <a:solidFill>
                  <a:srgbClr val="252525"/>
                </a:solidFill>
                <a:latin typeface="BIZ UDP明朝 Medium" panose="02020500000000000000" pitchFamily="18" charset="-128"/>
                <a:ea typeface="BIZ UDP明朝 Medium" panose="02020500000000000000" pitchFamily="18" charset="-128"/>
                <a:cs typeface="Tw Cen MT"/>
              </a:rPr>
              <a:t>000</a:t>
            </a:r>
            <a:endParaRPr sz="1000" dirty="0">
              <a:latin typeface="BIZ UDP明朝 Medium" panose="02020500000000000000" pitchFamily="18" charset="-128"/>
              <a:ea typeface="BIZ UDP明朝 Medium" panose="02020500000000000000" pitchFamily="18" charset="-128"/>
              <a:cs typeface="Tw Cen MT"/>
            </a:endParaRPr>
          </a:p>
          <a:p>
            <a:pPr marR="5715" algn="r">
              <a:lnSpc>
                <a:spcPct val="100000"/>
              </a:lnSpc>
              <a:spcBef>
                <a:spcPts val="459"/>
              </a:spcBef>
            </a:pPr>
            <a:r>
              <a:rPr sz="1000" spc="-5" dirty="0">
                <a:solidFill>
                  <a:srgbClr val="252525"/>
                </a:solidFill>
                <a:latin typeface="BIZ UDP明朝 Medium" panose="02020500000000000000" pitchFamily="18" charset="-128"/>
                <a:ea typeface="BIZ UDP明朝 Medium" panose="02020500000000000000" pitchFamily="18" charset="-128"/>
                <a:cs typeface="Tw Cen MT"/>
              </a:rPr>
              <a:t>$700</a:t>
            </a:r>
            <a:r>
              <a:rPr sz="1000" spc="-10" dirty="0">
                <a:solidFill>
                  <a:srgbClr val="252525"/>
                </a:solidFill>
                <a:latin typeface="BIZ UDP明朝 Medium" panose="02020500000000000000" pitchFamily="18" charset="-128"/>
                <a:ea typeface="BIZ UDP明朝 Medium" panose="02020500000000000000" pitchFamily="18" charset="-128"/>
                <a:cs typeface="Tw Cen MT"/>
              </a:rPr>
              <a:t>,</a:t>
            </a:r>
            <a:r>
              <a:rPr sz="1000" spc="-5" dirty="0">
                <a:solidFill>
                  <a:srgbClr val="252525"/>
                </a:solidFill>
                <a:latin typeface="BIZ UDP明朝 Medium" panose="02020500000000000000" pitchFamily="18" charset="-128"/>
                <a:ea typeface="BIZ UDP明朝 Medium" panose="02020500000000000000" pitchFamily="18" charset="-128"/>
                <a:cs typeface="Tw Cen MT"/>
              </a:rPr>
              <a:t>000</a:t>
            </a:r>
            <a:endParaRPr sz="1000" dirty="0">
              <a:latin typeface="BIZ UDP明朝 Medium" panose="02020500000000000000" pitchFamily="18" charset="-128"/>
              <a:ea typeface="BIZ UDP明朝 Medium" panose="02020500000000000000" pitchFamily="18" charset="-128"/>
              <a:cs typeface="Tw Cen MT"/>
            </a:endParaRPr>
          </a:p>
          <a:p>
            <a:pPr marR="5715" algn="r">
              <a:lnSpc>
                <a:spcPct val="100000"/>
              </a:lnSpc>
              <a:spcBef>
                <a:spcPts val="459"/>
              </a:spcBef>
            </a:pPr>
            <a:r>
              <a:rPr sz="1000" spc="-5" dirty="0">
                <a:solidFill>
                  <a:srgbClr val="252525"/>
                </a:solidFill>
                <a:latin typeface="BIZ UDP明朝 Medium" panose="02020500000000000000" pitchFamily="18" charset="-128"/>
                <a:ea typeface="BIZ UDP明朝 Medium" panose="02020500000000000000" pitchFamily="18" charset="-128"/>
                <a:cs typeface="Tw Cen MT"/>
              </a:rPr>
              <a:t>$600</a:t>
            </a:r>
            <a:r>
              <a:rPr sz="1000" spc="-10" dirty="0">
                <a:solidFill>
                  <a:srgbClr val="252525"/>
                </a:solidFill>
                <a:latin typeface="BIZ UDP明朝 Medium" panose="02020500000000000000" pitchFamily="18" charset="-128"/>
                <a:ea typeface="BIZ UDP明朝 Medium" panose="02020500000000000000" pitchFamily="18" charset="-128"/>
                <a:cs typeface="Tw Cen MT"/>
              </a:rPr>
              <a:t>,</a:t>
            </a:r>
            <a:r>
              <a:rPr sz="1000" spc="-5" dirty="0">
                <a:solidFill>
                  <a:srgbClr val="252525"/>
                </a:solidFill>
                <a:latin typeface="BIZ UDP明朝 Medium" panose="02020500000000000000" pitchFamily="18" charset="-128"/>
                <a:ea typeface="BIZ UDP明朝 Medium" panose="02020500000000000000" pitchFamily="18" charset="-128"/>
                <a:cs typeface="Tw Cen MT"/>
              </a:rPr>
              <a:t>000</a:t>
            </a:r>
            <a:endParaRPr sz="1000" dirty="0">
              <a:latin typeface="BIZ UDP明朝 Medium" panose="02020500000000000000" pitchFamily="18" charset="-128"/>
              <a:ea typeface="BIZ UDP明朝 Medium" panose="02020500000000000000" pitchFamily="18" charset="-128"/>
              <a:cs typeface="Tw Cen MT"/>
            </a:endParaRPr>
          </a:p>
          <a:p>
            <a:pPr marR="5715" algn="r">
              <a:lnSpc>
                <a:spcPct val="100000"/>
              </a:lnSpc>
              <a:spcBef>
                <a:spcPts val="459"/>
              </a:spcBef>
            </a:pPr>
            <a:r>
              <a:rPr sz="1000" spc="-5" dirty="0">
                <a:solidFill>
                  <a:srgbClr val="252525"/>
                </a:solidFill>
                <a:latin typeface="BIZ UDP明朝 Medium" panose="02020500000000000000" pitchFamily="18" charset="-128"/>
                <a:ea typeface="BIZ UDP明朝 Medium" panose="02020500000000000000" pitchFamily="18" charset="-128"/>
                <a:cs typeface="Tw Cen MT"/>
              </a:rPr>
              <a:t>$500</a:t>
            </a:r>
            <a:r>
              <a:rPr sz="1000" spc="-10" dirty="0">
                <a:solidFill>
                  <a:srgbClr val="252525"/>
                </a:solidFill>
                <a:latin typeface="BIZ UDP明朝 Medium" panose="02020500000000000000" pitchFamily="18" charset="-128"/>
                <a:ea typeface="BIZ UDP明朝 Medium" panose="02020500000000000000" pitchFamily="18" charset="-128"/>
                <a:cs typeface="Tw Cen MT"/>
              </a:rPr>
              <a:t>,</a:t>
            </a:r>
            <a:r>
              <a:rPr sz="1000" spc="-5" dirty="0">
                <a:solidFill>
                  <a:srgbClr val="252525"/>
                </a:solidFill>
                <a:latin typeface="BIZ UDP明朝 Medium" panose="02020500000000000000" pitchFamily="18" charset="-128"/>
                <a:ea typeface="BIZ UDP明朝 Medium" panose="02020500000000000000" pitchFamily="18" charset="-128"/>
                <a:cs typeface="Tw Cen MT"/>
              </a:rPr>
              <a:t>000</a:t>
            </a:r>
            <a:endParaRPr sz="1000" dirty="0">
              <a:latin typeface="BIZ UDP明朝 Medium" panose="02020500000000000000" pitchFamily="18" charset="-128"/>
              <a:ea typeface="BIZ UDP明朝 Medium" panose="02020500000000000000" pitchFamily="18" charset="-128"/>
              <a:cs typeface="Tw Cen MT"/>
            </a:endParaRPr>
          </a:p>
          <a:p>
            <a:pPr marR="5715" algn="r">
              <a:lnSpc>
                <a:spcPct val="100000"/>
              </a:lnSpc>
              <a:spcBef>
                <a:spcPts val="459"/>
              </a:spcBef>
            </a:pPr>
            <a:r>
              <a:rPr sz="1000" spc="-5" dirty="0">
                <a:solidFill>
                  <a:srgbClr val="252525"/>
                </a:solidFill>
                <a:latin typeface="BIZ UDP明朝 Medium" panose="02020500000000000000" pitchFamily="18" charset="-128"/>
                <a:ea typeface="BIZ UDP明朝 Medium" panose="02020500000000000000" pitchFamily="18" charset="-128"/>
                <a:cs typeface="Tw Cen MT"/>
              </a:rPr>
              <a:t>$400</a:t>
            </a:r>
            <a:r>
              <a:rPr sz="1000" spc="-10" dirty="0">
                <a:solidFill>
                  <a:srgbClr val="252525"/>
                </a:solidFill>
                <a:latin typeface="BIZ UDP明朝 Medium" panose="02020500000000000000" pitchFamily="18" charset="-128"/>
                <a:ea typeface="BIZ UDP明朝 Medium" panose="02020500000000000000" pitchFamily="18" charset="-128"/>
                <a:cs typeface="Tw Cen MT"/>
              </a:rPr>
              <a:t>,</a:t>
            </a:r>
            <a:r>
              <a:rPr sz="1000" spc="-5" dirty="0">
                <a:solidFill>
                  <a:srgbClr val="252525"/>
                </a:solidFill>
                <a:latin typeface="BIZ UDP明朝 Medium" panose="02020500000000000000" pitchFamily="18" charset="-128"/>
                <a:ea typeface="BIZ UDP明朝 Medium" panose="02020500000000000000" pitchFamily="18" charset="-128"/>
                <a:cs typeface="Tw Cen MT"/>
              </a:rPr>
              <a:t>000</a:t>
            </a:r>
            <a:endParaRPr sz="1000" dirty="0">
              <a:latin typeface="BIZ UDP明朝 Medium" panose="02020500000000000000" pitchFamily="18" charset="-128"/>
              <a:ea typeface="BIZ UDP明朝 Medium" panose="02020500000000000000" pitchFamily="18" charset="-128"/>
              <a:cs typeface="Tw Cen MT"/>
            </a:endParaRPr>
          </a:p>
          <a:p>
            <a:pPr marR="5715" algn="r">
              <a:lnSpc>
                <a:spcPct val="100000"/>
              </a:lnSpc>
              <a:spcBef>
                <a:spcPts val="459"/>
              </a:spcBef>
            </a:pPr>
            <a:r>
              <a:rPr sz="1000" spc="-5" dirty="0">
                <a:solidFill>
                  <a:srgbClr val="252525"/>
                </a:solidFill>
                <a:latin typeface="BIZ UDP明朝 Medium" panose="02020500000000000000" pitchFamily="18" charset="-128"/>
                <a:ea typeface="BIZ UDP明朝 Medium" panose="02020500000000000000" pitchFamily="18" charset="-128"/>
                <a:cs typeface="Tw Cen MT"/>
              </a:rPr>
              <a:t>$300</a:t>
            </a:r>
            <a:r>
              <a:rPr sz="1000" spc="-10" dirty="0">
                <a:solidFill>
                  <a:srgbClr val="252525"/>
                </a:solidFill>
                <a:latin typeface="BIZ UDP明朝 Medium" panose="02020500000000000000" pitchFamily="18" charset="-128"/>
                <a:ea typeface="BIZ UDP明朝 Medium" panose="02020500000000000000" pitchFamily="18" charset="-128"/>
                <a:cs typeface="Tw Cen MT"/>
              </a:rPr>
              <a:t>,</a:t>
            </a:r>
            <a:r>
              <a:rPr sz="1000" spc="-5" dirty="0">
                <a:solidFill>
                  <a:srgbClr val="252525"/>
                </a:solidFill>
                <a:latin typeface="BIZ UDP明朝 Medium" panose="02020500000000000000" pitchFamily="18" charset="-128"/>
                <a:ea typeface="BIZ UDP明朝 Medium" panose="02020500000000000000" pitchFamily="18" charset="-128"/>
                <a:cs typeface="Tw Cen MT"/>
              </a:rPr>
              <a:t>000</a:t>
            </a:r>
            <a:endParaRPr sz="1000" dirty="0">
              <a:latin typeface="BIZ UDP明朝 Medium" panose="02020500000000000000" pitchFamily="18" charset="-128"/>
              <a:ea typeface="BIZ UDP明朝 Medium" panose="02020500000000000000" pitchFamily="18" charset="-128"/>
              <a:cs typeface="Tw Cen MT"/>
            </a:endParaRPr>
          </a:p>
          <a:p>
            <a:pPr marR="5715" algn="r">
              <a:lnSpc>
                <a:spcPct val="100000"/>
              </a:lnSpc>
              <a:spcBef>
                <a:spcPts val="459"/>
              </a:spcBef>
            </a:pPr>
            <a:r>
              <a:rPr sz="1000" spc="-5" dirty="0">
                <a:solidFill>
                  <a:srgbClr val="252525"/>
                </a:solidFill>
                <a:latin typeface="BIZ UDP明朝 Medium" panose="02020500000000000000" pitchFamily="18" charset="-128"/>
                <a:ea typeface="BIZ UDP明朝 Medium" panose="02020500000000000000" pitchFamily="18" charset="-128"/>
                <a:cs typeface="Tw Cen MT"/>
              </a:rPr>
              <a:t>$200</a:t>
            </a:r>
            <a:r>
              <a:rPr sz="1000" spc="-10" dirty="0">
                <a:solidFill>
                  <a:srgbClr val="252525"/>
                </a:solidFill>
                <a:latin typeface="BIZ UDP明朝 Medium" panose="02020500000000000000" pitchFamily="18" charset="-128"/>
                <a:ea typeface="BIZ UDP明朝 Medium" panose="02020500000000000000" pitchFamily="18" charset="-128"/>
                <a:cs typeface="Tw Cen MT"/>
              </a:rPr>
              <a:t>,</a:t>
            </a:r>
            <a:r>
              <a:rPr sz="1000" spc="-5" dirty="0">
                <a:solidFill>
                  <a:srgbClr val="252525"/>
                </a:solidFill>
                <a:latin typeface="BIZ UDP明朝 Medium" panose="02020500000000000000" pitchFamily="18" charset="-128"/>
                <a:ea typeface="BIZ UDP明朝 Medium" panose="02020500000000000000" pitchFamily="18" charset="-128"/>
                <a:cs typeface="Tw Cen MT"/>
              </a:rPr>
              <a:t>000</a:t>
            </a:r>
            <a:endParaRPr sz="1000" dirty="0">
              <a:latin typeface="BIZ UDP明朝 Medium" panose="02020500000000000000" pitchFamily="18" charset="-128"/>
              <a:ea typeface="BIZ UDP明朝 Medium" panose="02020500000000000000" pitchFamily="18" charset="-128"/>
              <a:cs typeface="Tw Cen MT"/>
            </a:endParaRPr>
          </a:p>
          <a:p>
            <a:pPr marR="5715" algn="r">
              <a:lnSpc>
                <a:spcPct val="100000"/>
              </a:lnSpc>
              <a:spcBef>
                <a:spcPts val="459"/>
              </a:spcBef>
            </a:pPr>
            <a:r>
              <a:rPr sz="1000" spc="-5" dirty="0">
                <a:solidFill>
                  <a:srgbClr val="252525"/>
                </a:solidFill>
                <a:latin typeface="BIZ UDP明朝 Medium" panose="02020500000000000000" pitchFamily="18" charset="-128"/>
                <a:ea typeface="BIZ UDP明朝 Medium" panose="02020500000000000000" pitchFamily="18" charset="-128"/>
                <a:cs typeface="Tw Cen MT"/>
              </a:rPr>
              <a:t>$</a:t>
            </a:r>
            <a:r>
              <a:rPr sz="1000" spc="-5" dirty="0" smtClean="0">
                <a:solidFill>
                  <a:srgbClr val="252525"/>
                </a:solidFill>
                <a:latin typeface="BIZ UDP明朝 Medium" panose="02020500000000000000" pitchFamily="18" charset="-128"/>
                <a:ea typeface="BIZ UDP明朝 Medium" panose="02020500000000000000" pitchFamily="18" charset="-128"/>
                <a:cs typeface="Tw Cen MT"/>
              </a:rPr>
              <a:t>100</a:t>
            </a:r>
            <a:r>
              <a:rPr sz="1000" spc="-10" dirty="0" smtClean="0">
                <a:solidFill>
                  <a:srgbClr val="252525"/>
                </a:solidFill>
                <a:latin typeface="BIZ UDP明朝 Medium" panose="02020500000000000000" pitchFamily="18" charset="-128"/>
                <a:ea typeface="BIZ UDP明朝 Medium" panose="02020500000000000000" pitchFamily="18" charset="-128"/>
                <a:cs typeface="Tw Cen MT"/>
              </a:rPr>
              <a:t>,</a:t>
            </a:r>
            <a:r>
              <a:rPr sz="1000" spc="-5" dirty="0" smtClean="0">
                <a:solidFill>
                  <a:srgbClr val="252525"/>
                </a:solidFill>
                <a:latin typeface="BIZ UDP明朝 Medium" panose="02020500000000000000" pitchFamily="18" charset="-128"/>
                <a:ea typeface="BIZ UDP明朝 Medium" panose="02020500000000000000" pitchFamily="18" charset="-128"/>
                <a:cs typeface="Tw Cen MT"/>
              </a:rPr>
              <a:t>000</a:t>
            </a:r>
            <a:endParaRPr sz="1000" dirty="0">
              <a:latin typeface="BIZ UDP明朝 Medium" panose="02020500000000000000" pitchFamily="18" charset="-128"/>
              <a:ea typeface="BIZ UDP明朝 Medium" panose="02020500000000000000" pitchFamily="18" charset="-128"/>
              <a:cs typeface="Tw Cen MT"/>
            </a:endParaRPr>
          </a:p>
        </p:txBody>
      </p:sp>
      <p:sp>
        <p:nvSpPr>
          <p:cNvPr id="52" name="object 23"/>
          <p:cNvSpPr txBox="1"/>
          <p:nvPr/>
        </p:nvSpPr>
        <p:spPr>
          <a:xfrm>
            <a:off x="1181375" y="6294482"/>
            <a:ext cx="7265512" cy="182101"/>
          </a:xfrm>
          <a:prstGeom prst="rect">
            <a:avLst/>
          </a:prstGeom>
        </p:spPr>
        <p:txBody>
          <a:bodyPr vert="horz" wrap="square" lIns="0" tIns="12700" rIns="0" bIns="0" rtlCol="0">
            <a:spAutoFit/>
          </a:bodyPr>
          <a:lstStyle/>
          <a:p>
            <a:pPr marL="12700">
              <a:lnSpc>
                <a:spcPct val="100000"/>
              </a:lnSpc>
              <a:spcBef>
                <a:spcPts val="100"/>
              </a:spcBef>
              <a:tabLst>
                <a:tab pos="570865" algn="l"/>
                <a:tab pos="1129030" algn="l"/>
                <a:tab pos="1687195" algn="l"/>
                <a:tab pos="2245360" algn="l"/>
                <a:tab pos="2804160" algn="l"/>
                <a:tab pos="3362325" algn="l"/>
                <a:tab pos="3920490" algn="l"/>
                <a:tab pos="4478655" algn="l"/>
                <a:tab pos="5036820" algn="l"/>
                <a:tab pos="5595620" algn="l"/>
                <a:tab pos="6153785" algn="l"/>
                <a:tab pos="6711950" algn="l"/>
              </a:tabLst>
            </a:pPr>
            <a:r>
              <a:rPr sz="1100" b="1" dirty="0">
                <a:solidFill>
                  <a:srgbClr val="252525"/>
                </a:solidFill>
                <a:latin typeface="BIZ UDP明朝 Medium" panose="02020500000000000000" pitchFamily="18" charset="-128"/>
                <a:ea typeface="BIZ UDP明朝 Medium" panose="02020500000000000000" pitchFamily="18" charset="-128"/>
                <a:cs typeface="Tw Cen MT"/>
              </a:rPr>
              <a:t>1</a:t>
            </a:r>
            <a:r>
              <a:rPr sz="1100" b="1" spc="-10" dirty="0">
                <a:solidFill>
                  <a:srgbClr val="252525"/>
                </a:solidFill>
                <a:latin typeface="BIZ UDP明朝 Medium" panose="02020500000000000000" pitchFamily="18" charset="-128"/>
                <a:ea typeface="BIZ UDP明朝 Medium" panose="02020500000000000000" pitchFamily="18" charset="-128"/>
                <a:cs typeface="Tw Cen MT"/>
              </a:rPr>
              <a:t>9</a:t>
            </a:r>
            <a:r>
              <a:rPr sz="1100" b="1" dirty="0">
                <a:solidFill>
                  <a:srgbClr val="252525"/>
                </a:solidFill>
                <a:latin typeface="BIZ UDP明朝 Medium" panose="02020500000000000000" pitchFamily="18" charset="-128"/>
                <a:ea typeface="BIZ UDP明朝 Medium" panose="02020500000000000000" pitchFamily="18" charset="-128"/>
                <a:cs typeface="Tw Cen MT"/>
              </a:rPr>
              <a:t>96	1</a:t>
            </a:r>
            <a:r>
              <a:rPr sz="1100" b="1" spc="-10" dirty="0">
                <a:solidFill>
                  <a:srgbClr val="252525"/>
                </a:solidFill>
                <a:latin typeface="BIZ UDP明朝 Medium" panose="02020500000000000000" pitchFamily="18" charset="-128"/>
                <a:ea typeface="BIZ UDP明朝 Medium" panose="02020500000000000000" pitchFamily="18" charset="-128"/>
                <a:cs typeface="Tw Cen MT"/>
              </a:rPr>
              <a:t>9</a:t>
            </a:r>
            <a:r>
              <a:rPr sz="1100" b="1" dirty="0">
                <a:solidFill>
                  <a:srgbClr val="252525"/>
                </a:solidFill>
                <a:latin typeface="BIZ UDP明朝 Medium" panose="02020500000000000000" pitchFamily="18" charset="-128"/>
                <a:ea typeface="BIZ UDP明朝 Medium" panose="02020500000000000000" pitchFamily="18" charset="-128"/>
                <a:cs typeface="Tw Cen MT"/>
              </a:rPr>
              <a:t>98	2</a:t>
            </a:r>
            <a:r>
              <a:rPr sz="1100" b="1" spc="-10" dirty="0">
                <a:solidFill>
                  <a:srgbClr val="252525"/>
                </a:solidFill>
                <a:latin typeface="BIZ UDP明朝 Medium" panose="02020500000000000000" pitchFamily="18" charset="-128"/>
                <a:ea typeface="BIZ UDP明朝 Medium" panose="02020500000000000000" pitchFamily="18" charset="-128"/>
                <a:cs typeface="Tw Cen MT"/>
              </a:rPr>
              <a:t>0</a:t>
            </a:r>
            <a:r>
              <a:rPr sz="1100" b="1" dirty="0">
                <a:solidFill>
                  <a:srgbClr val="252525"/>
                </a:solidFill>
                <a:latin typeface="BIZ UDP明朝 Medium" panose="02020500000000000000" pitchFamily="18" charset="-128"/>
                <a:ea typeface="BIZ UDP明朝 Medium" panose="02020500000000000000" pitchFamily="18" charset="-128"/>
                <a:cs typeface="Tw Cen MT"/>
              </a:rPr>
              <a:t>00	2</a:t>
            </a:r>
            <a:r>
              <a:rPr sz="1100" b="1" spc="-10" dirty="0">
                <a:solidFill>
                  <a:srgbClr val="252525"/>
                </a:solidFill>
                <a:latin typeface="BIZ UDP明朝 Medium" panose="02020500000000000000" pitchFamily="18" charset="-128"/>
                <a:ea typeface="BIZ UDP明朝 Medium" panose="02020500000000000000" pitchFamily="18" charset="-128"/>
                <a:cs typeface="Tw Cen MT"/>
              </a:rPr>
              <a:t>0</a:t>
            </a:r>
            <a:r>
              <a:rPr sz="1100" b="1" dirty="0">
                <a:solidFill>
                  <a:srgbClr val="252525"/>
                </a:solidFill>
                <a:latin typeface="BIZ UDP明朝 Medium" panose="02020500000000000000" pitchFamily="18" charset="-128"/>
                <a:ea typeface="BIZ UDP明朝 Medium" panose="02020500000000000000" pitchFamily="18" charset="-128"/>
                <a:cs typeface="Tw Cen MT"/>
              </a:rPr>
              <a:t>02	2</a:t>
            </a:r>
            <a:r>
              <a:rPr sz="1100" b="1" spc="-10" dirty="0">
                <a:solidFill>
                  <a:srgbClr val="252525"/>
                </a:solidFill>
                <a:latin typeface="BIZ UDP明朝 Medium" panose="02020500000000000000" pitchFamily="18" charset="-128"/>
                <a:ea typeface="BIZ UDP明朝 Medium" panose="02020500000000000000" pitchFamily="18" charset="-128"/>
                <a:cs typeface="Tw Cen MT"/>
              </a:rPr>
              <a:t>0</a:t>
            </a:r>
            <a:r>
              <a:rPr sz="1100" b="1" dirty="0">
                <a:solidFill>
                  <a:srgbClr val="252525"/>
                </a:solidFill>
                <a:latin typeface="BIZ UDP明朝 Medium" panose="02020500000000000000" pitchFamily="18" charset="-128"/>
                <a:ea typeface="BIZ UDP明朝 Medium" panose="02020500000000000000" pitchFamily="18" charset="-128"/>
                <a:cs typeface="Tw Cen MT"/>
              </a:rPr>
              <a:t>04	2</a:t>
            </a:r>
            <a:r>
              <a:rPr sz="1100" b="1" spc="-10" dirty="0">
                <a:solidFill>
                  <a:srgbClr val="252525"/>
                </a:solidFill>
                <a:latin typeface="BIZ UDP明朝 Medium" panose="02020500000000000000" pitchFamily="18" charset="-128"/>
                <a:ea typeface="BIZ UDP明朝 Medium" panose="02020500000000000000" pitchFamily="18" charset="-128"/>
                <a:cs typeface="Tw Cen MT"/>
              </a:rPr>
              <a:t>0</a:t>
            </a:r>
            <a:r>
              <a:rPr sz="1100" b="1" dirty="0">
                <a:solidFill>
                  <a:srgbClr val="252525"/>
                </a:solidFill>
                <a:latin typeface="BIZ UDP明朝 Medium" panose="02020500000000000000" pitchFamily="18" charset="-128"/>
                <a:ea typeface="BIZ UDP明朝 Medium" panose="02020500000000000000" pitchFamily="18" charset="-128"/>
                <a:cs typeface="Tw Cen MT"/>
              </a:rPr>
              <a:t>06	2</a:t>
            </a:r>
            <a:r>
              <a:rPr sz="1100" b="1" spc="-10" dirty="0">
                <a:solidFill>
                  <a:srgbClr val="252525"/>
                </a:solidFill>
                <a:latin typeface="BIZ UDP明朝 Medium" panose="02020500000000000000" pitchFamily="18" charset="-128"/>
                <a:ea typeface="BIZ UDP明朝 Medium" panose="02020500000000000000" pitchFamily="18" charset="-128"/>
                <a:cs typeface="Tw Cen MT"/>
              </a:rPr>
              <a:t>0</a:t>
            </a:r>
            <a:r>
              <a:rPr sz="1100" b="1" dirty="0">
                <a:solidFill>
                  <a:srgbClr val="252525"/>
                </a:solidFill>
                <a:latin typeface="BIZ UDP明朝 Medium" panose="02020500000000000000" pitchFamily="18" charset="-128"/>
                <a:ea typeface="BIZ UDP明朝 Medium" panose="02020500000000000000" pitchFamily="18" charset="-128"/>
                <a:cs typeface="Tw Cen MT"/>
              </a:rPr>
              <a:t>08	2</a:t>
            </a:r>
            <a:r>
              <a:rPr sz="1100" b="1" spc="-10" dirty="0">
                <a:solidFill>
                  <a:srgbClr val="252525"/>
                </a:solidFill>
                <a:latin typeface="BIZ UDP明朝 Medium" panose="02020500000000000000" pitchFamily="18" charset="-128"/>
                <a:ea typeface="BIZ UDP明朝 Medium" panose="02020500000000000000" pitchFamily="18" charset="-128"/>
                <a:cs typeface="Tw Cen MT"/>
              </a:rPr>
              <a:t>0</a:t>
            </a:r>
            <a:r>
              <a:rPr sz="1100" b="1" dirty="0">
                <a:solidFill>
                  <a:srgbClr val="252525"/>
                </a:solidFill>
                <a:latin typeface="BIZ UDP明朝 Medium" panose="02020500000000000000" pitchFamily="18" charset="-128"/>
                <a:ea typeface="BIZ UDP明朝 Medium" panose="02020500000000000000" pitchFamily="18" charset="-128"/>
                <a:cs typeface="Tw Cen MT"/>
              </a:rPr>
              <a:t>10	2</a:t>
            </a:r>
            <a:r>
              <a:rPr sz="1100" b="1" spc="-10" dirty="0">
                <a:solidFill>
                  <a:srgbClr val="252525"/>
                </a:solidFill>
                <a:latin typeface="BIZ UDP明朝 Medium" panose="02020500000000000000" pitchFamily="18" charset="-128"/>
                <a:ea typeface="BIZ UDP明朝 Medium" panose="02020500000000000000" pitchFamily="18" charset="-128"/>
                <a:cs typeface="Tw Cen MT"/>
              </a:rPr>
              <a:t>0</a:t>
            </a:r>
            <a:r>
              <a:rPr sz="1100" b="1" dirty="0">
                <a:solidFill>
                  <a:srgbClr val="252525"/>
                </a:solidFill>
                <a:latin typeface="BIZ UDP明朝 Medium" panose="02020500000000000000" pitchFamily="18" charset="-128"/>
                <a:ea typeface="BIZ UDP明朝 Medium" panose="02020500000000000000" pitchFamily="18" charset="-128"/>
                <a:cs typeface="Tw Cen MT"/>
              </a:rPr>
              <a:t>12	2</a:t>
            </a:r>
            <a:r>
              <a:rPr sz="1100" b="1" spc="-10" dirty="0">
                <a:solidFill>
                  <a:srgbClr val="252525"/>
                </a:solidFill>
                <a:latin typeface="BIZ UDP明朝 Medium" panose="02020500000000000000" pitchFamily="18" charset="-128"/>
                <a:ea typeface="BIZ UDP明朝 Medium" panose="02020500000000000000" pitchFamily="18" charset="-128"/>
                <a:cs typeface="Tw Cen MT"/>
              </a:rPr>
              <a:t>0</a:t>
            </a:r>
            <a:r>
              <a:rPr sz="1100" b="1" dirty="0">
                <a:solidFill>
                  <a:srgbClr val="252525"/>
                </a:solidFill>
                <a:latin typeface="BIZ UDP明朝 Medium" panose="02020500000000000000" pitchFamily="18" charset="-128"/>
                <a:ea typeface="BIZ UDP明朝 Medium" panose="02020500000000000000" pitchFamily="18" charset="-128"/>
                <a:cs typeface="Tw Cen MT"/>
              </a:rPr>
              <a:t>14	2</a:t>
            </a:r>
            <a:r>
              <a:rPr sz="1100" b="1" spc="-10" dirty="0">
                <a:solidFill>
                  <a:srgbClr val="252525"/>
                </a:solidFill>
                <a:latin typeface="BIZ UDP明朝 Medium" panose="02020500000000000000" pitchFamily="18" charset="-128"/>
                <a:ea typeface="BIZ UDP明朝 Medium" panose="02020500000000000000" pitchFamily="18" charset="-128"/>
                <a:cs typeface="Tw Cen MT"/>
              </a:rPr>
              <a:t>0</a:t>
            </a:r>
            <a:r>
              <a:rPr sz="1100" b="1" dirty="0">
                <a:solidFill>
                  <a:srgbClr val="252525"/>
                </a:solidFill>
                <a:latin typeface="BIZ UDP明朝 Medium" panose="02020500000000000000" pitchFamily="18" charset="-128"/>
                <a:ea typeface="BIZ UDP明朝 Medium" panose="02020500000000000000" pitchFamily="18" charset="-128"/>
                <a:cs typeface="Tw Cen MT"/>
              </a:rPr>
              <a:t>16	2</a:t>
            </a:r>
            <a:r>
              <a:rPr sz="1100" b="1" spc="-10" dirty="0">
                <a:solidFill>
                  <a:srgbClr val="252525"/>
                </a:solidFill>
                <a:latin typeface="BIZ UDP明朝 Medium" panose="02020500000000000000" pitchFamily="18" charset="-128"/>
                <a:ea typeface="BIZ UDP明朝 Medium" panose="02020500000000000000" pitchFamily="18" charset="-128"/>
                <a:cs typeface="Tw Cen MT"/>
              </a:rPr>
              <a:t>0</a:t>
            </a:r>
            <a:r>
              <a:rPr sz="1100" b="1" dirty="0">
                <a:solidFill>
                  <a:srgbClr val="252525"/>
                </a:solidFill>
                <a:latin typeface="BIZ UDP明朝 Medium" panose="02020500000000000000" pitchFamily="18" charset="-128"/>
                <a:ea typeface="BIZ UDP明朝 Medium" panose="02020500000000000000" pitchFamily="18" charset="-128"/>
                <a:cs typeface="Tw Cen MT"/>
              </a:rPr>
              <a:t>18	2</a:t>
            </a:r>
            <a:r>
              <a:rPr sz="1100" b="1" spc="-10" dirty="0">
                <a:solidFill>
                  <a:srgbClr val="252525"/>
                </a:solidFill>
                <a:latin typeface="BIZ UDP明朝 Medium" panose="02020500000000000000" pitchFamily="18" charset="-128"/>
                <a:ea typeface="BIZ UDP明朝 Medium" panose="02020500000000000000" pitchFamily="18" charset="-128"/>
                <a:cs typeface="Tw Cen MT"/>
              </a:rPr>
              <a:t>0</a:t>
            </a:r>
            <a:r>
              <a:rPr sz="1100" b="1" dirty="0">
                <a:solidFill>
                  <a:srgbClr val="252525"/>
                </a:solidFill>
                <a:latin typeface="BIZ UDP明朝 Medium" panose="02020500000000000000" pitchFamily="18" charset="-128"/>
                <a:ea typeface="BIZ UDP明朝 Medium" panose="02020500000000000000" pitchFamily="18" charset="-128"/>
                <a:cs typeface="Tw Cen MT"/>
              </a:rPr>
              <a:t>20</a:t>
            </a:r>
            <a:endParaRPr sz="1100" dirty="0">
              <a:latin typeface="BIZ UDP明朝 Medium" panose="02020500000000000000" pitchFamily="18" charset="-128"/>
              <a:ea typeface="BIZ UDP明朝 Medium" panose="02020500000000000000" pitchFamily="18" charset="-128"/>
              <a:cs typeface="Tw Cen MT"/>
            </a:endParaRPr>
          </a:p>
        </p:txBody>
      </p:sp>
      <p:sp>
        <p:nvSpPr>
          <p:cNvPr id="53" name="object 24"/>
          <p:cNvSpPr txBox="1"/>
          <p:nvPr/>
        </p:nvSpPr>
        <p:spPr>
          <a:xfrm>
            <a:off x="1566463" y="3869565"/>
            <a:ext cx="3878579" cy="227626"/>
          </a:xfrm>
          <a:prstGeom prst="rect">
            <a:avLst/>
          </a:prstGeom>
        </p:spPr>
        <p:txBody>
          <a:bodyPr vert="horz" wrap="square" lIns="0" tIns="12065" rIns="0" bIns="0" rtlCol="0">
            <a:spAutoFit/>
          </a:bodyPr>
          <a:lstStyle/>
          <a:p>
            <a:pPr marL="12700">
              <a:lnSpc>
                <a:spcPct val="100000"/>
              </a:lnSpc>
              <a:spcBef>
                <a:spcPts val="95"/>
              </a:spcBef>
            </a:pPr>
            <a:r>
              <a:rPr sz="1400" spc="-5" dirty="0">
                <a:solidFill>
                  <a:srgbClr val="252525"/>
                </a:solidFill>
                <a:latin typeface="BIZ UDP明朝 Medium" panose="02020500000000000000" pitchFamily="18" charset="-128"/>
                <a:ea typeface="BIZ UDP明朝 Medium" panose="02020500000000000000" pitchFamily="18" charset="-128"/>
                <a:cs typeface="メイリオ"/>
              </a:rPr>
              <a:t>延長生存年数あたりの薬価と医薬</a:t>
            </a:r>
            <a:r>
              <a:rPr sz="1400" spc="5" dirty="0">
                <a:solidFill>
                  <a:srgbClr val="252525"/>
                </a:solidFill>
                <a:latin typeface="BIZ UDP明朝 Medium" panose="02020500000000000000" pitchFamily="18" charset="-128"/>
                <a:ea typeface="BIZ UDP明朝 Medium" panose="02020500000000000000" pitchFamily="18" charset="-128"/>
                <a:cs typeface="メイリオ"/>
              </a:rPr>
              <a:t>品</a:t>
            </a:r>
            <a:r>
              <a:rPr sz="1400" spc="-5" dirty="0">
                <a:solidFill>
                  <a:srgbClr val="252525"/>
                </a:solidFill>
                <a:latin typeface="BIZ UDP明朝 Medium" panose="02020500000000000000" pitchFamily="18" charset="-128"/>
                <a:ea typeface="BIZ UDP明朝 Medium" panose="02020500000000000000" pitchFamily="18" charset="-128"/>
                <a:cs typeface="メイリオ"/>
              </a:rPr>
              <a:t>承認日</a:t>
            </a:r>
            <a:endParaRPr sz="1400" dirty="0">
              <a:latin typeface="BIZ UDP明朝 Medium" panose="02020500000000000000" pitchFamily="18" charset="-128"/>
              <a:ea typeface="BIZ UDP明朝 Medium" panose="02020500000000000000" pitchFamily="18" charset="-128"/>
              <a:cs typeface="メイリオ"/>
            </a:endParaRPr>
          </a:p>
        </p:txBody>
      </p:sp>
      <p:sp>
        <p:nvSpPr>
          <p:cNvPr id="54" name="object 25"/>
          <p:cNvSpPr txBox="1"/>
          <p:nvPr/>
        </p:nvSpPr>
        <p:spPr>
          <a:xfrm>
            <a:off x="8124798" y="5593847"/>
            <a:ext cx="596944" cy="182101"/>
          </a:xfrm>
          <a:prstGeom prst="rect">
            <a:avLst/>
          </a:prstGeom>
        </p:spPr>
        <p:txBody>
          <a:bodyPr vert="horz" wrap="square" lIns="0" tIns="12700" rIns="0" bIns="0" rtlCol="0">
            <a:spAutoFit/>
          </a:bodyPr>
          <a:lstStyle/>
          <a:p>
            <a:pPr marL="12700">
              <a:lnSpc>
                <a:spcPct val="100000"/>
              </a:lnSpc>
              <a:spcBef>
                <a:spcPts val="100"/>
              </a:spcBef>
            </a:pPr>
            <a:r>
              <a:rPr sz="1100" b="1" dirty="0">
                <a:solidFill>
                  <a:srgbClr val="5B7038"/>
                </a:solidFill>
                <a:latin typeface="BIZ UDP明朝 Medium" panose="02020500000000000000" pitchFamily="18" charset="-128"/>
                <a:ea typeface="BIZ UDP明朝 Medium" panose="02020500000000000000" pitchFamily="18" charset="-128"/>
                <a:cs typeface="Tw Cen MT"/>
              </a:rPr>
              <a:t>C</a:t>
            </a:r>
            <a:r>
              <a:rPr sz="1100" b="1" spc="-5" dirty="0">
                <a:solidFill>
                  <a:srgbClr val="5B7038"/>
                </a:solidFill>
                <a:latin typeface="BIZ UDP明朝 Medium" panose="02020500000000000000" pitchFamily="18" charset="-128"/>
                <a:ea typeface="BIZ UDP明朝 Medium" panose="02020500000000000000" pitchFamily="18" charset="-128"/>
                <a:cs typeface="Tw Cen MT"/>
              </a:rPr>
              <a:t>A</a:t>
            </a:r>
            <a:r>
              <a:rPr sz="1100" b="1" dirty="0">
                <a:solidFill>
                  <a:srgbClr val="5B7038"/>
                </a:solidFill>
                <a:latin typeface="BIZ UDP明朝 Medium" panose="02020500000000000000" pitchFamily="18" charset="-128"/>
                <a:ea typeface="BIZ UDP明朝 Medium" panose="02020500000000000000" pitchFamily="18" charset="-128"/>
                <a:cs typeface="Tw Cen MT"/>
              </a:rPr>
              <a:t>R-T</a:t>
            </a:r>
            <a:endParaRPr sz="1100" dirty="0">
              <a:latin typeface="BIZ UDP明朝 Medium" panose="02020500000000000000" pitchFamily="18" charset="-128"/>
              <a:ea typeface="BIZ UDP明朝 Medium" panose="02020500000000000000" pitchFamily="18" charset="-128"/>
              <a:cs typeface="Tw Cen MT"/>
            </a:endParaRPr>
          </a:p>
        </p:txBody>
      </p:sp>
      <p:grpSp>
        <p:nvGrpSpPr>
          <p:cNvPr id="55" name="object 10"/>
          <p:cNvGrpSpPr/>
          <p:nvPr/>
        </p:nvGrpSpPr>
        <p:grpSpPr>
          <a:xfrm>
            <a:off x="1402898" y="1391729"/>
            <a:ext cx="6102985" cy="1753235"/>
            <a:chOff x="1641157" y="3744467"/>
            <a:chExt cx="6102985" cy="1753235"/>
          </a:xfrm>
        </p:grpSpPr>
        <p:sp>
          <p:nvSpPr>
            <p:cNvPr id="56" name="object 11"/>
            <p:cNvSpPr/>
            <p:nvPr/>
          </p:nvSpPr>
          <p:spPr>
            <a:xfrm>
              <a:off x="6729984" y="3744467"/>
              <a:ext cx="802005" cy="1748155"/>
            </a:xfrm>
            <a:custGeom>
              <a:avLst/>
              <a:gdLst/>
              <a:ahLst/>
              <a:cxnLst/>
              <a:rect l="l" t="t" r="r" b="b"/>
              <a:pathLst>
                <a:path w="802004" h="1748154">
                  <a:moveTo>
                    <a:pt x="801624" y="0"/>
                  </a:moveTo>
                  <a:lnTo>
                    <a:pt x="0" y="0"/>
                  </a:lnTo>
                  <a:lnTo>
                    <a:pt x="0" y="1748027"/>
                  </a:lnTo>
                  <a:lnTo>
                    <a:pt x="801624" y="1748027"/>
                  </a:lnTo>
                  <a:lnTo>
                    <a:pt x="801624" y="0"/>
                  </a:lnTo>
                  <a:close/>
                </a:path>
              </a:pathLst>
            </a:custGeom>
            <a:solidFill>
              <a:srgbClr val="5B7038"/>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57" name="object 12"/>
            <p:cNvSpPr/>
            <p:nvPr/>
          </p:nvSpPr>
          <p:spPr>
            <a:xfrm>
              <a:off x="1854708" y="5388863"/>
              <a:ext cx="802005" cy="104139"/>
            </a:xfrm>
            <a:custGeom>
              <a:avLst/>
              <a:gdLst/>
              <a:ahLst/>
              <a:cxnLst/>
              <a:rect l="l" t="t" r="r" b="b"/>
              <a:pathLst>
                <a:path w="802005" h="104139">
                  <a:moveTo>
                    <a:pt x="801624" y="0"/>
                  </a:moveTo>
                  <a:lnTo>
                    <a:pt x="0" y="0"/>
                  </a:lnTo>
                  <a:lnTo>
                    <a:pt x="0" y="103631"/>
                  </a:lnTo>
                  <a:lnTo>
                    <a:pt x="801624" y="103631"/>
                  </a:lnTo>
                  <a:lnTo>
                    <a:pt x="801624" y="0"/>
                  </a:lnTo>
                  <a:close/>
                </a:path>
              </a:pathLst>
            </a:custGeom>
            <a:solidFill>
              <a:srgbClr val="4471C4"/>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58" name="object 13"/>
            <p:cNvSpPr/>
            <p:nvPr/>
          </p:nvSpPr>
          <p:spPr>
            <a:xfrm>
              <a:off x="1645920" y="5492495"/>
              <a:ext cx="6093460" cy="0"/>
            </a:xfrm>
            <a:custGeom>
              <a:avLst/>
              <a:gdLst/>
              <a:ahLst/>
              <a:cxnLst/>
              <a:rect l="l" t="t" r="r" b="b"/>
              <a:pathLst>
                <a:path w="6093459">
                  <a:moveTo>
                    <a:pt x="0" y="0"/>
                  </a:moveTo>
                  <a:lnTo>
                    <a:pt x="6092952" y="0"/>
                  </a:lnTo>
                </a:path>
              </a:pathLst>
            </a:custGeom>
            <a:ln w="9144">
              <a:solidFill>
                <a:srgbClr val="D9D9D9"/>
              </a:solidFill>
            </a:ln>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59" name="object 14"/>
            <p:cNvSpPr/>
            <p:nvPr/>
          </p:nvSpPr>
          <p:spPr>
            <a:xfrm>
              <a:off x="3073908" y="4847843"/>
              <a:ext cx="802005" cy="541020"/>
            </a:xfrm>
            <a:custGeom>
              <a:avLst/>
              <a:gdLst/>
              <a:ahLst/>
              <a:cxnLst/>
              <a:rect l="l" t="t" r="r" b="b"/>
              <a:pathLst>
                <a:path w="802004" h="541020">
                  <a:moveTo>
                    <a:pt x="801623" y="0"/>
                  </a:moveTo>
                  <a:lnTo>
                    <a:pt x="0" y="0"/>
                  </a:lnTo>
                  <a:lnTo>
                    <a:pt x="0" y="541019"/>
                  </a:lnTo>
                  <a:lnTo>
                    <a:pt x="801623" y="541019"/>
                  </a:lnTo>
                  <a:lnTo>
                    <a:pt x="801623" y="0"/>
                  </a:lnTo>
                  <a:close/>
                </a:path>
              </a:pathLst>
            </a:custGeom>
            <a:solidFill>
              <a:srgbClr val="00AFEF"/>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60" name="object 15"/>
            <p:cNvSpPr/>
            <p:nvPr/>
          </p:nvSpPr>
          <p:spPr>
            <a:xfrm>
              <a:off x="4291584" y="4669535"/>
              <a:ext cx="802005" cy="178435"/>
            </a:xfrm>
            <a:custGeom>
              <a:avLst/>
              <a:gdLst/>
              <a:ahLst/>
              <a:cxnLst/>
              <a:rect l="l" t="t" r="r" b="b"/>
              <a:pathLst>
                <a:path w="802004" h="178435">
                  <a:moveTo>
                    <a:pt x="801624" y="0"/>
                  </a:moveTo>
                  <a:lnTo>
                    <a:pt x="0" y="0"/>
                  </a:lnTo>
                  <a:lnTo>
                    <a:pt x="0" y="178307"/>
                  </a:lnTo>
                  <a:lnTo>
                    <a:pt x="801624" y="178307"/>
                  </a:lnTo>
                  <a:lnTo>
                    <a:pt x="801624" y="0"/>
                  </a:lnTo>
                  <a:close/>
                </a:path>
              </a:pathLst>
            </a:custGeom>
            <a:solidFill>
              <a:srgbClr val="17797A"/>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61" name="object 16"/>
            <p:cNvSpPr/>
            <p:nvPr/>
          </p:nvSpPr>
          <p:spPr>
            <a:xfrm>
              <a:off x="5510784" y="3744467"/>
              <a:ext cx="802005" cy="925194"/>
            </a:xfrm>
            <a:custGeom>
              <a:avLst/>
              <a:gdLst/>
              <a:ahLst/>
              <a:cxnLst/>
              <a:rect l="l" t="t" r="r" b="b"/>
              <a:pathLst>
                <a:path w="802004" h="925195">
                  <a:moveTo>
                    <a:pt x="801624" y="0"/>
                  </a:moveTo>
                  <a:lnTo>
                    <a:pt x="0" y="0"/>
                  </a:lnTo>
                  <a:lnTo>
                    <a:pt x="0" y="925067"/>
                  </a:lnTo>
                  <a:lnTo>
                    <a:pt x="801624" y="925067"/>
                  </a:lnTo>
                  <a:lnTo>
                    <a:pt x="801624" y="0"/>
                  </a:lnTo>
                  <a:close/>
                </a:path>
              </a:pathLst>
            </a:custGeom>
            <a:solidFill>
              <a:srgbClr val="AFDADC"/>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sp>
        <p:nvSpPr>
          <p:cNvPr id="62" name="object 17"/>
          <p:cNvSpPr txBox="1"/>
          <p:nvPr/>
        </p:nvSpPr>
        <p:spPr>
          <a:xfrm>
            <a:off x="669357" y="1126399"/>
            <a:ext cx="577335" cy="1858842"/>
          </a:xfrm>
          <a:prstGeom prst="rect">
            <a:avLst/>
          </a:prstGeom>
        </p:spPr>
        <p:txBody>
          <a:bodyPr vert="horz" wrap="square" lIns="0" tIns="12065" rIns="0" bIns="0" rtlCol="0">
            <a:spAutoFit/>
          </a:bodyPr>
          <a:lstStyle/>
          <a:p>
            <a:pPr marR="5080" algn="r">
              <a:lnSpc>
                <a:spcPct val="100000"/>
              </a:lnSpc>
              <a:spcBef>
                <a:spcPts val="95"/>
              </a:spcBef>
            </a:pPr>
            <a:r>
              <a:rPr sz="1200" spc="-5" dirty="0">
                <a:solidFill>
                  <a:srgbClr val="252525"/>
                </a:solidFill>
                <a:latin typeface="BIZ UDP明朝 Medium" panose="02020500000000000000" pitchFamily="18" charset="-128"/>
                <a:ea typeface="BIZ UDP明朝 Medium" panose="02020500000000000000" pitchFamily="18" charset="-128"/>
                <a:cs typeface="Tw Cen MT"/>
              </a:rPr>
              <a:t>$</a:t>
            </a:r>
            <a:r>
              <a:rPr sz="1200" spc="-15" dirty="0">
                <a:solidFill>
                  <a:srgbClr val="252525"/>
                </a:solidFill>
                <a:latin typeface="BIZ UDP明朝 Medium" panose="02020500000000000000" pitchFamily="18" charset="-128"/>
                <a:ea typeface="BIZ UDP明朝 Medium" panose="02020500000000000000" pitchFamily="18" charset="-128"/>
                <a:cs typeface="Tw Cen MT"/>
              </a:rPr>
              <a:t>5</a:t>
            </a:r>
            <a:r>
              <a:rPr sz="1200" dirty="0">
                <a:solidFill>
                  <a:srgbClr val="252525"/>
                </a:solidFill>
                <a:latin typeface="BIZ UDP明朝 Medium" panose="02020500000000000000" pitchFamily="18" charset="-128"/>
                <a:ea typeface="BIZ UDP明朝 Medium" panose="02020500000000000000" pitchFamily="18" charset="-128"/>
                <a:cs typeface="Tw Cen MT"/>
              </a:rPr>
              <a:t>00</a:t>
            </a:r>
            <a:endParaRPr sz="1200" dirty="0">
              <a:latin typeface="BIZ UDP明朝 Medium" panose="02020500000000000000" pitchFamily="18" charset="-128"/>
              <a:ea typeface="BIZ UDP明朝 Medium" panose="02020500000000000000" pitchFamily="18" charset="-128"/>
              <a:cs typeface="Tw Cen MT"/>
            </a:endParaRPr>
          </a:p>
          <a:p>
            <a:pPr marR="5080" algn="r">
              <a:lnSpc>
                <a:spcPct val="100000"/>
              </a:lnSpc>
              <a:spcBef>
                <a:spcPts val="30"/>
              </a:spcBef>
            </a:pPr>
            <a:r>
              <a:rPr sz="1200" spc="-5" dirty="0">
                <a:solidFill>
                  <a:srgbClr val="252525"/>
                </a:solidFill>
                <a:latin typeface="BIZ UDP明朝 Medium" panose="02020500000000000000" pitchFamily="18" charset="-128"/>
                <a:ea typeface="BIZ UDP明朝 Medium" panose="02020500000000000000" pitchFamily="18" charset="-128"/>
                <a:cs typeface="Tw Cen MT"/>
              </a:rPr>
              <a:t>$</a:t>
            </a:r>
            <a:r>
              <a:rPr sz="1200" spc="-15" dirty="0">
                <a:solidFill>
                  <a:srgbClr val="252525"/>
                </a:solidFill>
                <a:latin typeface="BIZ UDP明朝 Medium" panose="02020500000000000000" pitchFamily="18" charset="-128"/>
                <a:ea typeface="BIZ UDP明朝 Medium" panose="02020500000000000000" pitchFamily="18" charset="-128"/>
                <a:cs typeface="Tw Cen MT"/>
              </a:rPr>
              <a:t>4</a:t>
            </a:r>
            <a:r>
              <a:rPr sz="1200" dirty="0">
                <a:solidFill>
                  <a:srgbClr val="252525"/>
                </a:solidFill>
                <a:latin typeface="BIZ UDP明朝 Medium" panose="02020500000000000000" pitchFamily="18" charset="-128"/>
                <a:ea typeface="BIZ UDP明朝 Medium" panose="02020500000000000000" pitchFamily="18" charset="-128"/>
                <a:cs typeface="Tw Cen MT"/>
              </a:rPr>
              <a:t>50</a:t>
            </a:r>
            <a:endParaRPr sz="1200" dirty="0">
              <a:latin typeface="BIZ UDP明朝 Medium" panose="02020500000000000000" pitchFamily="18" charset="-128"/>
              <a:ea typeface="BIZ UDP明朝 Medium" panose="02020500000000000000" pitchFamily="18" charset="-128"/>
              <a:cs typeface="Tw Cen MT"/>
            </a:endParaRPr>
          </a:p>
          <a:p>
            <a:pPr marR="5080" algn="r">
              <a:lnSpc>
                <a:spcPct val="100000"/>
              </a:lnSpc>
              <a:spcBef>
                <a:spcPts val="30"/>
              </a:spcBef>
            </a:pPr>
            <a:r>
              <a:rPr sz="1200" spc="-5" dirty="0">
                <a:solidFill>
                  <a:srgbClr val="252525"/>
                </a:solidFill>
                <a:latin typeface="BIZ UDP明朝 Medium" panose="02020500000000000000" pitchFamily="18" charset="-128"/>
                <a:ea typeface="BIZ UDP明朝 Medium" panose="02020500000000000000" pitchFamily="18" charset="-128"/>
                <a:cs typeface="Tw Cen MT"/>
              </a:rPr>
              <a:t>$</a:t>
            </a:r>
            <a:r>
              <a:rPr sz="1200" spc="-15" dirty="0">
                <a:solidFill>
                  <a:srgbClr val="252525"/>
                </a:solidFill>
                <a:latin typeface="BIZ UDP明朝 Medium" panose="02020500000000000000" pitchFamily="18" charset="-128"/>
                <a:ea typeface="BIZ UDP明朝 Medium" panose="02020500000000000000" pitchFamily="18" charset="-128"/>
                <a:cs typeface="Tw Cen MT"/>
              </a:rPr>
              <a:t>4</a:t>
            </a:r>
            <a:r>
              <a:rPr sz="1200" dirty="0">
                <a:solidFill>
                  <a:srgbClr val="252525"/>
                </a:solidFill>
                <a:latin typeface="BIZ UDP明朝 Medium" panose="02020500000000000000" pitchFamily="18" charset="-128"/>
                <a:ea typeface="BIZ UDP明朝 Medium" panose="02020500000000000000" pitchFamily="18" charset="-128"/>
                <a:cs typeface="Tw Cen MT"/>
              </a:rPr>
              <a:t>00</a:t>
            </a:r>
            <a:endParaRPr sz="1200" dirty="0">
              <a:latin typeface="BIZ UDP明朝 Medium" panose="02020500000000000000" pitchFamily="18" charset="-128"/>
              <a:ea typeface="BIZ UDP明朝 Medium" panose="02020500000000000000" pitchFamily="18" charset="-128"/>
              <a:cs typeface="Tw Cen MT"/>
            </a:endParaRPr>
          </a:p>
          <a:p>
            <a:pPr marR="5080" algn="r">
              <a:lnSpc>
                <a:spcPct val="100000"/>
              </a:lnSpc>
              <a:spcBef>
                <a:spcPts val="30"/>
              </a:spcBef>
            </a:pPr>
            <a:r>
              <a:rPr sz="1200" spc="-5" dirty="0">
                <a:solidFill>
                  <a:srgbClr val="252525"/>
                </a:solidFill>
                <a:latin typeface="BIZ UDP明朝 Medium" panose="02020500000000000000" pitchFamily="18" charset="-128"/>
                <a:ea typeface="BIZ UDP明朝 Medium" panose="02020500000000000000" pitchFamily="18" charset="-128"/>
                <a:cs typeface="Tw Cen MT"/>
              </a:rPr>
              <a:t>$</a:t>
            </a:r>
            <a:r>
              <a:rPr sz="1200" spc="-15" dirty="0">
                <a:solidFill>
                  <a:srgbClr val="252525"/>
                </a:solidFill>
                <a:latin typeface="BIZ UDP明朝 Medium" panose="02020500000000000000" pitchFamily="18" charset="-128"/>
                <a:ea typeface="BIZ UDP明朝 Medium" panose="02020500000000000000" pitchFamily="18" charset="-128"/>
                <a:cs typeface="Tw Cen MT"/>
              </a:rPr>
              <a:t>3</a:t>
            </a:r>
            <a:r>
              <a:rPr sz="1200" dirty="0">
                <a:solidFill>
                  <a:srgbClr val="252525"/>
                </a:solidFill>
                <a:latin typeface="BIZ UDP明朝 Medium" panose="02020500000000000000" pitchFamily="18" charset="-128"/>
                <a:ea typeface="BIZ UDP明朝 Medium" panose="02020500000000000000" pitchFamily="18" charset="-128"/>
                <a:cs typeface="Tw Cen MT"/>
              </a:rPr>
              <a:t>50</a:t>
            </a:r>
            <a:endParaRPr sz="1200" dirty="0">
              <a:latin typeface="BIZ UDP明朝 Medium" panose="02020500000000000000" pitchFamily="18" charset="-128"/>
              <a:ea typeface="BIZ UDP明朝 Medium" panose="02020500000000000000" pitchFamily="18" charset="-128"/>
              <a:cs typeface="Tw Cen MT"/>
            </a:endParaRPr>
          </a:p>
          <a:p>
            <a:pPr marR="5080" algn="r">
              <a:lnSpc>
                <a:spcPct val="100000"/>
              </a:lnSpc>
              <a:spcBef>
                <a:spcPts val="30"/>
              </a:spcBef>
            </a:pPr>
            <a:r>
              <a:rPr sz="1200" spc="-5" dirty="0">
                <a:solidFill>
                  <a:srgbClr val="252525"/>
                </a:solidFill>
                <a:latin typeface="BIZ UDP明朝 Medium" panose="02020500000000000000" pitchFamily="18" charset="-128"/>
                <a:ea typeface="BIZ UDP明朝 Medium" panose="02020500000000000000" pitchFamily="18" charset="-128"/>
                <a:cs typeface="Tw Cen MT"/>
              </a:rPr>
              <a:t>$</a:t>
            </a:r>
            <a:r>
              <a:rPr sz="1200" spc="-15" dirty="0">
                <a:solidFill>
                  <a:srgbClr val="252525"/>
                </a:solidFill>
                <a:latin typeface="BIZ UDP明朝 Medium" panose="02020500000000000000" pitchFamily="18" charset="-128"/>
                <a:ea typeface="BIZ UDP明朝 Medium" panose="02020500000000000000" pitchFamily="18" charset="-128"/>
                <a:cs typeface="Tw Cen MT"/>
              </a:rPr>
              <a:t>3</a:t>
            </a:r>
            <a:r>
              <a:rPr sz="1200" dirty="0">
                <a:solidFill>
                  <a:srgbClr val="252525"/>
                </a:solidFill>
                <a:latin typeface="BIZ UDP明朝 Medium" panose="02020500000000000000" pitchFamily="18" charset="-128"/>
                <a:ea typeface="BIZ UDP明朝 Medium" panose="02020500000000000000" pitchFamily="18" charset="-128"/>
                <a:cs typeface="Tw Cen MT"/>
              </a:rPr>
              <a:t>00</a:t>
            </a:r>
            <a:endParaRPr sz="1200" dirty="0">
              <a:latin typeface="BIZ UDP明朝 Medium" panose="02020500000000000000" pitchFamily="18" charset="-128"/>
              <a:ea typeface="BIZ UDP明朝 Medium" panose="02020500000000000000" pitchFamily="18" charset="-128"/>
              <a:cs typeface="Tw Cen MT"/>
            </a:endParaRPr>
          </a:p>
          <a:p>
            <a:pPr marR="5080" algn="r">
              <a:lnSpc>
                <a:spcPct val="100000"/>
              </a:lnSpc>
              <a:spcBef>
                <a:spcPts val="30"/>
              </a:spcBef>
            </a:pPr>
            <a:r>
              <a:rPr sz="1200" spc="-5" dirty="0">
                <a:solidFill>
                  <a:srgbClr val="252525"/>
                </a:solidFill>
                <a:latin typeface="BIZ UDP明朝 Medium" panose="02020500000000000000" pitchFamily="18" charset="-128"/>
                <a:ea typeface="BIZ UDP明朝 Medium" panose="02020500000000000000" pitchFamily="18" charset="-128"/>
                <a:cs typeface="Tw Cen MT"/>
              </a:rPr>
              <a:t>$</a:t>
            </a:r>
            <a:r>
              <a:rPr sz="1200" spc="-15" dirty="0">
                <a:solidFill>
                  <a:srgbClr val="252525"/>
                </a:solidFill>
                <a:latin typeface="BIZ UDP明朝 Medium" panose="02020500000000000000" pitchFamily="18" charset="-128"/>
                <a:ea typeface="BIZ UDP明朝 Medium" panose="02020500000000000000" pitchFamily="18" charset="-128"/>
                <a:cs typeface="Tw Cen MT"/>
              </a:rPr>
              <a:t>2</a:t>
            </a:r>
            <a:r>
              <a:rPr sz="1200" dirty="0">
                <a:solidFill>
                  <a:srgbClr val="252525"/>
                </a:solidFill>
                <a:latin typeface="BIZ UDP明朝 Medium" panose="02020500000000000000" pitchFamily="18" charset="-128"/>
                <a:ea typeface="BIZ UDP明朝 Medium" panose="02020500000000000000" pitchFamily="18" charset="-128"/>
                <a:cs typeface="Tw Cen MT"/>
              </a:rPr>
              <a:t>50</a:t>
            </a:r>
            <a:endParaRPr sz="1200" dirty="0">
              <a:latin typeface="BIZ UDP明朝 Medium" panose="02020500000000000000" pitchFamily="18" charset="-128"/>
              <a:ea typeface="BIZ UDP明朝 Medium" panose="02020500000000000000" pitchFamily="18" charset="-128"/>
              <a:cs typeface="Tw Cen MT"/>
            </a:endParaRPr>
          </a:p>
          <a:p>
            <a:pPr marR="5080" algn="r">
              <a:lnSpc>
                <a:spcPct val="100000"/>
              </a:lnSpc>
              <a:spcBef>
                <a:spcPts val="30"/>
              </a:spcBef>
            </a:pPr>
            <a:r>
              <a:rPr sz="1200" spc="-5" dirty="0">
                <a:solidFill>
                  <a:srgbClr val="252525"/>
                </a:solidFill>
                <a:latin typeface="BIZ UDP明朝 Medium" panose="02020500000000000000" pitchFamily="18" charset="-128"/>
                <a:ea typeface="BIZ UDP明朝 Medium" panose="02020500000000000000" pitchFamily="18" charset="-128"/>
                <a:cs typeface="Tw Cen MT"/>
              </a:rPr>
              <a:t>$</a:t>
            </a:r>
            <a:r>
              <a:rPr sz="1200" spc="-15" dirty="0">
                <a:solidFill>
                  <a:srgbClr val="252525"/>
                </a:solidFill>
                <a:latin typeface="BIZ UDP明朝 Medium" panose="02020500000000000000" pitchFamily="18" charset="-128"/>
                <a:ea typeface="BIZ UDP明朝 Medium" panose="02020500000000000000" pitchFamily="18" charset="-128"/>
                <a:cs typeface="Tw Cen MT"/>
              </a:rPr>
              <a:t>2</a:t>
            </a:r>
            <a:r>
              <a:rPr sz="1200" dirty="0">
                <a:solidFill>
                  <a:srgbClr val="252525"/>
                </a:solidFill>
                <a:latin typeface="BIZ UDP明朝 Medium" panose="02020500000000000000" pitchFamily="18" charset="-128"/>
                <a:ea typeface="BIZ UDP明朝 Medium" panose="02020500000000000000" pitchFamily="18" charset="-128"/>
                <a:cs typeface="Tw Cen MT"/>
              </a:rPr>
              <a:t>00</a:t>
            </a:r>
            <a:endParaRPr sz="1200" dirty="0">
              <a:latin typeface="BIZ UDP明朝 Medium" panose="02020500000000000000" pitchFamily="18" charset="-128"/>
              <a:ea typeface="BIZ UDP明朝 Medium" panose="02020500000000000000" pitchFamily="18" charset="-128"/>
              <a:cs typeface="Tw Cen MT"/>
            </a:endParaRPr>
          </a:p>
          <a:p>
            <a:pPr marR="5080" algn="r">
              <a:lnSpc>
                <a:spcPct val="100000"/>
              </a:lnSpc>
              <a:spcBef>
                <a:spcPts val="30"/>
              </a:spcBef>
            </a:pPr>
            <a:r>
              <a:rPr sz="1200" spc="-5" dirty="0">
                <a:solidFill>
                  <a:srgbClr val="252525"/>
                </a:solidFill>
                <a:latin typeface="BIZ UDP明朝 Medium" panose="02020500000000000000" pitchFamily="18" charset="-128"/>
                <a:ea typeface="BIZ UDP明朝 Medium" panose="02020500000000000000" pitchFamily="18" charset="-128"/>
                <a:cs typeface="Tw Cen MT"/>
              </a:rPr>
              <a:t>$</a:t>
            </a:r>
            <a:r>
              <a:rPr sz="1200" spc="-15" dirty="0">
                <a:solidFill>
                  <a:srgbClr val="252525"/>
                </a:solidFill>
                <a:latin typeface="BIZ UDP明朝 Medium" panose="02020500000000000000" pitchFamily="18" charset="-128"/>
                <a:ea typeface="BIZ UDP明朝 Medium" panose="02020500000000000000" pitchFamily="18" charset="-128"/>
                <a:cs typeface="Tw Cen MT"/>
              </a:rPr>
              <a:t>1</a:t>
            </a:r>
            <a:r>
              <a:rPr sz="1200" dirty="0">
                <a:solidFill>
                  <a:srgbClr val="252525"/>
                </a:solidFill>
                <a:latin typeface="BIZ UDP明朝 Medium" panose="02020500000000000000" pitchFamily="18" charset="-128"/>
                <a:ea typeface="BIZ UDP明朝 Medium" panose="02020500000000000000" pitchFamily="18" charset="-128"/>
                <a:cs typeface="Tw Cen MT"/>
              </a:rPr>
              <a:t>50</a:t>
            </a:r>
            <a:endParaRPr sz="1200" dirty="0">
              <a:latin typeface="BIZ UDP明朝 Medium" panose="02020500000000000000" pitchFamily="18" charset="-128"/>
              <a:ea typeface="BIZ UDP明朝 Medium" panose="02020500000000000000" pitchFamily="18" charset="-128"/>
              <a:cs typeface="Tw Cen MT"/>
            </a:endParaRPr>
          </a:p>
          <a:p>
            <a:pPr marR="5080" algn="r">
              <a:lnSpc>
                <a:spcPct val="100000"/>
              </a:lnSpc>
              <a:spcBef>
                <a:spcPts val="30"/>
              </a:spcBef>
            </a:pPr>
            <a:r>
              <a:rPr sz="1200" spc="-5" dirty="0">
                <a:solidFill>
                  <a:srgbClr val="252525"/>
                </a:solidFill>
                <a:latin typeface="BIZ UDP明朝 Medium" panose="02020500000000000000" pitchFamily="18" charset="-128"/>
                <a:ea typeface="BIZ UDP明朝 Medium" panose="02020500000000000000" pitchFamily="18" charset="-128"/>
                <a:cs typeface="Tw Cen MT"/>
              </a:rPr>
              <a:t>$</a:t>
            </a:r>
            <a:r>
              <a:rPr sz="1200" spc="-15" dirty="0">
                <a:solidFill>
                  <a:srgbClr val="252525"/>
                </a:solidFill>
                <a:latin typeface="BIZ UDP明朝 Medium" panose="02020500000000000000" pitchFamily="18" charset="-128"/>
                <a:ea typeface="BIZ UDP明朝 Medium" panose="02020500000000000000" pitchFamily="18" charset="-128"/>
                <a:cs typeface="Tw Cen MT"/>
              </a:rPr>
              <a:t>1</a:t>
            </a:r>
            <a:r>
              <a:rPr sz="1200" dirty="0">
                <a:solidFill>
                  <a:srgbClr val="252525"/>
                </a:solidFill>
                <a:latin typeface="BIZ UDP明朝 Medium" panose="02020500000000000000" pitchFamily="18" charset="-128"/>
                <a:ea typeface="BIZ UDP明朝 Medium" panose="02020500000000000000" pitchFamily="18" charset="-128"/>
                <a:cs typeface="Tw Cen MT"/>
              </a:rPr>
              <a:t>00</a:t>
            </a:r>
            <a:endParaRPr sz="1200" dirty="0">
              <a:latin typeface="BIZ UDP明朝 Medium" panose="02020500000000000000" pitchFamily="18" charset="-128"/>
              <a:ea typeface="BIZ UDP明朝 Medium" panose="02020500000000000000" pitchFamily="18" charset="-128"/>
              <a:cs typeface="Tw Cen MT"/>
            </a:endParaRPr>
          </a:p>
          <a:p>
            <a:pPr marR="5715" algn="r">
              <a:lnSpc>
                <a:spcPct val="100000"/>
              </a:lnSpc>
              <a:spcBef>
                <a:spcPts val="30"/>
              </a:spcBef>
            </a:pPr>
            <a:r>
              <a:rPr sz="1200" spc="-5" dirty="0">
                <a:solidFill>
                  <a:srgbClr val="252525"/>
                </a:solidFill>
                <a:latin typeface="BIZ UDP明朝 Medium" panose="02020500000000000000" pitchFamily="18" charset="-128"/>
                <a:ea typeface="BIZ UDP明朝 Medium" panose="02020500000000000000" pitchFamily="18" charset="-128"/>
                <a:cs typeface="Tw Cen MT"/>
              </a:rPr>
              <a:t>$</a:t>
            </a:r>
            <a:r>
              <a:rPr sz="1200" spc="-15" dirty="0" smtClean="0">
                <a:solidFill>
                  <a:srgbClr val="252525"/>
                </a:solidFill>
                <a:latin typeface="BIZ UDP明朝 Medium" panose="02020500000000000000" pitchFamily="18" charset="-128"/>
                <a:ea typeface="BIZ UDP明朝 Medium" panose="02020500000000000000" pitchFamily="18" charset="-128"/>
                <a:cs typeface="Tw Cen MT"/>
              </a:rPr>
              <a:t>5</a:t>
            </a:r>
            <a:r>
              <a:rPr sz="1200" spc="-5" dirty="0" smtClean="0">
                <a:solidFill>
                  <a:srgbClr val="252525"/>
                </a:solidFill>
                <a:latin typeface="BIZ UDP明朝 Medium" panose="02020500000000000000" pitchFamily="18" charset="-128"/>
                <a:ea typeface="BIZ UDP明朝 Medium" panose="02020500000000000000" pitchFamily="18" charset="-128"/>
                <a:cs typeface="Tw Cen MT"/>
              </a:rPr>
              <a:t>0</a:t>
            </a:r>
            <a:endParaRPr sz="1200" dirty="0">
              <a:latin typeface="BIZ UDP明朝 Medium" panose="02020500000000000000" pitchFamily="18" charset="-128"/>
              <a:ea typeface="BIZ UDP明朝 Medium" panose="02020500000000000000" pitchFamily="18" charset="-128"/>
              <a:cs typeface="Tw Cen MT"/>
            </a:endParaRPr>
          </a:p>
        </p:txBody>
      </p:sp>
      <p:sp>
        <p:nvSpPr>
          <p:cNvPr id="63" name="object 18"/>
          <p:cNvSpPr txBox="1"/>
          <p:nvPr/>
        </p:nvSpPr>
        <p:spPr>
          <a:xfrm>
            <a:off x="1518528" y="3156349"/>
            <a:ext cx="6127522" cy="365485"/>
          </a:xfrm>
          <a:prstGeom prst="rect">
            <a:avLst/>
          </a:prstGeom>
        </p:spPr>
        <p:txBody>
          <a:bodyPr vert="horz" wrap="square" lIns="0" tIns="31750" rIns="0" bIns="0" rtlCol="0">
            <a:spAutoFit/>
          </a:bodyPr>
          <a:lstStyle/>
          <a:p>
            <a:pPr marL="113030" marR="5080" indent="-113664">
              <a:lnSpc>
                <a:spcPts val="1310"/>
              </a:lnSpc>
              <a:spcBef>
                <a:spcPts val="250"/>
              </a:spcBef>
              <a:tabLst>
                <a:tab pos="1218565" algn="l"/>
                <a:tab pos="1363345" algn="l"/>
                <a:tab pos="2473325" algn="l"/>
                <a:tab pos="2550160" algn="l"/>
                <a:tab pos="3692525" algn="l"/>
                <a:tab pos="3800475" algn="l"/>
                <a:tab pos="4931410" algn="l"/>
                <a:tab pos="4959350" algn="l"/>
              </a:tabLst>
            </a:pPr>
            <a:r>
              <a:rPr sz="1100" b="1" spc="-5" dirty="0">
                <a:solidFill>
                  <a:srgbClr val="252525"/>
                </a:solidFill>
                <a:latin typeface="BIZ UDP明朝 Medium" panose="02020500000000000000" pitchFamily="18" charset="-128"/>
                <a:ea typeface="BIZ UDP明朝 Medium" panose="02020500000000000000" pitchFamily="18" charset="-128"/>
                <a:cs typeface="Tw Cen MT"/>
              </a:rPr>
              <a:t>Liquid</a:t>
            </a:r>
            <a:r>
              <a:rPr sz="1100" b="1" spc="5" dirty="0">
                <a:solidFill>
                  <a:srgbClr val="252525"/>
                </a:solidFill>
                <a:latin typeface="BIZ UDP明朝 Medium" panose="02020500000000000000" pitchFamily="18" charset="-128"/>
                <a:ea typeface="BIZ UDP明朝 Medium" panose="02020500000000000000" pitchFamily="18" charset="-128"/>
                <a:cs typeface="Tw Cen MT"/>
              </a:rPr>
              <a:t> </a:t>
            </a:r>
            <a:r>
              <a:rPr sz="1100" b="1" spc="-5" dirty="0">
                <a:solidFill>
                  <a:srgbClr val="252525"/>
                </a:solidFill>
                <a:latin typeface="BIZ UDP明朝 Medium" panose="02020500000000000000" pitchFamily="18" charset="-128"/>
                <a:ea typeface="BIZ UDP明朝 Medium" panose="02020500000000000000" pitchFamily="18" charset="-128"/>
                <a:cs typeface="Tw Cen MT"/>
              </a:rPr>
              <a:t>Tumors:	Liquid</a:t>
            </a:r>
            <a:r>
              <a:rPr sz="1100" b="1" spc="10" dirty="0">
                <a:solidFill>
                  <a:srgbClr val="252525"/>
                </a:solidFill>
                <a:latin typeface="BIZ UDP明朝 Medium" panose="02020500000000000000" pitchFamily="18" charset="-128"/>
                <a:ea typeface="BIZ UDP明朝 Medium" panose="02020500000000000000" pitchFamily="18" charset="-128"/>
                <a:cs typeface="Tw Cen MT"/>
              </a:rPr>
              <a:t> </a:t>
            </a:r>
            <a:r>
              <a:rPr sz="1100" b="1" spc="-5" dirty="0">
                <a:solidFill>
                  <a:srgbClr val="252525"/>
                </a:solidFill>
                <a:latin typeface="BIZ UDP明朝 Medium" panose="02020500000000000000" pitchFamily="18" charset="-128"/>
                <a:ea typeface="BIZ UDP明朝 Medium" panose="02020500000000000000" pitchFamily="18" charset="-128"/>
                <a:cs typeface="Tw Cen MT"/>
              </a:rPr>
              <a:t>Tumors:	Solid</a:t>
            </a:r>
            <a:r>
              <a:rPr sz="1100" b="1" spc="5" dirty="0">
                <a:solidFill>
                  <a:srgbClr val="252525"/>
                </a:solidFill>
                <a:latin typeface="BIZ UDP明朝 Medium" panose="02020500000000000000" pitchFamily="18" charset="-128"/>
                <a:ea typeface="BIZ UDP明朝 Medium" panose="02020500000000000000" pitchFamily="18" charset="-128"/>
                <a:cs typeface="Tw Cen MT"/>
              </a:rPr>
              <a:t> </a:t>
            </a:r>
            <a:r>
              <a:rPr sz="1100" b="1" spc="-5" dirty="0">
                <a:solidFill>
                  <a:srgbClr val="252525"/>
                </a:solidFill>
                <a:latin typeface="BIZ UDP明朝 Medium" panose="02020500000000000000" pitchFamily="18" charset="-128"/>
                <a:ea typeface="BIZ UDP明朝 Medium" panose="02020500000000000000" pitchFamily="18" charset="-128"/>
                <a:cs typeface="Tw Cen MT"/>
              </a:rPr>
              <a:t>Tumors:	Solid</a:t>
            </a:r>
            <a:r>
              <a:rPr sz="1100" b="1" spc="5" dirty="0">
                <a:solidFill>
                  <a:srgbClr val="252525"/>
                </a:solidFill>
                <a:latin typeface="BIZ UDP明朝 Medium" panose="02020500000000000000" pitchFamily="18" charset="-128"/>
                <a:ea typeface="BIZ UDP明朝 Medium" panose="02020500000000000000" pitchFamily="18" charset="-128"/>
                <a:cs typeface="Tw Cen MT"/>
              </a:rPr>
              <a:t> </a:t>
            </a:r>
            <a:r>
              <a:rPr sz="1100" b="1" spc="-5" dirty="0">
                <a:solidFill>
                  <a:srgbClr val="252525"/>
                </a:solidFill>
                <a:latin typeface="BIZ UDP明朝 Medium" panose="02020500000000000000" pitchFamily="18" charset="-128"/>
                <a:ea typeface="BIZ UDP明朝 Medium" panose="02020500000000000000" pitchFamily="18" charset="-128"/>
                <a:cs typeface="Tw Cen MT"/>
              </a:rPr>
              <a:t>Tumors:	Total</a:t>
            </a:r>
            <a:r>
              <a:rPr sz="1100" b="1" spc="-65" dirty="0">
                <a:solidFill>
                  <a:srgbClr val="252525"/>
                </a:solidFill>
                <a:latin typeface="BIZ UDP明朝 Medium" panose="02020500000000000000" pitchFamily="18" charset="-128"/>
                <a:ea typeface="BIZ UDP明朝 Medium" panose="02020500000000000000" pitchFamily="18" charset="-128"/>
                <a:cs typeface="Tw Cen MT"/>
              </a:rPr>
              <a:t> </a:t>
            </a:r>
            <a:r>
              <a:rPr sz="1100" b="1" spc="-5" dirty="0">
                <a:solidFill>
                  <a:srgbClr val="252525"/>
                </a:solidFill>
                <a:latin typeface="BIZ UDP明朝 Medium" panose="02020500000000000000" pitchFamily="18" charset="-128"/>
                <a:ea typeface="BIZ UDP明朝 Medium" panose="02020500000000000000" pitchFamily="18" charset="-128"/>
                <a:cs typeface="Tw Cen MT"/>
              </a:rPr>
              <a:t>Annual  Early</a:t>
            </a:r>
            <a:r>
              <a:rPr sz="1100" b="1" spc="10" dirty="0">
                <a:solidFill>
                  <a:srgbClr val="252525"/>
                </a:solidFill>
                <a:latin typeface="BIZ UDP明朝 Medium" panose="02020500000000000000" pitchFamily="18" charset="-128"/>
                <a:ea typeface="BIZ UDP明朝 Medium" panose="02020500000000000000" pitchFamily="18" charset="-128"/>
                <a:cs typeface="Tw Cen MT"/>
              </a:rPr>
              <a:t> </a:t>
            </a:r>
            <a:r>
              <a:rPr sz="1100" b="1" spc="-5" dirty="0">
                <a:solidFill>
                  <a:srgbClr val="252525"/>
                </a:solidFill>
                <a:latin typeface="BIZ UDP明朝 Medium" panose="02020500000000000000" pitchFamily="18" charset="-128"/>
                <a:ea typeface="BIZ UDP明朝 Medium" panose="02020500000000000000" pitchFamily="18" charset="-128"/>
                <a:cs typeface="Tw Cen MT"/>
              </a:rPr>
              <a:t>Stage		Late</a:t>
            </a:r>
            <a:r>
              <a:rPr sz="1100" b="1" spc="10" dirty="0">
                <a:solidFill>
                  <a:srgbClr val="252525"/>
                </a:solidFill>
                <a:latin typeface="BIZ UDP明朝 Medium" panose="02020500000000000000" pitchFamily="18" charset="-128"/>
                <a:ea typeface="BIZ UDP明朝 Medium" panose="02020500000000000000" pitchFamily="18" charset="-128"/>
                <a:cs typeface="Tw Cen MT"/>
              </a:rPr>
              <a:t> </a:t>
            </a:r>
            <a:r>
              <a:rPr sz="1100" b="1" spc="-5" dirty="0">
                <a:solidFill>
                  <a:srgbClr val="252525"/>
                </a:solidFill>
                <a:latin typeface="BIZ UDP明朝 Medium" panose="02020500000000000000" pitchFamily="18" charset="-128"/>
                <a:ea typeface="BIZ UDP明朝 Medium" panose="02020500000000000000" pitchFamily="18" charset="-128"/>
                <a:cs typeface="Tw Cen MT"/>
              </a:rPr>
              <a:t>Stage		Early</a:t>
            </a:r>
            <a:r>
              <a:rPr sz="1100" b="1" spc="15" dirty="0">
                <a:solidFill>
                  <a:srgbClr val="252525"/>
                </a:solidFill>
                <a:latin typeface="BIZ UDP明朝 Medium" panose="02020500000000000000" pitchFamily="18" charset="-128"/>
                <a:ea typeface="BIZ UDP明朝 Medium" panose="02020500000000000000" pitchFamily="18" charset="-128"/>
                <a:cs typeface="Tw Cen MT"/>
              </a:rPr>
              <a:t> </a:t>
            </a:r>
            <a:r>
              <a:rPr sz="1100" b="1" spc="-5" dirty="0">
                <a:solidFill>
                  <a:srgbClr val="252525"/>
                </a:solidFill>
                <a:latin typeface="BIZ UDP明朝 Medium" panose="02020500000000000000" pitchFamily="18" charset="-128"/>
                <a:ea typeface="BIZ UDP明朝 Medium" panose="02020500000000000000" pitchFamily="18" charset="-128"/>
                <a:cs typeface="Tw Cen MT"/>
              </a:rPr>
              <a:t>Stage		Late</a:t>
            </a:r>
            <a:r>
              <a:rPr sz="1100" b="1" spc="10" dirty="0">
                <a:solidFill>
                  <a:srgbClr val="252525"/>
                </a:solidFill>
                <a:latin typeface="BIZ UDP明朝 Medium" panose="02020500000000000000" pitchFamily="18" charset="-128"/>
                <a:ea typeface="BIZ UDP明朝 Medium" panose="02020500000000000000" pitchFamily="18" charset="-128"/>
                <a:cs typeface="Tw Cen MT"/>
              </a:rPr>
              <a:t> </a:t>
            </a:r>
            <a:r>
              <a:rPr sz="1100" b="1" spc="-5" dirty="0">
                <a:solidFill>
                  <a:srgbClr val="252525"/>
                </a:solidFill>
                <a:latin typeface="BIZ UDP明朝 Medium" panose="02020500000000000000" pitchFamily="18" charset="-128"/>
                <a:ea typeface="BIZ UDP明朝 Medium" panose="02020500000000000000" pitchFamily="18" charset="-128"/>
                <a:cs typeface="Tw Cen MT"/>
              </a:rPr>
              <a:t>Stage		Global</a:t>
            </a:r>
            <a:r>
              <a:rPr sz="1100" b="1" spc="-50" dirty="0">
                <a:solidFill>
                  <a:srgbClr val="252525"/>
                </a:solidFill>
                <a:latin typeface="BIZ UDP明朝 Medium" panose="02020500000000000000" pitchFamily="18" charset="-128"/>
                <a:ea typeface="BIZ UDP明朝 Medium" panose="02020500000000000000" pitchFamily="18" charset="-128"/>
                <a:cs typeface="Tw Cen MT"/>
              </a:rPr>
              <a:t> </a:t>
            </a:r>
            <a:r>
              <a:rPr sz="1100" b="1" dirty="0">
                <a:solidFill>
                  <a:srgbClr val="252525"/>
                </a:solidFill>
                <a:latin typeface="BIZ UDP明朝 Medium" panose="02020500000000000000" pitchFamily="18" charset="-128"/>
                <a:ea typeface="BIZ UDP明朝 Medium" panose="02020500000000000000" pitchFamily="18" charset="-128"/>
                <a:cs typeface="Tw Cen MT"/>
              </a:rPr>
              <a:t>TAM</a:t>
            </a:r>
            <a:endParaRPr sz="1100" dirty="0">
              <a:latin typeface="BIZ UDP明朝 Medium" panose="02020500000000000000" pitchFamily="18" charset="-128"/>
              <a:ea typeface="BIZ UDP明朝 Medium" panose="02020500000000000000" pitchFamily="18" charset="-128"/>
              <a:cs typeface="Tw Cen MT"/>
            </a:endParaRPr>
          </a:p>
        </p:txBody>
      </p:sp>
      <p:sp>
        <p:nvSpPr>
          <p:cNvPr id="64" name="object 19"/>
          <p:cNvSpPr txBox="1"/>
          <p:nvPr/>
        </p:nvSpPr>
        <p:spPr>
          <a:xfrm>
            <a:off x="566358" y="923596"/>
            <a:ext cx="169277" cy="1854200"/>
          </a:xfrm>
          <a:prstGeom prst="rect">
            <a:avLst/>
          </a:prstGeom>
        </p:spPr>
        <p:txBody>
          <a:bodyPr vert="vert270" wrap="square" lIns="0" tIns="21590" rIns="0" bIns="0" rtlCol="0">
            <a:spAutoFit/>
          </a:bodyPr>
          <a:lstStyle/>
          <a:p>
            <a:pPr marL="12700">
              <a:lnSpc>
                <a:spcPct val="100000"/>
              </a:lnSpc>
              <a:spcBef>
                <a:spcPts val="170"/>
              </a:spcBef>
            </a:pPr>
            <a:r>
              <a:rPr sz="1100" b="1" dirty="0">
                <a:solidFill>
                  <a:srgbClr val="252525"/>
                </a:solidFill>
                <a:latin typeface="BIZ UDP明朝 Medium" panose="02020500000000000000" pitchFamily="18" charset="-128"/>
                <a:ea typeface="BIZ UDP明朝 Medium" panose="02020500000000000000" pitchFamily="18" charset="-128"/>
                <a:cs typeface="メイリオ"/>
              </a:rPr>
              <a:t>推定売上高（十億米ドル）</a:t>
            </a:r>
            <a:endParaRPr sz="1100" dirty="0">
              <a:latin typeface="BIZ UDP明朝 Medium" panose="02020500000000000000" pitchFamily="18" charset="-128"/>
              <a:ea typeface="BIZ UDP明朝 Medium" panose="02020500000000000000" pitchFamily="18" charset="-128"/>
              <a:cs typeface="メイリオ"/>
            </a:endParaRPr>
          </a:p>
        </p:txBody>
      </p:sp>
      <p:sp>
        <p:nvSpPr>
          <p:cNvPr id="65" name="object 20"/>
          <p:cNvSpPr/>
          <p:nvPr/>
        </p:nvSpPr>
        <p:spPr>
          <a:xfrm>
            <a:off x="523795" y="746508"/>
            <a:ext cx="7620000" cy="3175000"/>
          </a:xfrm>
          <a:custGeom>
            <a:avLst/>
            <a:gdLst/>
            <a:ahLst/>
            <a:cxnLst/>
            <a:rect l="l" t="t" r="r" b="b"/>
            <a:pathLst>
              <a:path w="7620000" h="3175000">
                <a:moveTo>
                  <a:pt x="0" y="0"/>
                </a:moveTo>
                <a:lnTo>
                  <a:pt x="7620000" y="0"/>
                </a:lnTo>
                <a:lnTo>
                  <a:pt x="7620000" y="3174492"/>
                </a:lnTo>
                <a:lnTo>
                  <a:pt x="0" y="3174492"/>
                </a:lnTo>
                <a:lnTo>
                  <a:pt x="0" y="0"/>
                </a:lnTo>
                <a:close/>
              </a:path>
            </a:pathLst>
          </a:custGeom>
          <a:ln w="9144">
            <a:noFill/>
          </a:ln>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66" name="object 21"/>
          <p:cNvSpPr txBox="1"/>
          <p:nvPr/>
        </p:nvSpPr>
        <p:spPr>
          <a:xfrm>
            <a:off x="4085069" y="2108179"/>
            <a:ext cx="799069" cy="196849"/>
          </a:xfrm>
          <a:prstGeom prst="rect">
            <a:avLst/>
          </a:prstGeom>
        </p:spPr>
        <p:txBody>
          <a:bodyPr vert="horz" wrap="square" lIns="0" tIns="12065" rIns="0" bIns="0" rtlCol="0">
            <a:spAutoFit/>
          </a:bodyPr>
          <a:lstStyle/>
          <a:p>
            <a:pPr>
              <a:lnSpc>
                <a:spcPct val="100000"/>
              </a:lnSpc>
              <a:spcBef>
                <a:spcPts val="95"/>
              </a:spcBef>
            </a:pPr>
            <a:r>
              <a:rPr sz="1200" dirty="0">
                <a:solidFill>
                  <a:srgbClr val="252525"/>
                </a:solidFill>
                <a:latin typeface="BIZ UDP明朝 Medium" panose="02020500000000000000" pitchFamily="18" charset="-128"/>
                <a:ea typeface="BIZ UDP明朝 Medium" panose="02020500000000000000" pitchFamily="18" charset="-128"/>
                <a:cs typeface="Tw Cen MT"/>
              </a:rPr>
              <a:t>44</a:t>
            </a:r>
            <a:r>
              <a:rPr sz="1200" spc="-70" dirty="0">
                <a:solidFill>
                  <a:srgbClr val="252525"/>
                </a:solidFill>
                <a:latin typeface="BIZ UDP明朝 Medium" panose="02020500000000000000" pitchFamily="18" charset="-128"/>
                <a:ea typeface="BIZ UDP明朝 Medium" panose="02020500000000000000" pitchFamily="18" charset="-128"/>
                <a:cs typeface="Tw Cen MT"/>
              </a:rPr>
              <a:t> </a:t>
            </a:r>
            <a:r>
              <a:rPr sz="1200" spc="-5" dirty="0">
                <a:solidFill>
                  <a:srgbClr val="252525"/>
                </a:solidFill>
                <a:latin typeface="BIZ UDP明朝 Medium" panose="02020500000000000000" pitchFamily="18" charset="-128"/>
                <a:ea typeface="BIZ UDP明朝 Medium" panose="02020500000000000000" pitchFamily="18" charset="-128"/>
                <a:cs typeface="Tw Cen MT"/>
              </a:rPr>
              <a:t>Billion</a:t>
            </a:r>
            <a:endParaRPr sz="1200" dirty="0">
              <a:latin typeface="BIZ UDP明朝 Medium" panose="02020500000000000000" pitchFamily="18" charset="-128"/>
              <a:ea typeface="BIZ UDP明朝 Medium" panose="02020500000000000000" pitchFamily="18" charset="-128"/>
              <a:cs typeface="Tw Cen MT"/>
            </a:endParaRPr>
          </a:p>
        </p:txBody>
      </p:sp>
      <p:sp>
        <p:nvSpPr>
          <p:cNvPr id="67" name="object 22"/>
          <p:cNvSpPr txBox="1"/>
          <p:nvPr/>
        </p:nvSpPr>
        <p:spPr>
          <a:xfrm>
            <a:off x="2796138" y="2290773"/>
            <a:ext cx="877980" cy="196849"/>
          </a:xfrm>
          <a:prstGeom prst="rect">
            <a:avLst/>
          </a:prstGeom>
        </p:spPr>
        <p:txBody>
          <a:bodyPr vert="horz" wrap="square" lIns="0" tIns="12065" rIns="0" bIns="0" rtlCol="0">
            <a:spAutoFit/>
          </a:bodyPr>
          <a:lstStyle/>
          <a:p>
            <a:pPr>
              <a:lnSpc>
                <a:spcPct val="100000"/>
              </a:lnSpc>
              <a:spcBef>
                <a:spcPts val="95"/>
              </a:spcBef>
            </a:pPr>
            <a:r>
              <a:rPr sz="1200" spc="-5" dirty="0">
                <a:solidFill>
                  <a:srgbClr val="252525"/>
                </a:solidFill>
                <a:latin typeface="BIZ UDP明朝 Medium" panose="02020500000000000000" pitchFamily="18" charset="-128"/>
                <a:ea typeface="BIZ UDP明朝 Medium" panose="02020500000000000000" pitchFamily="18" charset="-128"/>
                <a:cs typeface="Tw Cen MT"/>
              </a:rPr>
              <a:t>134</a:t>
            </a:r>
            <a:r>
              <a:rPr sz="1200" spc="-70" dirty="0">
                <a:solidFill>
                  <a:srgbClr val="252525"/>
                </a:solidFill>
                <a:latin typeface="BIZ UDP明朝 Medium" panose="02020500000000000000" pitchFamily="18" charset="-128"/>
                <a:ea typeface="BIZ UDP明朝 Medium" panose="02020500000000000000" pitchFamily="18" charset="-128"/>
                <a:cs typeface="Tw Cen MT"/>
              </a:rPr>
              <a:t> </a:t>
            </a:r>
            <a:r>
              <a:rPr sz="1200" spc="-5" dirty="0">
                <a:solidFill>
                  <a:srgbClr val="252525"/>
                </a:solidFill>
                <a:latin typeface="BIZ UDP明朝 Medium" panose="02020500000000000000" pitchFamily="18" charset="-128"/>
                <a:ea typeface="BIZ UDP明朝 Medium" panose="02020500000000000000" pitchFamily="18" charset="-128"/>
                <a:cs typeface="Tw Cen MT"/>
              </a:rPr>
              <a:t>Billion</a:t>
            </a:r>
            <a:endParaRPr sz="1200" dirty="0">
              <a:latin typeface="BIZ UDP明朝 Medium" panose="02020500000000000000" pitchFamily="18" charset="-128"/>
              <a:ea typeface="BIZ UDP明朝 Medium" panose="02020500000000000000" pitchFamily="18" charset="-128"/>
              <a:cs typeface="Tw Cen MT"/>
            </a:endParaRPr>
          </a:p>
        </p:txBody>
      </p:sp>
      <p:sp>
        <p:nvSpPr>
          <p:cNvPr id="68" name="object 23"/>
          <p:cNvSpPr txBox="1"/>
          <p:nvPr/>
        </p:nvSpPr>
        <p:spPr>
          <a:xfrm>
            <a:off x="1642177" y="2812566"/>
            <a:ext cx="849854" cy="196849"/>
          </a:xfrm>
          <a:prstGeom prst="rect">
            <a:avLst/>
          </a:prstGeom>
        </p:spPr>
        <p:txBody>
          <a:bodyPr vert="horz" wrap="square" lIns="0" tIns="12065" rIns="0" bIns="0" rtlCol="0">
            <a:spAutoFit/>
          </a:bodyPr>
          <a:lstStyle/>
          <a:p>
            <a:pPr>
              <a:lnSpc>
                <a:spcPct val="100000"/>
              </a:lnSpc>
              <a:spcBef>
                <a:spcPts val="95"/>
              </a:spcBef>
            </a:pPr>
            <a:r>
              <a:rPr sz="1200" dirty="0">
                <a:solidFill>
                  <a:srgbClr val="252525"/>
                </a:solidFill>
                <a:latin typeface="BIZ UDP明朝 Medium" panose="02020500000000000000" pitchFamily="18" charset="-128"/>
                <a:ea typeface="BIZ UDP明朝 Medium" panose="02020500000000000000" pitchFamily="18" charset="-128"/>
                <a:cs typeface="Tw Cen MT"/>
              </a:rPr>
              <a:t>26</a:t>
            </a:r>
            <a:r>
              <a:rPr sz="1200" spc="-70" dirty="0">
                <a:solidFill>
                  <a:srgbClr val="252525"/>
                </a:solidFill>
                <a:latin typeface="BIZ UDP明朝 Medium" panose="02020500000000000000" pitchFamily="18" charset="-128"/>
                <a:ea typeface="BIZ UDP明朝 Medium" panose="02020500000000000000" pitchFamily="18" charset="-128"/>
                <a:cs typeface="Tw Cen MT"/>
              </a:rPr>
              <a:t> </a:t>
            </a:r>
            <a:r>
              <a:rPr sz="1200" spc="-5" dirty="0">
                <a:solidFill>
                  <a:srgbClr val="252525"/>
                </a:solidFill>
                <a:latin typeface="BIZ UDP明朝 Medium" panose="02020500000000000000" pitchFamily="18" charset="-128"/>
                <a:ea typeface="BIZ UDP明朝 Medium" panose="02020500000000000000" pitchFamily="18" charset="-128"/>
                <a:cs typeface="Tw Cen MT"/>
              </a:rPr>
              <a:t>Billion</a:t>
            </a:r>
            <a:endParaRPr sz="1200" dirty="0">
              <a:latin typeface="BIZ UDP明朝 Medium" panose="02020500000000000000" pitchFamily="18" charset="-128"/>
              <a:ea typeface="BIZ UDP明朝 Medium" panose="02020500000000000000" pitchFamily="18" charset="-128"/>
              <a:cs typeface="Tw Cen MT"/>
            </a:endParaRPr>
          </a:p>
        </p:txBody>
      </p:sp>
      <p:sp>
        <p:nvSpPr>
          <p:cNvPr id="69" name="object 24"/>
          <p:cNvSpPr txBox="1"/>
          <p:nvPr/>
        </p:nvSpPr>
        <p:spPr>
          <a:xfrm>
            <a:off x="4884138" y="1177930"/>
            <a:ext cx="1180677" cy="197490"/>
          </a:xfrm>
          <a:prstGeom prst="rect">
            <a:avLst/>
          </a:prstGeom>
        </p:spPr>
        <p:txBody>
          <a:bodyPr vert="horz" wrap="square" lIns="0" tIns="12700" rIns="0" bIns="0" rtlCol="0">
            <a:spAutoFit/>
          </a:bodyPr>
          <a:lstStyle/>
          <a:p>
            <a:pPr marR="5080" algn="r">
              <a:lnSpc>
                <a:spcPct val="100000"/>
              </a:lnSpc>
              <a:spcBef>
                <a:spcPts val="1265"/>
              </a:spcBef>
            </a:pPr>
            <a:r>
              <a:rPr sz="1200" spc="-5" dirty="0" smtClean="0">
                <a:solidFill>
                  <a:srgbClr val="252525"/>
                </a:solidFill>
                <a:latin typeface="BIZ UDP明朝 Medium" panose="02020500000000000000" pitchFamily="18" charset="-128"/>
                <a:ea typeface="BIZ UDP明朝 Medium" panose="02020500000000000000" pitchFamily="18" charset="-128"/>
                <a:cs typeface="Tw Cen MT"/>
              </a:rPr>
              <a:t>229</a:t>
            </a:r>
            <a:r>
              <a:rPr sz="1200" spc="-90" dirty="0" smtClean="0">
                <a:solidFill>
                  <a:srgbClr val="252525"/>
                </a:solidFill>
                <a:latin typeface="BIZ UDP明朝 Medium" panose="02020500000000000000" pitchFamily="18" charset="-128"/>
                <a:ea typeface="BIZ UDP明朝 Medium" panose="02020500000000000000" pitchFamily="18" charset="-128"/>
                <a:cs typeface="Tw Cen MT"/>
              </a:rPr>
              <a:t> </a:t>
            </a:r>
            <a:r>
              <a:rPr sz="1200" spc="-5" dirty="0">
                <a:solidFill>
                  <a:srgbClr val="252525"/>
                </a:solidFill>
                <a:latin typeface="BIZ UDP明朝 Medium" panose="02020500000000000000" pitchFamily="18" charset="-128"/>
                <a:ea typeface="BIZ UDP明朝 Medium" panose="02020500000000000000" pitchFamily="18" charset="-128"/>
                <a:cs typeface="Tw Cen MT"/>
              </a:rPr>
              <a:t>Billion</a:t>
            </a:r>
            <a:endParaRPr sz="1200" dirty="0">
              <a:latin typeface="BIZ UDP明朝 Medium" panose="02020500000000000000" pitchFamily="18" charset="-128"/>
              <a:ea typeface="BIZ UDP明朝 Medium" panose="02020500000000000000" pitchFamily="18" charset="-128"/>
              <a:cs typeface="Tw Cen MT"/>
            </a:endParaRPr>
          </a:p>
        </p:txBody>
      </p:sp>
      <p:sp>
        <p:nvSpPr>
          <p:cNvPr id="70" name="object 25"/>
          <p:cNvSpPr txBox="1"/>
          <p:nvPr/>
        </p:nvSpPr>
        <p:spPr>
          <a:xfrm>
            <a:off x="6420613" y="1178571"/>
            <a:ext cx="1095040" cy="196849"/>
          </a:xfrm>
          <a:prstGeom prst="rect">
            <a:avLst/>
          </a:prstGeom>
        </p:spPr>
        <p:txBody>
          <a:bodyPr vert="horz" wrap="square" lIns="0" tIns="12065" rIns="0" bIns="0" rtlCol="0">
            <a:spAutoFit/>
          </a:bodyPr>
          <a:lstStyle/>
          <a:p>
            <a:pPr>
              <a:lnSpc>
                <a:spcPct val="100000"/>
              </a:lnSpc>
              <a:spcBef>
                <a:spcPts val="95"/>
              </a:spcBef>
            </a:pPr>
            <a:r>
              <a:rPr sz="1200" spc="-5" dirty="0">
                <a:solidFill>
                  <a:srgbClr val="252525"/>
                </a:solidFill>
                <a:latin typeface="BIZ UDP明朝 Medium" panose="02020500000000000000" pitchFamily="18" charset="-128"/>
                <a:ea typeface="BIZ UDP明朝 Medium" panose="02020500000000000000" pitchFamily="18" charset="-128"/>
                <a:cs typeface="Tw Cen MT"/>
              </a:rPr>
              <a:t>433</a:t>
            </a:r>
            <a:r>
              <a:rPr sz="1200" spc="-70" dirty="0">
                <a:solidFill>
                  <a:srgbClr val="252525"/>
                </a:solidFill>
                <a:latin typeface="BIZ UDP明朝 Medium" panose="02020500000000000000" pitchFamily="18" charset="-128"/>
                <a:ea typeface="BIZ UDP明朝 Medium" panose="02020500000000000000" pitchFamily="18" charset="-128"/>
                <a:cs typeface="Tw Cen MT"/>
              </a:rPr>
              <a:t> </a:t>
            </a:r>
            <a:r>
              <a:rPr sz="1200" spc="-5" dirty="0">
                <a:solidFill>
                  <a:srgbClr val="252525"/>
                </a:solidFill>
                <a:latin typeface="BIZ UDP明朝 Medium" panose="02020500000000000000" pitchFamily="18" charset="-128"/>
                <a:ea typeface="BIZ UDP明朝 Medium" panose="02020500000000000000" pitchFamily="18" charset="-128"/>
                <a:cs typeface="Tw Cen MT"/>
              </a:rPr>
              <a:t>Billion</a:t>
            </a:r>
            <a:endParaRPr sz="1200" dirty="0">
              <a:latin typeface="BIZ UDP明朝 Medium" panose="02020500000000000000" pitchFamily="18" charset="-128"/>
              <a:ea typeface="BIZ UDP明朝 Medium" panose="02020500000000000000" pitchFamily="18" charset="-128"/>
              <a:cs typeface="Tw Cen MT"/>
            </a:endParaRPr>
          </a:p>
        </p:txBody>
      </p:sp>
      <p:sp>
        <p:nvSpPr>
          <p:cNvPr id="2" name="正方形/長方形 1"/>
          <p:cNvSpPr/>
          <p:nvPr/>
        </p:nvSpPr>
        <p:spPr>
          <a:xfrm>
            <a:off x="1507314" y="866582"/>
            <a:ext cx="3779561" cy="307777"/>
          </a:xfrm>
          <a:prstGeom prst="rect">
            <a:avLst/>
          </a:prstGeom>
        </p:spPr>
        <p:txBody>
          <a:bodyPr wrap="none">
            <a:spAutoFit/>
          </a:bodyPr>
          <a:lstStyle/>
          <a:p>
            <a:pPr>
              <a:lnSpc>
                <a:spcPct val="100000"/>
              </a:lnSpc>
              <a:spcBef>
                <a:spcPts val="100"/>
              </a:spcBef>
            </a:pPr>
            <a:r>
              <a:rPr lang="en-US" altLang="ja-JP" sz="1400" dirty="0">
                <a:solidFill>
                  <a:srgbClr val="252525"/>
                </a:solidFill>
                <a:latin typeface="BIZ UDP明朝 Medium" panose="02020500000000000000" pitchFamily="18" charset="-128"/>
                <a:ea typeface="BIZ UDP明朝 Medium" panose="02020500000000000000" pitchFamily="18" charset="-128"/>
                <a:cs typeface="Tw Cen MT"/>
              </a:rPr>
              <a:t>CAR</a:t>
            </a:r>
            <a:r>
              <a:rPr lang="en-US" altLang="ja-JP" sz="1400" spc="-5" dirty="0">
                <a:solidFill>
                  <a:srgbClr val="252525"/>
                </a:solidFill>
                <a:latin typeface="BIZ UDP明朝 Medium" panose="02020500000000000000" pitchFamily="18" charset="-128"/>
                <a:ea typeface="BIZ UDP明朝 Medium" panose="02020500000000000000" pitchFamily="18" charset="-128"/>
                <a:cs typeface="Tw Cen MT"/>
              </a:rPr>
              <a:t>-</a:t>
            </a:r>
            <a:r>
              <a:rPr lang="en-US" altLang="ja-JP" sz="1400" dirty="0">
                <a:solidFill>
                  <a:srgbClr val="252525"/>
                </a:solidFill>
                <a:latin typeface="BIZ UDP明朝 Medium" panose="02020500000000000000" pitchFamily="18" charset="-128"/>
                <a:ea typeface="BIZ UDP明朝 Medium" panose="02020500000000000000" pitchFamily="18" charset="-128"/>
                <a:cs typeface="Tw Cen MT"/>
              </a:rPr>
              <a:t>T</a:t>
            </a:r>
            <a:r>
              <a:rPr lang="ja-JP" altLang="en-US" sz="1400" dirty="0">
                <a:solidFill>
                  <a:srgbClr val="252525"/>
                </a:solidFill>
                <a:latin typeface="BIZ UDP明朝 Medium" panose="02020500000000000000" pitchFamily="18" charset="-128"/>
                <a:ea typeface="BIZ UDP明朝 Medium" panose="02020500000000000000" pitchFamily="18" charset="-128"/>
                <a:cs typeface="メイリオ"/>
              </a:rPr>
              <a:t>療法の世界全体の推定潜在市場</a:t>
            </a:r>
            <a:r>
              <a:rPr lang="ja-JP" altLang="en-US" sz="1400" dirty="0" smtClean="0">
                <a:solidFill>
                  <a:srgbClr val="252525"/>
                </a:solidFill>
                <a:latin typeface="BIZ UDP明朝 Medium" panose="02020500000000000000" pitchFamily="18" charset="-128"/>
                <a:ea typeface="BIZ UDP明朝 Medium" panose="02020500000000000000" pitchFamily="18" charset="-128"/>
                <a:cs typeface="メイリオ"/>
              </a:rPr>
              <a:t>規模</a:t>
            </a:r>
            <a:endParaRPr lang="ja-JP" altLang="en-US" sz="1400" dirty="0">
              <a:latin typeface="BIZ UDP明朝 Medium" panose="02020500000000000000" pitchFamily="18" charset="-128"/>
              <a:ea typeface="BIZ UDP明朝 Medium" panose="02020500000000000000" pitchFamily="18" charset="-128"/>
              <a:cs typeface="Tw Cen MT"/>
            </a:endParaRPr>
          </a:p>
        </p:txBody>
      </p:sp>
      <p:cxnSp>
        <p:nvCxnSpPr>
          <p:cNvPr id="4" name="直線コネクタ 3"/>
          <p:cNvCxnSpPr/>
          <p:nvPr/>
        </p:nvCxnSpPr>
        <p:spPr>
          <a:xfrm>
            <a:off x="8610073" y="4749976"/>
            <a:ext cx="193373" cy="0"/>
          </a:xfrm>
          <a:prstGeom prst="line">
            <a:avLst/>
          </a:prstGeom>
          <a:ln>
            <a:solidFill>
              <a:schemeClr val="accent6">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214380" y="3675713"/>
            <a:ext cx="11706519" cy="9053"/>
          </a:xfrm>
          <a:prstGeom prst="line">
            <a:avLst/>
          </a:prstGeom>
          <a:ln>
            <a:solidFill>
              <a:srgbClr val="C00000"/>
            </a:solidFill>
            <a:prstDash val="sysDash"/>
            <a:headEnd type="diamond" w="med" len="med"/>
            <a:tailEnd type="diamond"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7125035" y="1309125"/>
            <a:ext cx="4875898" cy="369332"/>
          </a:xfrm>
          <a:prstGeom prst="rect">
            <a:avLst/>
          </a:prstGeom>
        </p:spPr>
        <p:txBody>
          <a:bodyPr wrap="square">
            <a:spAutoFit/>
          </a:bodyPr>
          <a:lstStyle/>
          <a:p>
            <a:pPr algn="r"/>
            <a:r>
              <a:rPr lang="en-US" altLang="ja-JP" b="1" dirty="0" smtClean="0">
                <a:solidFill>
                  <a:schemeClr val="accent5">
                    <a:lumMod val="50000"/>
                  </a:schemeClr>
                </a:solidFill>
                <a:latin typeface="Meiryo UI" panose="020B0604030504040204" pitchFamily="50" charset="-128"/>
                <a:ea typeface="Meiryo UI" panose="020B0604030504040204" pitchFamily="50" charset="-128"/>
                <a:cs typeface="Tw Cen MT"/>
              </a:rPr>
              <a:t>CAR-T</a:t>
            </a:r>
            <a:r>
              <a:rPr lang="ja-JP" altLang="en-US" b="1" dirty="0" smtClean="0">
                <a:solidFill>
                  <a:schemeClr val="accent5">
                    <a:lumMod val="50000"/>
                  </a:schemeClr>
                </a:solidFill>
                <a:latin typeface="Meiryo UI" panose="020B0604030504040204" pitchFamily="50" charset="-128"/>
                <a:ea typeface="Meiryo UI" panose="020B0604030504040204" pitchFamily="50" charset="-128"/>
                <a:cs typeface="メイリオ"/>
              </a:rPr>
              <a:t>療法は年間</a:t>
            </a:r>
            <a:r>
              <a:rPr lang="en-US" altLang="ja-JP" b="1" spc="-5" dirty="0">
                <a:solidFill>
                  <a:schemeClr val="accent5">
                    <a:lumMod val="50000"/>
                  </a:schemeClr>
                </a:solidFill>
                <a:latin typeface="Meiryo UI" panose="020B0604030504040204" pitchFamily="50" charset="-128"/>
                <a:ea typeface="Meiryo UI" panose="020B0604030504040204" pitchFamily="50" charset="-128"/>
                <a:cs typeface="Tw Cen MT"/>
              </a:rPr>
              <a:t>4</a:t>
            </a:r>
            <a:r>
              <a:rPr lang="en-US" altLang="ja-JP" b="1" dirty="0">
                <a:solidFill>
                  <a:schemeClr val="accent5">
                    <a:lumMod val="50000"/>
                  </a:schemeClr>
                </a:solidFill>
                <a:latin typeface="Meiryo UI" panose="020B0604030504040204" pitchFamily="50" charset="-128"/>
                <a:ea typeface="Meiryo UI" panose="020B0604030504040204" pitchFamily="50" charset="-128"/>
                <a:cs typeface="Tw Cen MT"/>
              </a:rPr>
              <a:t>,</a:t>
            </a:r>
            <a:r>
              <a:rPr lang="en-US" altLang="ja-JP" b="1" spc="-5" dirty="0">
                <a:solidFill>
                  <a:schemeClr val="accent5">
                    <a:lumMod val="50000"/>
                  </a:schemeClr>
                </a:solidFill>
                <a:latin typeface="Meiryo UI" panose="020B0604030504040204" pitchFamily="50" charset="-128"/>
                <a:ea typeface="Meiryo UI" panose="020B0604030504040204" pitchFamily="50" charset="-128"/>
                <a:cs typeface="Tw Cen MT"/>
              </a:rPr>
              <a:t>330</a:t>
            </a:r>
            <a:r>
              <a:rPr lang="ja-JP" altLang="en-US" b="1" dirty="0">
                <a:solidFill>
                  <a:schemeClr val="accent5">
                    <a:lumMod val="50000"/>
                  </a:schemeClr>
                </a:solidFill>
                <a:latin typeface="Meiryo UI" panose="020B0604030504040204" pitchFamily="50" charset="-128"/>
                <a:ea typeface="Meiryo UI" panose="020B0604030504040204" pitchFamily="50" charset="-128"/>
                <a:cs typeface="メイリオ"/>
              </a:rPr>
              <a:t>億ドルの</a:t>
            </a:r>
            <a:r>
              <a:rPr lang="ja-JP" altLang="en-US" b="1" dirty="0" smtClean="0">
                <a:solidFill>
                  <a:schemeClr val="accent5">
                    <a:lumMod val="50000"/>
                  </a:schemeClr>
                </a:solidFill>
                <a:latin typeface="Meiryo UI" panose="020B0604030504040204" pitchFamily="50" charset="-128"/>
                <a:ea typeface="Meiryo UI" panose="020B0604030504040204" pitchFamily="50" charset="-128"/>
                <a:cs typeface="メイリオ"/>
              </a:rPr>
              <a:t>売上予測</a:t>
            </a:r>
            <a:endParaRPr lang="ja-JP" altLang="en-US" dirty="0">
              <a:solidFill>
                <a:schemeClr val="accent5">
                  <a:lumMod val="50000"/>
                </a:schemeClr>
              </a:solidFill>
              <a:latin typeface="Meiryo UI" panose="020B0604030504040204" pitchFamily="50" charset="-128"/>
              <a:ea typeface="Meiryo UI" panose="020B0604030504040204" pitchFamily="50" charset="-128"/>
            </a:endParaRPr>
          </a:p>
        </p:txBody>
      </p:sp>
      <p:sp>
        <p:nvSpPr>
          <p:cNvPr id="3" name="正方形/長方形 2"/>
          <p:cNvSpPr/>
          <p:nvPr/>
        </p:nvSpPr>
        <p:spPr>
          <a:xfrm>
            <a:off x="7438232" y="1812277"/>
            <a:ext cx="4397307" cy="1323439"/>
          </a:xfrm>
          <a:prstGeom prst="rect">
            <a:avLst/>
          </a:prstGeom>
        </p:spPr>
        <p:txBody>
          <a:bodyPr wrap="square">
            <a:spAutoFit/>
          </a:bodyPr>
          <a:lstStyle/>
          <a:p>
            <a:pPr marL="285750" indent="-285750">
              <a:buFont typeface="Wingdings" panose="05000000000000000000" pitchFamily="2" charset="2"/>
              <a:buChar char="u"/>
            </a:pPr>
            <a:r>
              <a:rPr lang="en-US" altLang="ja-JP" sz="1600" dirty="0">
                <a:latin typeface="Meiryo UI" panose="020B0604030504040204" pitchFamily="50" charset="-128"/>
                <a:ea typeface="Meiryo UI" panose="020B0604030504040204" pitchFamily="50" charset="-128"/>
              </a:rPr>
              <a:t>CAR-T </a:t>
            </a:r>
            <a:r>
              <a:rPr lang="ja-JP" altLang="en-US" sz="1600" dirty="0">
                <a:latin typeface="Meiryo UI" panose="020B0604030504040204" pitchFamily="50" charset="-128"/>
                <a:ea typeface="Meiryo UI" panose="020B0604030504040204" pitchFamily="50" charset="-128"/>
              </a:rPr>
              <a:t>療法の市場規模拡大の最大の牽引役となる適応症は早期のがん及び固形腫瘍</a:t>
            </a:r>
            <a:r>
              <a:rPr lang="ja-JP" altLang="en-US" sz="1600" dirty="0" smtClean="0">
                <a:latin typeface="Meiryo UI" panose="020B0604030504040204" pitchFamily="50" charset="-128"/>
                <a:ea typeface="Meiryo UI" panose="020B0604030504040204" pitchFamily="50" charset="-128"/>
              </a:rPr>
              <a:t>。</a:t>
            </a:r>
            <a:endParaRPr lang="en-US" altLang="ja-JP" sz="1600" dirty="0" smtClean="0">
              <a:latin typeface="Meiryo UI" panose="020B0604030504040204" pitchFamily="50" charset="-128"/>
              <a:ea typeface="Meiryo UI" panose="020B0604030504040204" pitchFamily="50" charset="-128"/>
            </a:endParaRPr>
          </a:p>
          <a:p>
            <a:endParaRPr lang="ja-JP" altLang="en-US" sz="1600"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en-US" altLang="ja-JP" sz="1600" b="1" dirty="0">
                <a:solidFill>
                  <a:srgbClr val="C00000"/>
                </a:solidFill>
                <a:latin typeface="Meiryo UI" panose="020B0604030504040204" pitchFamily="50" charset="-128"/>
                <a:ea typeface="Meiryo UI" panose="020B0604030504040204" pitchFamily="50" charset="-128"/>
              </a:rPr>
              <a:t>CRISPR</a:t>
            </a:r>
            <a:r>
              <a:rPr lang="ja-JP" altLang="en-US" sz="1600" b="1" dirty="0">
                <a:solidFill>
                  <a:srgbClr val="C00000"/>
                </a:solidFill>
                <a:latin typeface="Meiryo UI" panose="020B0604030504040204" pitchFamily="50" charset="-128"/>
                <a:ea typeface="Meiryo UI" panose="020B0604030504040204" pitchFamily="50" charset="-128"/>
              </a:rPr>
              <a:t>により</a:t>
            </a:r>
            <a:r>
              <a:rPr lang="en-US" altLang="ja-JP" sz="1600" b="1" dirty="0">
                <a:solidFill>
                  <a:srgbClr val="C00000"/>
                </a:solidFill>
                <a:latin typeface="Meiryo UI" panose="020B0604030504040204" pitchFamily="50" charset="-128"/>
                <a:ea typeface="Meiryo UI" panose="020B0604030504040204" pitchFamily="50" charset="-128"/>
              </a:rPr>
              <a:t>CAR-T </a:t>
            </a:r>
            <a:r>
              <a:rPr lang="ja-JP" altLang="en-US" sz="1600" b="1" dirty="0">
                <a:solidFill>
                  <a:srgbClr val="C00000"/>
                </a:solidFill>
                <a:latin typeface="Meiryo UI" panose="020B0604030504040204" pitchFamily="50" charset="-128"/>
                <a:ea typeface="Meiryo UI" panose="020B0604030504040204" pitchFamily="50" charset="-128"/>
              </a:rPr>
              <a:t>療法による固形腫瘍への対処の成功確率が高まっている。</a:t>
            </a:r>
          </a:p>
        </p:txBody>
      </p:sp>
    </p:spTree>
    <p:extLst>
      <p:ext uri="{BB962C8B-B14F-4D97-AF65-F5344CB8AC3E}">
        <p14:creationId xmlns:p14="http://schemas.microsoft.com/office/powerpoint/2010/main" val="4108693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94"/>
          <p:cNvGraphicFramePr>
            <a:graphicFrameLocks noGrp="1"/>
          </p:cNvGraphicFramePr>
          <p:nvPr>
            <p:extLst>
              <p:ext uri="{D42A27DB-BD31-4B8C-83A1-F6EECF244321}">
                <p14:modId xmlns:p14="http://schemas.microsoft.com/office/powerpoint/2010/main" val="4277353220"/>
              </p:ext>
            </p:extLst>
          </p:nvPr>
        </p:nvGraphicFramePr>
        <p:xfrm>
          <a:off x="352109" y="511277"/>
          <a:ext cx="11542955" cy="6180299"/>
        </p:xfrm>
        <a:graphic>
          <a:graphicData uri="http://schemas.openxmlformats.org/drawingml/2006/table">
            <a:tbl>
              <a:tblPr firstRow="1" bandRow="1">
                <a:tableStyleId>{2D5ABB26-0587-4C30-8999-92F81FD0307C}</a:tableStyleId>
              </a:tblPr>
              <a:tblGrid>
                <a:gridCol w="546847">
                  <a:extLst>
                    <a:ext uri="{9D8B030D-6E8A-4147-A177-3AD203B41FA5}">
                      <a16:colId xmlns:a16="http://schemas.microsoft.com/office/drawing/2014/main" val="1808578294"/>
                    </a:ext>
                  </a:extLst>
                </a:gridCol>
                <a:gridCol w="1504277">
                  <a:extLst>
                    <a:ext uri="{9D8B030D-6E8A-4147-A177-3AD203B41FA5}">
                      <a16:colId xmlns:a16="http://schemas.microsoft.com/office/drawing/2014/main" val="20000"/>
                    </a:ext>
                  </a:extLst>
                </a:gridCol>
                <a:gridCol w="753036">
                  <a:extLst>
                    <a:ext uri="{9D8B030D-6E8A-4147-A177-3AD203B41FA5}">
                      <a16:colId xmlns:a16="http://schemas.microsoft.com/office/drawing/2014/main" val="20001"/>
                    </a:ext>
                  </a:extLst>
                </a:gridCol>
                <a:gridCol w="1237129">
                  <a:extLst>
                    <a:ext uri="{9D8B030D-6E8A-4147-A177-3AD203B41FA5}">
                      <a16:colId xmlns:a16="http://schemas.microsoft.com/office/drawing/2014/main" val="20002"/>
                    </a:ext>
                  </a:extLst>
                </a:gridCol>
                <a:gridCol w="1021977">
                  <a:extLst>
                    <a:ext uri="{9D8B030D-6E8A-4147-A177-3AD203B41FA5}">
                      <a16:colId xmlns:a16="http://schemas.microsoft.com/office/drawing/2014/main" val="20003"/>
                    </a:ext>
                  </a:extLst>
                </a:gridCol>
                <a:gridCol w="946673">
                  <a:extLst>
                    <a:ext uri="{9D8B030D-6E8A-4147-A177-3AD203B41FA5}">
                      <a16:colId xmlns:a16="http://schemas.microsoft.com/office/drawing/2014/main" val="20005"/>
                    </a:ext>
                  </a:extLst>
                </a:gridCol>
                <a:gridCol w="731520">
                  <a:extLst>
                    <a:ext uri="{9D8B030D-6E8A-4147-A177-3AD203B41FA5}">
                      <a16:colId xmlns:a16="http://schemas.microsoft.com/office/drawing/2014/main" val="20006"/>
                    </a:ext>
                  </a:extLst>
                </a:gridCol>
                <a:gridCol w="1027671">
                  <a:extLst>
                    <a:ext uri="{9D8B030D-6E8A-4147-A177-3AD203B41FA5}">
                      <a16:colId xmlns:a16="http://schemas.microsoft.com/office/drawing/2014/main" val="20007"/>
                    </a:ext>
                  </a:extLst>
                </a:gridCol>
                <a:gridCol w="1027039">
                  <a:extLst>
                    <a:ext uri="{9D8B030D-6E8A-4147-A177-3AD203B41FA5}">
                      <a16:colId xmlns:a16="http://schemas.microsoft.com/office/drawing/2014/main" val="20008"/>
                    </a:ext>
                  </a:extLst>
                </a:gridCol>
                <a:gridCol w="1047078">
                  <a:extLst>
                    <a:ext uri="{9D8B030D-6E8A-4147-A177-3AD203B41FA5}">
                      <a16:colId xmlns:a16="http://schemas.microsoft.com/office/drawing/2014/main" val="20009"/>
                    </a:ext>
                  </a:extLst>
                </a:gridCol>
                <a:gridCol w="1699708">
                  <a:extLst>
                    <a:ext uri="{9D8B030D-6E8A-4147-A177-3AD203B41FA5}">
                      <a16:colId xmlns:a16="http://schemas.microsoft.com/office/drawing/2014/main" val="20011"/>
                    </a:ext>
                  </a:extLst>
                </a:gridCol>
              </a:tblGrid>
              <a:tr h="251968">
                <a:tc rowSpan="2">
                  <a:txBody>
                    <a:bodyPr/>
                    <a:lstStyle/>
                    <a:p>
                      <a:pPr marL="0" indent="0" algn="ctr">
                        <a:lnSpc>
                          <a:spcPct val="100000"/>
                        </a:lnSpc>
                      </a:pPr>
                      <a:r>
                        <a:rPr lang="ja-JP" altLang="en-US" sz="1100" b="0" dirty="0" smtClean="0">
                          <a:solidFill>
                            <a:schemeClr val="bg1"/>
                          </a:solidFill>
                          <a:latin typeface="Meiryo UI" panose="020B0604030504040204" pitchFamily="50" charset="-128"/>
                          <a:ea typeface="Meiryo UI" panose="020B0604030504040204" pitchFamily="50" charset="-128"/>
                          <a:cs typeface="Meiryo UI"/>
                        </a:rPr>
                        <a:t>手法</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rgbClr val="0070C0"/>
                    </a:solidFill>
                  </a:tcPr>
                </a:tc>
                <a:tc rowSpan="2">
                  <a:txBody>
                    <a:bodyPr/>
                    <a:lstStyle/>
                    <a:p>
                      <a:pPr marL="367030" algn="l">
                        <a:lnSpc>
                          <a:spcPct val="100000"/>
                        </a:lnSpc>
                      </a:pPr>
                      <a:r>
                        <a:rPr lang="en-US" altLang="ja-JP" sz="1100" b="0" dirty="0">
                          <a:solidFill>
                            <a:schemeClr val="bg1"/>
                          </a:solidFill>
                          <a:latin typeface="Meiryo UI" panose="020B0604030504040204" pitchFamily="50" charset="-128"/>
                          <a:ea typeface="Meiryo UI" panose="020B0604030504040204" pitchFamily="50" charset="-128"/>
                          <a:cs typeface="Meiryo UI"/>
                        </a:rPr>
                        <a:t>SARS-Cov-2</a:t>
                      </a:r>
                    </a:p>
                    <a:p>
                      <a:pPr marL="367030" algn="l">
                        <a:lnSpc>
                          <a:spcPct val="100000"/>
                        </a:lnSpc>
                      </a:pPr>
                      <a:r>
                        <a:rPr lang="en-US" altLang="ja-JP" sz="1100" b="0" baseline="0" dirty="0">
                          <a:solidFill>
                            <a:schemeClr val="bg1"/>
                          </a:solidFill>
                          <a:latin typeface="Meiryo UI" panose="020B0604030504040204" pitchFamily="50" charset="-128"/>
                          <a:ea typeface="Meiryo UI" panose="020B0604030504040204" pitchFamily="50" charset="-128"/>
                          <a:cs typeface="Meiryo UI"/>
                        </a:rPr>
                        <a:t> </a:t>
                      </a:r>
                      <a:r>
                        <a:rPr lang="ja-JP" altLang="en-US" sz="1100" b="0" dirty="0">
                          <a:solidFill>
                            <a:schemeClr val="bg1"/>
                          </a:solidFill>
                          <a:latin typeface="Meiryo UI" panose="020B0604030504040204" pitchFamily="50" charset="-128"/>
                          <a:ea typeface="Meiryo UI" panose="020B0604030504040204" pitchFamily="50" charset="-128"/>
                          <a:cs typeface="Meiryo UI"/>
                        </a:rPr>
                        <a:t>ワクチン開発</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154305" algn="l">
                        <a:lnSpc>
                          <a:spcPct val="100000"/>
                        </a:lnSpc>
                      </a:pPr>
                      <a:r>
                        <a:rPr sz="1100" b="0" dirty="0" err="1">
                          <a:solidFill>
                            <a:schemeClr val="bg1"/>
                          </a:solidFill>
                          <a:latin typeface="Meiryo UI" panose="020B0604030504040204" pitchFamily="50" charset="-128"/>
                          <a:ea typeface="Meiryo UI" panose="020B0604030504040204" pitchFamily="50" charset="-128"/>
                          <a:cs typeface="Meiryo UI"/>
                        </a:rPr>
                        <a:t>地域</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239395" algn="l">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ワクチン型</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0" marR="83185" indent="0" algn="ctr">
                        <a:lnSpc>
                          <a:spcPct val="100000"/>
                        </a:lnSpc>
                        <a:spcBef>
                          <a:spcPts val="795"/>
                        </a:spcBef>
                      </a:pPr>
                      <a:r>
                        <a:rPr lang="ja-JP" altLang="en-US" sz="1100" b="0" dirty="0">
                          <a:solidFill>
                            <a:schemeClr val="bg1"/>
                          </a:solidFill>
                          <a:latin typeface="Meiryo UI" panose="020B0604030504040204" pitchFamily="50" charset="-128"/>
                          <a:ea typeface="Meiryo UI" panose="020B0604030504040204" pitchFamily="50" charset="-128"/>
                          <a:cs typeface="Meiryo UI"/>
                        </a:rPr>
                        <a:t>開</a:t>
                      </a:r>
                      <a:r>
                        <a:rPr sz="1100" b="0" dirty="0" err="1">
                          <a:solidFill>
                            <a:schemeClr val="bg1"/>
                          </a:solidFill>
                          <a:latin typeface="Meiryo UI" panose="020B0604030504040204" pitchFamily="50" charset="-128"/>
                          <a:ea typeface="Meiryo UI" panose="020B0604030504040204" pitchFamily="50" charset="-128"/>
                          <a:cs typeface="Meiryo UI"/>
                        </a:rPr>
                        <a:t>発コード</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10096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rowSpan="2">
                  <a:txBody>
                    <a:bodyPr/>
                    <a:lstStyle/>
                    <a:p>
                      <a:pPr marL="0" indent="0" algn="ctr">
                        <a:lnSpc>
                          <a:spcPct val="100000"/>
                        </a:lnSpc>
                      </a:pPr>
                      <a:r>
                        <a:rPr sz="1100" b="0" dirty="0" err="1">
                          <a:solidFill>
                            <a:schemeClr val="bg1"/>
                          </a:solidFill>
                          <a:latin typeface="Meiryo UI" panose="020B0604030504040204" pitchFamily="50" charset="-128"/>
                          <a:ea typeface="Meiryo UI" panose="020B0604030504040204" pitchFamily="50" charset="-128"/>
                          <a:cs typeface="Meiryo UI"/>
                        </a:rPr>
                        <a:t>基礎研究</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rgbClr val="0070C0"/>
                    </a:solidFill>
                  </a:tcPr>
                </a:tc>
                <a:tc rowSpan="2">
                  <a:txBody>
                    <a:bodyPr/>
                    <a:lstStyle/>
                    <a:p>
                      <a:pPr marL="0" marR="123189" indent="0" algn="ctr">
                        <a:lnSpc>
                          <a:spcPct val="100000"/>
                        </a:lnSpc>
                        <a:spcBef>
                          <a:spcPts val="795"/>
                        </a:spcBef>
                      </a:pPr>
                      <a:r>
                        <a:rPr lang="ja-JP" altLang="en-US" sz="1100" b="0" dirty="0">
                          <a:solidFill>
                            <a:schemeClr val="bg1"/>
                          </a:solidFill>
                          <a:latin typeface="Meiryo UI" panose="020B0604030504040204" pitchFamily="50" charset="-128"/>
                          <a:ea typeface="Meiryo UI" panose="020B0604030504040204" pitchFamily="50" charset="-128"/>
                          <a:cs typeface="Meiryo UI"/>
                        </a:rPr>
                        <a:t>前</a:t>
                      </a:r>
                      <a:r>
                        <a:rPr sz="1100" b="0" dirty="0" err="1">
                          <a:solidFill>
                            <a:schemeClr val="bg1"/>
                          </a:solidFill>
                          <a:latin typeface="Meiryo UI" panose="020B0604030504040204" pitchFamily="50" charset="-128"/>
                          <a:ea typeface="Meiryo UI" panose="020B0604030504040204" pitchFamily="50" charset="-128"/>
                          <a:cs typeface="Meiryo UI"/>
                        </a:rPr>
                        <a:t>臨床</a:t>
                      </a:r>
                      <a:r>
                        <a:rPr lang="en-US" sz="1100" b="0" dirty="0">
                          <a:solidFill>
                            <a:schemeClr val="bg1"/>
                          </a:solidFill>
                          <a:latin typeface="Meiryo UI" panose="020B0604030504040204" pitchFamily="50" charset="-128"/>
                          <a:ea typeface="Meiryo UI" panose="020B0604030504040204" pitchFamily="50" charset="-128"/>
                          <a:cs typeface="Meiryo UI"/>
                        </a:rPr>
                        <a:t/>
                      </a:r>
                      <a:br>
                        <a:rPr lang="en-US" sz="1100" b="0" dirty="0">
                          <a:solidFill>
                            <a:schemeClr val="bg1"/>
                          </a:solidFill>
                          <a:latin typeface="Meiryo UI" panose="020B0604030504040204" pitchFamily="50" charset="-128"/>
                          <a:ea typeface="Meiryo UI" panose="020B0604030504040204" pitchFamily="50" charset="-128"/>
                          <a:cs typeface="Meiryo UI"/>
                        </a:rPr>
                      </a:br>
                      <a:r>
                        <a:rPr sz="1100" b="0" dirty="0" err="1">
                          <a:solidFill>
                            <a:schemeClr val="bg1"/>
                          </a:solidFill>
                          <a:latin typeface="Meiryo UI" panose="020B0604030504040204" pitchFamily="50" charset="-128"/>
                          <a:ea typeface="Meiryo UI" panose="020B0604030504040204" pitchFamily="50" charset="-128"/>
                          <a:cs typeface="Meiryo UI"/>
                        </a:rPr>
                        <a:t>試験</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10096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gridSpan="3">
                  <a:txBody>
                    <a:bodyPr/>
                    <a:lstStyle/>
                    <a:p>
                      <a:pPr marL="0" marR="140335" indent="0" algn="ctr">
                        <a:lnSpc>
                          <a:spcPct val="100000"/>
                        </a:lnSpc>
                        <a:spcBef>
                          <a:spcPts val="395"/>
                        </a:spcBef>
                      </a:pPr>
                      <a:r>
                        <a:rPr sz="1100" b="0" dirty="0" err="1">
                          <a:solidFill>
                            <a:srgbClr val="FFFFFF"/>
                          </a:solidFill>
                          <a:latin typeface="Meiryo UI" panose="020B0604030504040204" pitchFamily="50" charset="-128"/>
                          <a:ea typeface="Meiryo UI" panose="020B0604030504040204" pitchFamily="50" charset="-128"/>
                          <a:cs typeface="Meiryo UI"/>
                        </a:rPr>
                        <a:t>臨床試験（治験</a:t>
                      </a:r>
                      <a:r>
                        <a:rPr sz="1100" b="0" dirty="0">
                          <a:solidFill>
                            <a:srgbClr val="FFFFFF"/>
                          </a:solidFill>
                          <a:latin typeface="Meiryo UI" panose="020B0604030504040204" pitchFamily="50" charset="-128"/>
                          <a:ea typeface="Meiryo UI" panose="020B0604030504040204" pitchFamily="50" charset="-128"/>
                          <a:cs typeface="Meiryo UI"/>
                        </a:rPr>
                        <a:t>）</a:t>
                      </a:r>
                      <a:endParaRPr sz="1100" b="0" dirty="0">
                        <a:latin typeface="Meiryo UI" panose="020B0604030504040204" pitchFamily="50" charset="-128"/>
                        <a:ea typeface="Meiryo UI" panose="020B0604030504040204" pitchFamily="50" charset="-128"/>
                        <a:cs typeface="Meiryo UI"/>
                      </a:endParaRPr>
                    </a:p>
                  </a:txBody>
                  <a:tcPr marL="0" marR="0" marT="5016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hMerge="1">
                  <a:txBody>
                    <a:bodyPr/>
                    <a:lstStyle/>
                    <a:p>
                      <a:endParaRPr/>
                    </a:p>
                  </a:txBody>
                  <a:tcPr marL="0" marR="0" marT="0" marB="0"/>
                </a:tc>
                <a:tc hMerge="1">
                  <a:txBody>
                    <a:bodyPr/>
                    <a:lstStyle/>
                    <a:p>
                      <a:endParaRPr/>
                    </a:p>
                  </a:txBody>
                  <a:tcPr marL="0" marR="0" marT="0" marB="0"/>
                </a:tc>
                <a:tc rowSpan="2">
                  <a:txBody>
                    <a:bodyPr/>
                    <a:lstStyle/>
                    <a:p>
                      <a:pPr marL="0" indent="0" algn="ctr">
                        <a:lnSpc>
                          <a:spcPct val="100000"/>
                        </a:lnSpc>
                      </a:pPr>
                      <a:r>
                        <a:rPr lang="ja-JP" altLang="en-US" sz="1100" b="0" dirty="0">
                          <a:solidFill>
                            <a:schemeClr val="bg1"/>
                          </a:solidFill>
                          <a:latin typeface="Meiryo UI" panose="020B0604030504040204" pitchFamily="50" charset="-128"/>
                          <a:ea typeface="Meiryo UI" panose="020B0604030504040204" pitchFamily="50" charset="-128"/>
                          <a:cs typeface="Meiryo UI"/>
                        </a:rPr>
                        <a:t>備考</a:t>
                      </a:r>
                      <a:endParaRPr sz="1100" b="0" dirty="0">
                        <a:solidFill>
                          <a:schemeClr val="bg1"/>
                        </a:solidFill>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270255">
                <a:tc vMerge="1">
                  <a:txBody>
                    <a:bodyPr/>
                    <a:lstStyle/>
                    <a:p>
                      <a:endParaRPr kumimoji="1" lang="ja-JP" altLang="en-US"/>
                    </a:p>
                  </a:txBody>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10096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vMerge="1">
                  <a:txBody>
                    <a:bodyPr/>
                    <a:lstStyle/>
                    <a:p>
                      <a:endParaRPr/>
                    </a:p>
                  </a:txBody>
                  <a:tcPr marL="0" marR="0" marT="10096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tc>
                  <a:txBody>
                    <a:bodyPr/>
                    <a:lstStyle/>
                    <a:p>
                      <a:pPr marL="0" marR="12065" indent="0" algn="ctr">
                        <a:lnSpc>
                          <a:spcPct val="100000"/>
                        </a:lnSpc>
                        <a:spcBef>
                          <a:spcPts val="465"/>
                        </a:spcBef>
                      </a:pPr>
                      <a:r>
                        <a:rPr sz="1100" b="0" dirty="0">
                          <a:solidFill>
                            <a:schemeClr val="bg1"/>
                          </a:solidFill>
                          <a:latin typeface="Meiryo UI" panose="020B0604030504040204" pitchFamily="50" charset="-128"/>
                          <a:ea typeface="Meiryo UI" panose="020B0604030504040204" pitchFamily="50" charset="-128"/>
                          <a:cs typeface="Meiryo UI"/>
                        </a:rPr>
                        <a:t>第Ⅰ相</a:t>
                      </a:r>
                    </a:p>
                  </a:txBody>
                  <a:tcPr marL="0" marR="0" marT="5905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a:txBody>
                    <a:bodyPr/>
                    <a:lstStyle/>
                    <a:p>
                      <a:pPr marL="0" marR="85090" indent="0" algn="ctr">
                        <a:lnSpc>
                          <a:spcPct val="100000"/>
                        </a:lnSpc>
                        <a:spcBef>
                          <a:spcPts val="465"/>
                        </a:spcBef>
                      </a:pPr>
                      <a:r>
                        <a:rPr sz="1100" b="0" dirty="0">
                          <a:solidFill>
                            <a:schemeClr val="bg1"/>
                          </a:solidFill>
                          <a:latin typeface="Meiryo UI" panose="020B0604030504040204" pitchFamily="50" charset="-128"/>
                          <a:ea typeface="Meiryo UI" panose="020B0604030504040204" pitchFamily="50" charset="-128"/>
                          <a:cs typeface="Meiryo UI"/>
                        </a:rPr>
                        <a:t>第Ⅱ相</a:t>
                      </a:r>
                    </a:p>
                  </a:txBody>
                  <a:tcPr marL="0" marR="0" marT="5905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a:txBody>
                    <a:bodyPr/>
                    <a:lstStyle/>
                    <a:p>
                      <a:pPr marL="0" marR="140335" indent="0" algn="ctr">
                        <a:lnSpc>
                          <a:spcPct val="100000"/>
                        </a:lnSpc>
                        <a:spcBef>
                          <a:spcPts val="465"/>
                        </a:spcBef>
                      </a:pPr>
                      <a:r>
                        <a:rPr sz="1100" b="0" dirty="0">
                          <a:solidFill>
                            <a:schemeClr val="bg1"/>
                          </a:solidFill>
                          <a:latin typeface="Meiryo UI" panose="020B0604030504040204" pitchFamily="50" charset="-128"/>
                          <a:ea typeface="Meiryo UI" panose="020B0604030504040204" pitchFamily="50" charset="-128"/>
                          <a:cs typeface="Meiryo UI"/>
                        </a:rPr>
                        <a:t>第Ⅲ相</a:t>
                      </a:r>
                    </a:p>
                  </a:txBody>
                  <a:tcPr marL="0" marR="0" marT="59055" marB="0" anchor="ctr">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70C0"/>
                    </a:solidFill>
                  </a:tcPr>
                </a:tc>
                <a:tc vMerge="1">
                  <a:txBody>
                    <a:bodyPr/>
                    <a:lstStyle/>
                    <a:p>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89DC7"/>
                    </a:solidFill>
                  </a:tcPr>
                </a:tc>
                <a:extLst>
                  <a:ext uri="{0D108BD9-81ED-4DB2-BD59-A6C34878D82A}">
                    <a16:rowId xmlns:a16="http://schemas.microsoft.com/office/drawing/2014/main" val="10001"/>
                  </a:ext>
                </a:extLst>
              </a:tr>
              <a:tr h="467994">
                <a:tc rowSpan="5">
                  <a:txBody>
                    <a:bodyPr/>
                    <a:lstStyle/>
                    <a:p>
                      <a:pPr algn="ctr">
                        <a:lnSpc>
                          <a:spcPct val="100000"/>
                        </a:lnSpc>
                        <a:spcBef>
                          <a:spcPts val="10"/>
                        </a:spcBef>
                      </a:pPr>
                      <a:r>
                        <a:rPr lang="ja-JP" altLang="en-US" sz="1100" dirty="0" smtClean="0">
                          <a:latin typeface="Meiryo UI" panose="020B0604030504040204" pitchFamily="50" charset="-128"/>
                          <a:ea typeface="Meiryo UI" panose="020B0604030504040204" pitchFamily="50" charset="-128"/>
                          <a:cs typeface="Meiryo UI"/>
                        </a:rPr>
                        <a:t>ＲＮＡワクチン</a:t>
                      </a:r>
                      <a:endParaRPr lang="en-US" sz="1100" dirty="0">
                        <a:latin typeface="Meiryo UI" panose="020B0604030504040204" pitchFamily="50" charset="-128"/>
                        <a:ea typeface="Meiryo UI" panose="020B0604030504040204" pitchFamily="50" charset="-128"/>
                        <a:cs typeface="Meiryo UI"/>
                      </a:endParaRPr>
                    </a:p>
                  </a:txBody>
                  <a:tcPr marL="0" marR="0" marT="1270" marB="0" vert="eaVert"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10"/>
                        </a:spcBef>
                      </a:pPr>
                      <a:r>
                        <a:rPr lang="en-US" sz="1050" dirty="0">
                          <a:latin typeface="Meiryo UI" panose="020B0604030504040204" pitchFamily="50" charset="-128"/>
                          <a:ea typeface="Meiryo UI" panose="020B0604030504040204" pitchFamily="50" charset="-128"/>
                          <a:cs typeface="Meiryo UI"/>
                        </a:rPr>
                        <a:t>Pfizer</a:t>
                      </a:r>
                    </a:p>
                    <a:p>
                      <a:pPr algn="ctr">
                        <a:lnSpc>
                          <a:spcPct val="100000"/>
                        </a:lnSpc>
                        <a:spcBef>
                          <a:spcPts val="10"/>
                        </a:spcBef>
                      </a:pPr>
                      <a:r>
                        <a:rPr lang="en-US" sz="1050" dirty="0" err="1">
                          <a:latin typeface="Meiryo UI" panose="020B0604030504040204" pitchFamily="50" charset="-128"/>
                          <a:ea typeface="Meiryo UI" panose="020B0604030504040204" pitchFamily="50" charset="-128"/>
                          <a:cs typeface="Meiryo UI"/>
                        </a:rPr>
                        <a:t>BioNTech</a:t>
                      </a:r>
                      <a:endParaRPr lang="en-US"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米国</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独逸</a:t>
                      </a:r>
                      <a:endParaRPr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spcBef>
                          <a:spcPts val="10"/>
                        </a:spcBef>
                      </a:pPr>
                      <a:r>
                        <a:rPr lang="en-US" sz="1050" dirty="0" smtClean="0">
                          <a:latin typeface="Meiryo UI" panose="020B0604030504040204" pitchFamily="50" charset="-128"/>
                          <a:ea typeface="Meiryo UI" panose="020B0604030504040204" pitchFamily="50" charset="-128"/>
                          <a:cs typeface="Meiryo UI"/>
                        </a:rPr>
                        <a:t>RNA</a:t>
                      </a:r>
                      <a:r>
                        <a:rPr lang="ja-JP" altLang="en-US" sz="1050" dirty="0">
                          <a:latin typeface="Meiryo UI" panose="020B0604030504040204" pitchFamily="50" charset="-128"/>
                          <a:ea typeface="Meiryo UI" panose="020B0604030504040204" pitchFamily="50" charset="-128"/>
                          <a:cs typeface="Meiryo UI"/>
                        </a:rPr>
                        <a:t>ワクチン</a:t>
                      </a:r>
                      <a:endParaRPr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marL="1270" algn="ctr">
                        <a:lnSpc>
                          <a:spcPct val="100000"/>
                        </a:lnSpc>
                        <a:spcBef>
                          <a:spcPts val="650"/>
                        </a:spcBef>
                      </a:pPr>
                      <a:r>
                        <a:rPr lang="en-US" altLang="ja-JP" sz="1050" dirty="0">
                          <a:latin typeface="Meiryo UI" panose="020B0604030504040204" pitchFamily="50" charset="-128"/>
                          <a:ea typeface="Meiryo UI" panose="020B0604030504040204" pitchFamily="50" charset="-128"/>
                          <a:cs typeface="Meiryo UI"/>
                        </a:rPr>
                        <a:t>BNT162b2</a:t>
                      </a:r>
                      <a:endParaRPr sz="1050" dirty="0">
                        <a:latin typeface="Meiryo UI" panose="020B0604030504040204" pitchFamily="50" charset="-128"/>
                        <a:ea typeface="Meiryo UI" panose="020B0604030504040204" pitchFamily="50" charset="-128"/>
                        <a:cs typeface="Meiryo UI"/>
                      </a:endParaRPr>
                    </a:p>
                  </a:txBody>
                  <a:tcPr marL="0" marR="0" marT="8255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marR="12065" algn="ctr">
                        <a:lnSpc>
                          <a:spcPct val="100000"/>
                        </a:lnSpc>
                        <a:spcBef>
                          <a:spcPts val="20"/>
                        </a:spcBef>
                      </a:pPr>
                      <a:endParaRPr sz="1050" dirty="0">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spcBef>
                          <a:spcPts val="430"/>
                        </a:spcBef>
                      </a:pPr>
                      <a:endParaRPr sz="1050" dirty="0">
                        <a:latin typeface="Meiryo UI" panose="020B0604030504040204" pitchFamily="50" charset="-128"/>
                        <a:ea typeface="Meiryo UI" panose="020B0604030504040204" pitchFamily="50" charset="-128"/>
                        <a:cs typeface="Meiryo UI"/>
                      </a:endParaRPr>
                    </a:p>
                  </a:txBody>
                  <a:tcPr marL="0" marR="0" marT="5461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marL="88900" marR="140335" algn="ctr">
                        <a:lnSpc>
                          <a:spcPct val="100000"/>
                        </a:lnSpc>
                        <a:spcBef>
                          <a:spcPts val="430"/>
                        </a:spcBef>
                      </a:pPr>
                      <a:endParaRPr sz="1050" dirty="0">
                        <a:latin typeface="Meiryo UI" panose="020B0604030504040204" pitchFamily="50" charset="-128"/>
                        <a:ea typeface="Meiryo UI" panose="020B0604030504040204" pitchFamily="50" charset="-128"/>
                        <a:cs typeface="Meiryo UI"/>
                      </a:endParaRPr>
                    </a:p>
                  </a:txBody>
                  <a:tcPr marL="0" marR="0" marT="5461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l">
                        <a:lnSpc>
                          <a:spcPct val="100000"/>
                        </a:lnSpc>
                      </a:pPr>
                      <a:r>
                        <a:rPr kumimoji="1" lang="ja-JP" altLang="en-US" sz="900" b="0" i="0" kern="1200" baseline="0" dirty="0">
                          <a:solidFill>
                            <a:schemeClr val="tx1"/>
                          </a:solidFill>
                          <a:effectLst/>
                          <a:latin typeface="+mn-lt"/>
                          <a:ea typeface="+mn-ea"/>
                          <a:cs typeface="+mn-cs"/>
                        </a:rPr>
                        <a:t> </a:t>
                      </a:r>
                      <a:r>
                        <a:rPr kumimoji="1" lang="ja-JP" altLang="en-US" sz="900" b="0" i="0" kern="1200" baseline="0" dirty="0">
                          <a:solidFill>
                            <a:schemeClr val="tx1"/>
                          </a:solidFill>
                          <a:effectLst/>
                          <a:latin typeface="Meiryo UI" panose="020B0604030504040204" pitchFamily="50" charset="-128"/>
                          <a:ea typeface="Meiryo UI" panose="020B0604030504040204" pitchFamily="50" charset="-128"/>
                          <a:cs typeface="+mn-cs"/>
                        </a:rPr>
                        <a:t>中国</a:t>
                      </a:r>
                      <a:r>
                        <a:rPr kumimoji="1" lang="en-US" altLang="ja-JP" sz="1000" b="0" i="0" kern="1200" dirty="0" err="1">
                          <a:solidFill>
                            <a:schemeClr val="tx1"/>
                          </a:solidFill>
                          <a:effectLst/>
                          <a:latin typeface="Meiryo UI" panose="020B0604030504040204" pitchFamily="50" charset="-128"/>
                          <a:ea typeface="Meiryo UI" panose="020B0604030504040204" pitchFamily="50" charset="-128"/>
                          <a:cs typeface="+mn-cs"/>
                        </a:rPr>
                        <a:t>Fosun</a:t>
                      </a:r>
                      <a:r>
                        <a:rPr kumimoji="1" lang="en-US" altLang="ja-JP" sz="1000" b="0" i="0" kern="1200" dirty="0">
                          <a:solidFill>
                            <a:schemeClr val="tx1"/>
                          </a:solidFill>
                          <a:effectLst/>
                          <a:latin typeface="Meiryo UI" panose="020B0604030504040204" pitchFamily="50" charset="-128"/>
                          <a:ea typeface="Meiryo UI" panose="020B0604030504040204" pitchFamily="50" charset="-128"/>
                          <a:cs typeface="+mn-cs"/>
                        </a:rPr>
                        <a:t> Pharma </a:t>
                      </a:r>
                      <a:r>
                        <a:rPr kumimoji="1" lang="ja-JP" altLang="en-US" sz="1000" b="0" i="0" kern="1200" dirty="0">
                          <a:solidFill>
                            <a:schemeClr val="tx1"/>
                          </a:solidFill>
                          <a:effectLst/>
                          <a:latin typeface="Meiryo UI" panose="020B0604030504040204" pitchFamily="50" charset="-128"/>
                          <a:ea typeface="Meiryo UI" panose="020B0604030504040204" pitchFamily="50" charset="-128"/>
                          <a:cs typeface="+mn-cs"/>
                        </a:rPr>
                        <a:t>に供与 </a:t>
                      </a:r>
                      <a:r>
                        <a:rPr kumimoji="1" lang="en-US" altLang="ja-JP" sz="1000" b="0" i="0" kern="1200" dirty="0">
                          <a:solidFill>
                            <a:schemeClr val="tx1"/>
                          </a:solidFill>
                          <a:effectLst/>
                          <a:latin typeface="Meiryo UI" panose="020B0604030504040204" pitchFamily="50" charset="-128"/>
                          <a:ea typeface="Meiryo UI" panose="020B0604030504040204" pitchFamily="50" charset="-128"/>
                          <a:cs typeface="+mn-cs"/>
                        </a:rPr>
                        <a:t> Pfizer</a:t>
                      </a:r>
                      <a:r>
                        <a:rPr kumimoji="1" lang="ja-JP" altLang="en-US" sz="1000" b="0" i="0" kern="1200" dirty="0">
                          <a:solidFill>
                            <a:schemeClr val="tx1"/>
                          </a:solidFill>
                          <a:effectLst/>
                          <a:latin typeface="Meiryo UI" panose="020B0604030504040204" pitchFamily="50" charset="-128"/>
                          <a:ea typeface="Meiryo UI" panose="020B0604030504040204" pitchFamily="50" charset="-128"/>
                          <a:cs typeface="+mn-cs"/>
                        </a:rPr>
                        <a:t>は中国除く世界</a:t>
                      </a:r>
                      <a:endParaRPr sz="4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467994">
                <a:tc vMerge="1">
                  <a:txBody>
                    <a:bodyPr/>
                    <a:lstStyle/>
                    <a:p>
                      <a:pPr algn="ctr">
                        <a:lnSpc>
                          <a:spcPct val="100000"/>
                        </a:lnSpc>
                        <a:spcBef>
                          <a:spcPts val="10"/>
                        </a:spcBef>
                      </a:pPr>
                      <a:endParaRPr lang="en-US" sz="1050" dirty="0">
                        <a:latin typeface="Meiryo UI" panose="020B0604030504040204" pitchFamily="50" charset="-128"/>
                        <a:ea typeface="Meiryo UI" panose="020B0604030504040204" pitchFamily="50" charset="-128"/>
                        <a:cs typeface="Meiryo UI"/>
                      </a:endParaRPr>
                    </a:p>
                  </a:txBody>
                  <a:tcPr marL="0" marR="0" marT="1270"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10"/>
                        </a:spcBef>
                      </a:pPr>
                      <a:r>
                        <a:rPr lang="en-US" sz="1050" dirty="0">
                          <a:latin typeface="Meiryo UI" panose="020B0604030504040204" pitchFamily="50" charset="-128"/>
                          <a:ea typeface="Meiryo UI" panose="020B0604030504040204" pitchFamily="50" charset="-128"/>
                          <a:cs typeface="Meiryo UI"/>
                        </a:rPr>
                        <a:t>Imperial College London</a:t>
                      </a: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英国</a:t>
                      </a:r>
                      <a:endParaRPr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spcBef>
                          <a:spcPts val="10"/>
                        </a:spcBef>
                      </a:pPr>
                      <a:r>
                        <a:rPr lang="ja-JP" altLang="en-US" sz="1050" dirty="0">
                          <a:latin typeface="Meiryo UI" panose="020B0604030504040204" pitchFamily="50" charset="-128"/>
                          <a:ea typeface="Meiryo UI" panose="020B0604030504040204" pitchFamily="50" charset="-128"/>
                          <a:cs typeface="Meiryo UI"/>
                        </a:rPr>
                        <a:t>自己増殖型</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10"/>
                        </a:spcBef>
                      </a:pPr>
                      <a:r>
                        <a:rPr lang="en-US" altLang="ja-JP" sz="1050" dirty="0" smtClean="0">
                          <a:latin typeface="Meiryo UI" panose="020B0604030504040204" pitchFamily="50" charset="-128"/>
                          <a:ea typeface="Meiryo UI" panose="020B0604030504040204" pitchFamily="50" charset="-128"/>
                          <a:cs typeface="Meiryo UI"/>
                        </a:rPr>
                        <a:t>RNA</a:t>
                      </a:r>
                      <a:r>
                        <a:rPr lang="ja-JP" altLang="en-US" sz="1050" dirty="0">
                          <a:latin typeface="Meiryo UI" panose="020B0604030504040204" pitchFamily="50" charset="-128"/>
                          <a:ea typeface="Meiryo UI" panose="020B0604030504040204" pitchFamily="50" charset="-128"/>
                          <a:cs typeface="Meiryo UI"/>
                        </a:rPr>
                        <a:t>ワクチン</a:t>
                      </a:r>
                      <a:endParaRPr sz="1050" dirty="0">
                        <a:latin typeface="Meiryo UI" panose="020B0604030504040204" pitchFamily="50" charset="-128"/>
                        <a:ea typeface="Meiryo UI" panose="020B0604030504040204" pitchFamily="50" charset="-128"/>
                        <a:cs typeface="Meiryo UI"/>
                      </a:endParaRPr>
                    </a:p>
                  </a:txBody>
                  <a:tcPr marL="0" marR="0" marT="127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marL="1270" algn="ctr">
                        <a:lnSpc>
                          <a:spcPct val="100000"/>
                        </a:lnSpc>
                        <a:spcBef>
                          <a:spcPts val="650"/>
                        </a:spcBef>
                      </a:pPr>
                      <a:r>
                        <a:rPr lang="en-US" sz="1050" dirty="0">
                          <a:latin typeface="Meiryo UI" panose="020B0604030504040204" pitchFamily="50" charset="-128"/>
                          <a:ea typeface="Meiryo UI" panose="020B0604030504040204" pitchFamily="50" charset="-128"/>
                          <a:cs typeface="Meiryo UI"/>
                        </a:rPr>
                        <a:t>N/A</a:t>
                      </a:r>
                      <a:endParaRPr sz="1050" dirty="0">
                        <a:latin typeface="Meiryo UI" panose="020B0604030504040204" pitchFamily="50" charset="-128"/>
                        <a:ea typeface="Meiryo UI" panose="020B0604030504040204" pitchFamily="50" charset="-128"/>
                        <a:cs typeface="Meiryo UI"/>
                      </a:endParaRPr>
                    </a:p>
                  </a:txBody>
                  <a:tcPr marL="0" marR="0" marT="8255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marR="12065" algn="ctr">
                        <a:lnSpc>
                          <a:spcPct val="100000"/>
                        </a:lnSpc>
                        <a:spcBef>
                          <a:spcPts val="20"/>
                        </a:spcBef>
                      </a:pPr>
                      <a:endParaRPr sz="1050" dirty="0">
                        <a:latin typeface="Meiryo UI" panose="020B0604030504040204" pitchFamily="50" charset="-128"/>
                        <a:ea typeface="Meiryo UI" panose="020B0604030504040204" pitchFamily="50" charset="-128"/>
                        <a:cs typeface="Meiryo UI"/>
                      </a:endParaRPr>
                    </a:p>
                  </a:txBody>
                  <a:tcPr marL="0" marR="0" marT="254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spcBef>
                          <a:spcPts val="430"/>
                        </a:spcBef>
                      </a:pPr>
                      <a:endParaRPr sz="1050" dirty="0">
                        <a:latin typeface="Meiryo UI" panose="020B0604030504040204" pitchFamily="50" charset="-128"/>
                        <a:ea typeface="Meiryo UI" panose="020B0604030504040204" pitchFamily="50" charset="-128"/>
                        <a:cs typeface="Meiryo UI"/>
                      </a:endParaRPr>
                    </a:p>
                  </a:txBody>
                  <a:tcPr marL="0" marR="0" marT="5461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marL="88900" marR="140335" algn="ctr">
                        <a:lnSpc>
                          <a:spcPct val="100000"/>
                        </a:lnSpc>
                        <a:spcBef>
                          <a:spcPts val="430"/>
                        </a:spcBef>
                      </a:pPr>
                      <a:endParaRPr sz="1050" dirty="0">
                        <a:latin typeface="Meiryo UI" panose="020B0604030504040204" pitchFamily="50" charset="-128"/>
                        <a:ea typeface="Meiryo UI" panose="020B0604030504040204" pitchFamily="50" charset="-128"/>
                        <a:cs typeface="Meiryo UI"/>
                      </a:endParaRPr>
                    </a:p>
                  </a:txBody>
                  <a:tcPr marL="0" marR="0" marT="5461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solidFill>
                      <a:schemeClr val="accent2">
                        <a:lumMod val="20000"/>
                        <a:lumOff val="80000"/>
                      </a:schemeClr>
                    </a:solidFill>
                  </a:tcPr>
                </a:tc>
                <a:tc>
                  <a:txBody>
                    <a:bodyPr/>
                    <a:lstStyle/>
                    <a:p>
                      <a:pPr algn="ctr">
                        <a:lnSpc>
                          <a:spcPct val="100000"/>
                        </a:lnSpc>
                      </a:pPr>
                      <a:r>
                        <a:rPr lang="ja-JP" altLang="en-US" sz="1000" dirty="0">
                          <a:latin typeface="Meiryo UI" panose="020B0604030504040204" pitchFamily="50" charset="-128"/>
                          <a:ea typeface="Meiryo UI" panose="020B0604030504040204" pitchFamily="50" charset="-128"/>
                          <a:cs typeface="Times New Roman"/>
                        </a:rPr>
                        <a:t>オックスフォード大学と</a:t>
                      </a:r>
                      <a:r>
                        <a:rPr lang="ja-JP" altLang="en-US" sz="1000" dirty="0" smtClean="0">
                          <a:latin typeface="Meiryo UI" panose="020B0604030504040204" pitchFamily="50" charset="-128"/>
                          <a:ea typeface="Meiryo UI" panose="020B0604030504040204" pitchFamily="50" charset="-128"/>
                          <a:cs typeface="Times New Roman"/>
                        </a:rPr>
                        <a:t>連携</a:t>
                      </a:r>
                      <a:endParaRPr lang="en-US" altLang="ja-JP" sz="1000" dirty="0" smtClean="0">
                        <a:latin typeface="Meiryo UI" panose="020B0604030504040204" pitchFamily="50" charset="-128"/>
                        <a:ea typeface="Meiryo UI" panose="020B0604030504040204" pitchFamily="50" charset="-128"/>
                        <a:cs typeface="Times New Roman"/>
                      </a:endParaRPr>
                    </a:p>
                    <a:p>
                      <a:pPr algn="ctr">
                        <a:lnSpc>
                          <a:spcPct val="100000"/>
                        </a:lnSpc>
                      </a:pPr>
                      <a:r>
                        <a:rPr lang="ja-JP" altLang="en-US" sz="1000" dirty="0" smtClean="0">
                          <a:latin typeface="Meiryo UI" panose="020B0604030504040204" pitchFamily="50" charset="-128"/>
                          <a:ea typeface="Meiryo UI" panose="020B0604030504040204" pitchFamily="50" charset="-128"/>
                          <a:cs typeface="Times New Roman"/>
                        </a:rPr>
                        <a:t>英国</a:t>
                      </a:r>
                      <a:r>
                        <a:rPr lang="ja-JP" altLang="en-US" sz="1000" dirty="0">
                          <a:latin typeface="Meiryo UI" panose="020B0604030504040204" pitchFamily="50" charset="-128"/>
                          <a:ea typeface="Meiryo UI" panose="020B0604030504040204" pitchFamily="50" charset="-128"/>
                          <a:cs typeface="Times New Roman"/>
                        </a:rPr>
                        <a:t>政府から支援</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652151833"/>
                  </a:ext>
                </a:extLst>
              </a:tr>
              <a:tr h="467995">
                <a:tc vMerge="1">
                  <a:txBody>
                    <a:bodyPr/>
                    <a:lstStyle/>
                    <a:p>
                      <a:pPr algn="ctr">
                        <a:lnSpc>
                          <a:spcPct val="100000"/>
                        </a:lnSpc>
                        <a:spcBef>
                          <a:spcPts val="15"/>
                        </a:spcBef>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15"/>
                        </a:spcBef>
                      </a:pPr>
                      <a:r>
                        <a:rPr lang="en-US" sz="1050" dirty="0" err="1">
                          <a:latin typeface="Meiryo UI" panose="020B0604030504040204" pitchFamily="50" charset="-128"/>
                          <a:ea typeface="Meiryo UI" panose="020B0604030504040204" pitchFamily="50" charset="-128"/>
                          <a:cs typeface="Meiryo UI"/>
                        </a:rPr>
                        <a:t>Moderna</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米国</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altLang="ja-JP" sz="1050" dirty="0" smtClean="0">
                          <a:latin typeface="Meiryo UI" panose="020B0604030504040204" pitchFamily="50" charset="-128"/>
                          <a:ea typeface="Meiryo UI" panose="020B0604030504040204" pitchFamily="50" charset="-128"/>
                          <a:cs typeface="Meiryo UI"/>
                        </a:rPr>
                        <a:t>RNA</a:t>
                      </a:r>
                      <a:r>
                        <a:rPr lang="ja-JP" altLang="en-US" sz="1050" dirty="0">
                          <a:latin typeface="Meiryo UI" panose="020B0604030504040204" pitchFamily="50" charset="-128"/>
                          <a:ea typeface="Meiryo UI" panose="020B0604030504040204" pitchFamily="50" charset="-128"/>
                          <a:cs typeface="Meiryo UI"/>
                        </a:rPr>
                        <a:t>ワクチン</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1270" algn="ctr">
                        <a:lnSpc>
                          <a:spcPct val="100000"/>
                        </a:lnSpc>
                        <a:spcBef>
                          <a:spcPts val="650"/>
                        </a:spcBef>
                      </a:pPr>
                      <a:r>
                        <a:rPr lang="en-US" sz="1050" dirty="0">
                          <a:latin typeface="Meiryo UI" panose="020B0604030504040204" pitchFamily="50" charset="-128"/>
                          <a:ea typeface="Meiryo UI" panose="020B0604030504040204" pitchFamily="50" charset="-128"/>
                          <a:cs typeface="Meiryo UI"/>
                        </a:rPr>
                        <a:t>mRNA1273</a:t>
                      </a:r>
                      <a:endParaRPr sz="1050" dirty="0">
                        <a:latin typeface="Meiryo UI" panose="020B0604030504040204" pitchFamily="50" charset="-128"/>
                        <a:ea typeface="Meiryo UI" panose="020B0604030504040204" pitchFamily="50" charset="-128"/>
                        <a:cs typeface="Meiryo UI"/>
                      </a:endParaRPr>
                    </a:p>
                  </a:txBody>
                  <a:tcPr marL="0" marR="0" marT="8255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R="12065" algn="ctr">
                        <a:lnSpc>
                          <a:spcPct val="100000"/>
                        </a:lnSpc>
                        <a:spcBef>
                          <a:spcPts val="40"/>
                        </a:spcBef>
                      </a:pPr>
                      <a:endParaRPr sz="1050" dirty="0">
                        <a:latin typeface="Meiryo UI" panose="020B0604030504040204" pitchFamily="50" charset="-128"/>
                        <a:ea typeface="Meiryo UI" panose="020B0604030504040204" pitchFamily="50" charset="-128"/>
                        <a:cs typeface="Meiryo UI"/>
                      </a:endParaRPr>
                    </a:p>
                  </a:txBody>
                  <a:tcPr marL="0" marR="0" marT="508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R="103505" algn="ctr">
                        <a:lnSpc>
                          <a:spcPct val="100000"/>
                        </a:lnSpc>
                        <a:spcBef>
                          <a:spcPts val="500"/>
                        </a:spcBef>
                      </a:pPr>
                      <a:endParaRPr sz="1050" dirty="0">
                        <a:latin typeface="Meiryo UI" panose="020B0604030504040204" pitchFamily="50" charset="-128"/>
                        <a:ea typeface="Meiryo UI" panose="020B0604030504040204" pitchFamily="50" charset="-128"/>
                        <a:cs typeface="Meiryo UI"/>
                      </a:endParaRPr>
                    </a:p>
                  </a:txBody>
                  <a:tcPr marL="0" marR="0" marT="63500" marB="0" anchor="ctr">
                    <a:lnL w="3175">
                      <a:solidFill>
                        <a:srgbClr val="000000"/>
                      </a:solidFill>
                      <a:prstDash val="solid"/>
                    </a:lnL>
                    <a:lnR w="3175">
                      <a:solidFill>
                        <a:srgbClr val="000000"/>
                      </a:solidFill>
                      <a:prstDash val="soli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r>
                        <a:rPr lang="en-US" altLang="ja-JP" sz="1000" dirty="0">
                          <a:latin typeface="Meiryo UI" panose="020B0604030504040204" pitchFamily="50" charset="-128"/>
                          <a:ea typeface="Meiryo UI" panose="020B0604030504040204" pitchFamily="50" charset="-128"/>
                          <a:cs typeface="Times New Roman"/>
                        </a:rPr>
                        <a:t>BARDA</a:t>
                      </a:r>
                      <a:r>
                        <a:rPr lang="ja-JP" altLang="en-US" sz="1000" dirty="0">
                          <a:latin typeface="Meiryo UI" panose="020B0604030504040204" pitchFamily="50" charset="-128"/>
                          <a:ea typeface="Meiryo UI" panose="020B0604030504040204" pitchFamily="50" charset="-128"/>
                          <a:cs typeface="Times New Roman"/>
                        </a:rPr>
                        <a:t>が資金供与</a:t>
                      </a:r>
                      <a:endParaRPr lang="en-US" altLang="ja-JP" sz="1000" dirty="0">
                        <a:latin typeface="Meiryo UI" panose="020B0604030504040204" pitchFamily="50" charset="-128"/>
                        <a:ea typeface="Meiryo UI" panose="020B0604030504040204" pitchFamily="50" charset="-128"/>
                        <a:cs typeface="Times New Roman"/>
                      </a:endParaRPr>
                    </a:p>
                    <a:p>
                      <a:pPr algn="ctr">
                        <a:lnSpc>
                          <a:spcPct val="100000"/>
                        </a:lnSpc>
                      </a:pPr>
                      <a:r>
                        <a:rPr lang="ja-JP" altLang="en-US" sz="1000" dirty="0">
                          <a:latin typeface="Meiryo UI" panose="020B0604030504040204" pitchFamily="50" charset="-128"/>
                          <a:ea typeface="Meiryo UI" panose="020B0604030504040204" pitchFamily="50" charset="-128"/>
                          <a:cs typeface="Times New Roman"/>
                        </a:rPr>
                        <a:t>日本にワクチン提供</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altLang="ja-JP" sz="1050" dirty="0">
                          <a:latin typeface="Meiryo UI" panose="020B0604030504040204" pitchFamily="50" charset="-128"/>
                          <a:ea typeface="Meiryo UI" panose="020B0604030504040204" pitchFamily="50" charset="-128"/>
                          <a:cs typeface="Meiryo UI"/>
                        </a:rPr>
                        <a:t>CureVac</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独逸</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自己増殖型</a:t>
                      </a:r>
                      <a:endParaRPr lang="en-US"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en-US" sz="1000" dirty="0" smtClean="0">
                          <a:latin typeface="Meiryo UI" panose="020B0604030504040204" pitchFamily="50" charset="-128"/>
                          <a:ea typeface="Meiryo UI" panose="020B0604030504040204" pitchFamily="50" charset="-128"/>
                          <a:cs typeface="Meiryo UI"/>
                        </a:rPr>
                        <a:t>RNA</a:t>
                      </a:r>
                      <a:r>
                        <a:rPr lang="ja-JP" altLang="en-US" sz="1000" dirty="0">
                          <a:latin typeface="Meiryo UI" panose="020B0604030504040204" pitchFamily="50" charset="-128"/>
                          <a:ea typeface="Meiryo UI" panose="020B0604030504040204" pitchFamily="50" charset="-128"/>
                          <a:cs typeface="Meiryo UI"/>
                        </a:rPr>
                        <a:t>ワクチン</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dirty="0">
                          <a:latin typeface="Meiryo UI" panose="020B0604030504040204" pitchFamily="50" charset="-128"/>
                          <a:ea typeface="Meiryo UI" panose="020B0604030504040204" pitchFamily="50" charset="-128"/>
                          <a:cs typeface="Times New Roman"/>
                        </a:rPr>
                        <a:t>SCB-2019</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latin typeface="Meiryo UI" panose="020B0604030504040204" pitchFamily="50" charset="-128"/>
                          <a:ea typeface="Meiryo UI" panose="020B0604030504040204" pitchFamily="50" charset="-128"/>
                          <a:cs typeface="Times New Roman"/>
                        </a:rPr>
                        <a:t>CVnCoV</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25"/>
                        </a:spcBef>
                      </a:pPr>
                      <a:r>
                        <a:rPr lang="en-US" altLang="ja-JP" sz="1000" dirty="0">
                          <a:latin typeface="Meiryo UI" panose="020B0604030504040204" pitchFamily="50" charset="-128"/>
                          <a:ea typeface="Meiryo UI" panose="020B0604030504040204" pitchFamily="50" charset="-128"/>
                          <a:cs typeface="Meiryo UI"/>
                        </a:rPr>
                        <a:t>GSK</a:t>
                      </a:r>
                      <a:r>
                        <a:rPr lang="ja-JP" altLang="en-US" sz="1000" dirty="0">
                          <a:latin typeface="Meiryo UI" panose="020B0604030504040204" pitchFamily="50" charset="-128"/>
                          <a:ea typeface="Meiryo UI" panose="020B0604030504040204" pitchFamily="50" charset="-128"/>
                          <a:cs typeface="Meiryo UI"/>
                        </a:rPr>
                        <a:t>と共同開発</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41496320"/>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err="1">
                          <a:latin typeface="Meiryo UI" panose="020B0604030504040204" pitchFamily="50" charset="-128"/>
                          <a:ea typeface="Meiryo UI" panose="020B0604030504040204" pitchFamily="50" charset="-128"/>
                          <a:cs typeface="Meiryo UI"/>
                        </a:rPr>
                        <a:t>VirBiotechnology</a:t>
                      </a:r>
                      <a:endParaRPr lang="en-US" sz="1050" dirty="0">
                        <a:latin typeface="Meiryo UI" panose="020B0604030504040204" pitchFamily="50" charset="-128"/>
                        <a:ea typeface="Meiryo UI" panose="020B0604030504040204" pitchFamily="50" charset="-128"/>
                        <a:cs typeface="Meiryo UI"/>
                      </a:endParaRPr>
                    </a:p>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a:latin typeface="Meiryo UI" panose="020B0604030504040204" pitchFamily="50" charset="-128"/>
                          <a:ea typeface="Meiryo UI" panose="020B0604030504040204" pitchFamily="50" charset="-128"/>
                          <a:cs typeface="Meiryo UI"/>
                        </a:rPr>
                        <a:t>Alnylam Pharmaceuticals</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米国</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35"/>
                        </a:spcBef>
                      </a:pPr>
                      <a:r>
                        <a:rPr lang="en-US" altLang="ja-JP" sz="1000" dirty="0" smtClean="0">
                          <a:latin typeface="Meiryo UI" panose="020B0604030504040204" pitchFamily="50" charset="-128"/>
                          <a:ea typeface="Meiryo UI" panose="020B0604030504040204" pitchFamily="50" charset="-128"/>
                          <a:cs typeface="Meiryo UI"/>
                        </a:rPr>
                        <a:t>RNA</a:t>
                      </a:r>
                      <a:r>
                        <a:rPr lang="ja-JP" altLang="en-US" sz="1000" dirty="0" smtClean="0">
                          <a:latin typeface="Meiryo UI" panose="020B0604030504040204" pitchFamily="50" charset="-128"/>
                          <a:ea typeface="Meiryo UI" panose="020B0604030504040204" pitchFamily="50" charset="-128"/>
                          <a:cs typeface="Meiryo UI"/>
                        </a:rPr>
                        <a:t>ワクチン</a:t>
                      </a:r>
                      <a:endParaRPr lang="en-US" altLang="ja-JP" sz="1000" dirty="0" smtClean="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smtClean="0">
                          <a:latin typeface="Meiryo UI" panose="020B0604030504040204" pitchFamily="50" charset="-128"/>
                          <a:ea typeface="Meiryo UI" panose="020B0604030504040204" pitchFamily="50" charset="-128"/>
                          <a:cs typeface="Meiryo UI"/>
                        </a:rPr>
                        <a:t>（</a:t>
                      </a:r>
                      <a:r>
                        <a:rPr lang="en-US" altLang="ja-JP" sz="1000" dirty="0" smtClean="0">
                          <a:latin typeface="Meiryo UI" panose="020B0604030504040204" pitchFamily="50" charset="-128"/>
                          <a:ea typeface="Meiryo UI" panose="020B0604030504040204" pitchFamily="50" charset="-128"/>
                          <a:cs typeface="Meiryo UI"/>
                        </a:rPr>
                        <a:t>siRNA</a:t>
                      </a:r>
                      <a:r>
                        <a:rPr lang="ja-JP" altLang="en-US" sz="1000" dirty="0">
                          <a:latin typeface="Meiryo UI" panose="020B0604030504040204" pitchFamily="50" charset="-128"/>
                          <a:ea typeface="Meiryo UI" panose="020B0604030504040204" pitchFamily="50" charset="-128"/>
                          <a:cs typeface="Meiryo UI"/>
                        </a:rPr>
                        <a:t>治療</a:t>
                      </a:r>
                      <a:r>
                        <a:rPr lang="ja-JP" altLang="en-US" sz="1000" dirty="0" smtClean="0">
                          <a:latin typeface="Meiryo UI" panose="020B0604030504040204" pitchFamily="50" charset="-128"/>
                          <a:ea typeface="Meiryo UI" panose="020B0604030504040204" pitchFamily="50" charset="-128"/>
                          <a:cs typeface="Meiryo UI"/>
                        </a:rPr>
                        <a:t>薬）</a:t>
                      </a:r>
                      <a:endParaRPr lang="en-US" altLang="ja-JP"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dirty="0">
                          <a:latin typeface="Meiryo UI" panose="020B0604030504040204" pitchFamily="50" charset="-128"/>
                          <a:ea typeface="Meiryo UI" panose="020B0604030504040204" pitchFamily="50" charset="-128"/>
                          <a:cs typeface="Times New Roman"/>
                        </a:rPr>
                        <a:t>ALN-COV</a:t>
                      </a: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00" dirty="0">
                          <a:latin typeface="Meiryo UI" panose="020B0604030504040204" pitchFamily="50" charset="-128"/>
                          <a:ea typeface="Meiryo UI" panose="020B0604030504040204" pitchFamily="50" charset="-128"/>
                          <a:cs typeface="Times New Roman"/>
                        </a:rPr>
                        <a:t>（</a:t>
                      </a:r>
                      <a:r>
                        <a:rPr lang="en-US" altLang="ja-JP" sz="1000" dirty="0">
                          <a:latin typeface="Meiryo UI" panose="020B0604030504040204" pitchFamily="50" charset="-128"/>
                          <a:ea typeface="Meiryo UI" panose="020B0604030504040204" pitchFamily="50" charset="-128"/>
                          <a:cs typeface="Times New Roman"/>
                        </a:rPr>
                        <a:t>VIR-2703</a:t>
                      </a:r>
                      <a:r>
                        <a:rPr lang="ja-JP" altLang="en-US" sz="1000" dirty="0">
                          <a:latin typeface="Meiryo UI" panose="020B0604030504040204" pitchFamily="50" charset="-128"/>
                          <a:ea typeface="Meiryo UI" panose="020B0604030504040204" pitchFamily="50" charset="-128"/>
                          <a:cs typeface="Times New Roman"/>
                        </a:rPr>
                        <a:t>）</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25"/>
                        </a:spcBef>
                      </a:pPr>
                      <a:r>
                        <a:rPr lang="ja-JP" altLang="en-US" sz="1000" dirty="0">
                          <a:latin typeface="Meiryo UI" panose="020B0604030504040204" pitchFamily="50" charset="-128"/>
                          <a:ea typeface="Meiryo UI" panose="020B0604030504040204" pitchFamily="50" charset="-128"/>
                          <a:cs typeface="Meiryo UI"/>
                        </a:rPr>
                        <a:t>遺伝子発現抑制</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en-US" altLang="ja-JP" sz="1000" dirty="0">
                          <a:latin typeface="Meiryo UI" panose="020B0604030504040204" pitchFamily="50" charset="-128"/>
                          <a:ea typeface="Meiryo UI" panose="020B0604030504040204" pitchFamily="50" charset="-128"/>
                          <a:cs typeface="Meiryo UI"/>
                        </a:rPr>
                        <a:t>RNA</a:t>
                      </a:r>
                      <a:r>
                        <a:rPr lang="ja-JP" altLang="en-US" sz="1000" dirty="0">
                          <a:latin typeface="Meiryo UI" panose="020B0604030504040204" pitchFamily="50" charset="-128"/>
                          <a:ea typeface="Meiryo UI" panose="020B0604030504040204" pitchFamily="50" charset="-128"/>
                          <a:cs typeface="Meiryo UI"/>
                        </a:rPr>
                        <a:t>干渉（</a:t>
                      </a:r>
                      <a:r>
                        <a:rPr lang="en-US" altLang="ja-JP" sz="1000" dirty="0">
                          <a:latin typeface="Meiryo UI" panose="020B0604030504040204" pitchFamily="50" charset="-128"/>
                          <a:ea typeface="Meiryo UI" panose="020B0604030504040204" pitchFamily="50" charset="-128"/>
                          <a:cs typeface="Meiryo UI"/>
                        </a:rPr>
                        <a:t>RNAi</a:t>
                      </a:r>
                      <a:r>
                        <a:rPr lang="ja-JP" altLang="en-US" sz="1000" dirty="0">
                          <a:latin typeface="Meiryo UI" panose="020B0604030504040204" pitchFamily="50" charset="-128"/>
                          <a:ea typeface="Meiryo UI" panose="020B0604030504040204" pitchFamily="50" charset="-128"/>
                          <a:cs typeface="Meiryo UI"/>
                        </a:rPr>
                        <a:t>）</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60143203"/>
                  </a:ext>
                </a:extLst>
              </a:tr>
              <a:tr h="468033">
                <a:tc rowSpan="7">
                  <a:txBody>
                    <a:bodyPr/>
                    <a:lstStyle/>
                    <a:p>
                      <a:pPr algn="ctr">
                        <a:lnSpc>
                          <a:spcPct val="100000"/>
                        </a:lnSpc>
                        <a:spcBef>
                          <a:spcPts val="15"/>
                        </a:spcBef>
                      </a:pPr>
                      <a:r>
                        <a:rPr lang="ja-JP" altLang="en-US" sz="1100" dirty="0" smtClean="0">
                          <a:latin typeface="Meiryo UI" panose="020B0604030504040204" pitchFamily="50" charset="-128"/>
                          <a:ea typeface="Meiryo UI" panose="020B0604030504040204" pitchFamily="50" charset="-128"/>
                          <a:cs typeface="Meiryo UI"/>
                        </a:rPr>
                        <a:t>その他の手法によるワクチン開発</a:t>
                      </a:r>
                      <a:endParaRPr sz="1100" dirty="0">
                        <a:latin typeface="Meiryo UI" panose="020B0604030504040204" pitchFamily="50" charset="-128"/>
                        <a:ea typeface="Meiryo UI" panose="020B0604030504040204" pitchFamily="50" charset="-128"/>
                        <a:cs typeface="Meiryo UI"/>
                      </a:endParaRPr>
                    </a:p>
                  </a:txBody>
                  <a:tcPr marL="0" marR="0" marT="1905" marB="0" vert="eaVert"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15"/>
                        </a:spcBef>
                      </a:pPr>
                      <a:r>
                        <a:rPr lang="en-US" sz="1050" dirty="0">
                          <a:latin typeface="Meiryo UI" panose="020B0604030504040204" pitchFamily="50" charset="-128"/>
                          <a:ea typeface="Meiryo UI" panose="020B0604030504040204" pitchFamily="50" charset="-128"/>
                          <a:cs typeface="Meiryo UI"/>
                        </a:rPr>
                        <a:t>AstraZeneca</a:t>
                      </a:r>
                    </a:p>
                    <a:p>
                      <a:pPr algn="ctr">
                        <a:lnSpc>
                          <a:spcPct val="100000"/>
                        </a:lnSpc>
                        <a:spcBef>
                          <a:spcPts val="15"/>
                        </a:spcBef>
                      </a:pPr>
                      <a:r>
                        <a:rPr lang="en-US" sz="1050" dirty="0">
                          <a:latin typeface="Meiryo UI" panose="020B0604030504040204" pitchFamily="50" charset="-128"/>
                          <a:ea typeface="Meiryo UI" panose="020B0604030504040204" pitchFamily="50" charset="-128"/>
                          <a:cs typeface="Meiryo UI"/>
                        </a:rPr>
                        <a:t>Jenner Institute</a:t>
                      </a:r>
                    </a:p>
                    <a:p>
                      <a:pPr algn="ctr">
                        <a:lnSpc>
                          <a:spcPct val="100000"/>
                        </a:lnSpc>
                        <a:spcBef>
                          <a:spcPts val="15"/>
                        </a:spcBef>
                      </a:pPr>
                      <a:r>
                        <a:rPr lang="en-US" sz="1050" dirty="0">
                          <a:latin typeface="Meiryo UI" panose="020B0604030504040204" pitchFamily="50" charset="-128"/>
                          <a:ea typeface="Meiryo UI" panose="020B0604030504040204" pitchFamily="50" charset="-128"/>
                          <a:cs typeface="Meiryo UI"/>
                        </a:rPr>
                        <a:t>Oxford Vaccine Group</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英国</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en-US" altLang="ja-JP" sz="1000" dirty="0">
                          <a:latin typeface="Meiryo UI" panose="020B0604030504040204" pitchFamily="50" charset="-128"/>
                          <a:ea typeface="Meiryo UI" panose="020B0604030504040204" pitchFamily="50" charset="-128"/>
                          <a:cs typeface="Meiryo UI"/>
                        </a:rPr>
                        <a:t>BTK</a:t>
                      </a:r>
                      <a:r>
                        <a:rPr lang="ja-JP" altLang="en-US" sz="1000" dirty="0">
                          <a:latin typeface="Meiryo UI" panose="020B0604030504040204" pitchFamily="50" charset="-128"/>
                          <a:ea typeface="Meiryo UI" panose="020B0604030504040204" pitchFamily="50" charset="-128"/>
                          <a:cs typeface="Meiryo UI"/>
                        </a:rPr>
                        <a:t>阻害剤</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ja-JP" altLang="en-US" sz="900" dirty="0">
                          <a:latin typeface="Meiryo UI" panose="020B0604030504040204" pitchFamily="50" charset="-128"/>
                          <a:ea typeface="Meiryo UI" panose="020B0604030504040204" pitchFamily="50" charset="-128"/>
                          <a:cs typeface="Meiryo UI"/>
                        </a:rPr>
                        <a:t>（</a:t>
                      </a:r>
                      <a:r>
                        <a:rPr lang="ja-JP" altLang="en-US" sz="900" dirty="0" smtClean="0">
                          <a:latin typeface="Meiryo UI" panose="020B0604030504040204" pitchFamily="50" charset="-128"/>
                          <a:ea typeface="Meiryo UI" panose="020B0604030504040204" pitchFamily="50" charset="-128"/>
                          <a:cs typeface="Meiryo UI"/>
                        </a:rPr>
                        <a:t>ブルトン型</a:t>
                      </a:r>
                      <a:endParaRPr lang="en-US" altLang="ja-JP" sz="900" dirty="0" smtClean="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ja-JP" altLang="en-US" sz="900" dirty="0" smtClean="0">
                          <a:latin typeface="Meiryo UI" panose="020B0604030504040204" pitchFamily="50" charset="-128"/>
                          <a:ea typeface="Meiryo UI" panose="020B0604030504040204" pitchFamily="50" charset="-128"/>
                          <a:cs typeface="Meiryo UI"/>
                        </a:rPr>
                        <a:t>チロシンキナーゼ</a:t>
                      </a:r>
                      <a:r>
                        <a:rPr lang="ja-JP" altLang="en-US" sz="900" dirty="0">
                          <a:latin typeface="Meiryo UI" panose="020B0604030504040204" pitchFamily="50" charset="-128"/>
                          <a:ea typeface="Meiryo UI" panose="020B0604030504040204" pitchFamily="50" charset="-128"/>
                          <a:cs typeface="Meiryo UI"/>
                        </a:rPr>
                        <a:t>）</a:t>
                      </a:r>
                      <a:endParaRPr sz="900" dirty="0">
                        <a:latin typeface="Meiryo UI" panose="020B0604030504040204" pitchFamily="50" charset="-128"/>
                        <a:ea typeface="Meiryo UI" panose="020B0604030504040204" pitchFamily="50" charset="-128"/>
                        <a:cs typeface="Meiryo UI"/>
                      </a:endParaRPr>
                    </a:p>
                  </a:txBody>
                  <a:tcPr marL="0" marR="0" marT="4445"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r>
                        <a:rPr lang="en-US" sz="1000" dirty="0">
                          <a:latin typeface="Meiryo UI" panose="020B0604030504040204" pitchFamily="50" charset="-128"/>
                          <a:ea typeface="Meiryo UI" panose="020B0604030504040204" pitchFamily="50" charset="-128"/>
                          <a:cs typeface="Times New Roman"/>
                        </a:rPr>
                        <a:t>A</a:t>
                      </a:r>
                      <a:r>
                        <a:rPr lang="en-US" altLang="ja-JP" sz="1000" dirty="0">
                          <a:latin typeface="Meiryo UI" panose="020B0604030504040204" pitchFamily="50" charset="-128"/>
                          <a:ea typeface="Meiryo UI" panose="020B0604030504040204" pitchFamily="50" charset="-128"/>
                          <a:cs typeface="Times New Roman"/>
                        </a:rPr>
                        <a:t>Z</a:t>
                      </a:r>
                      <a:r>
                        <a:rPr lang="en-US" sz="1000" dirty="0">
                          <a:latin typeface="Meiryo UI" panose="020B0604030504040204" pitchFamily="50" charset="-128"/>
                          <a:ea typeface="Meiryo UI" panose="020B0604030504040204" pitchFamily="50" charset="-128"/>
                          <a:cs typeface="Times New Roman"/>
                        </a:rPr>
                        <a:t>D1222</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40335" algn="ctr">
                        <a:lnSpc>
                          <a:spcPct val="100000"/>
                        </a:lnSpc>
                        <a:spcBef>
                          <a:spcPts val="25"/>
                        </a:spcBef>
                      </a:pPr>
                      <a:endParaRPr sz="1050" dirty="0">
                        <a:latin typeface="Meiryo UI" panose="020B0604030504040204" pitchFamily="50" charset="-128"/>
                        <a:ea typeface="Meiryo UI" panose="020B0604030504040204" pitchFamily="50" charset="-128"/>
                        <a:cs typeface="Meiryo UI"/>
                      </a:endParaRPr>
                    </a:p>
                  </a:txBody>
                  <a:tcPr marL="0" marR="0" marT="3175" marB="0" anchor="ctr">
                    <a:lnL w="3175">
                      <a:solidFill>
                        <a:srgbClr val="000000"/>
                      </a:solidFill>
                      <a:prstDash val="soli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ja-JP" altLang="en-US" sz="1000" dirty="0">
                          <a:latin typeface="Meiryo UI" panose="020B0604030504040204" pitchFamily="50" charset="-128"/>
                          <a:ea typeface="Meiryo UI" panose="020B0604030504040204" pitchFamily="50" charset="-128"/>
                          <a:cs typeface="Meiryo UI"/>
                        </a:rPr>
                        <a:t>チンパンジー由来の</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ja-JP" altLang="en-US" sz="1000" dirty="0">
                          <a:latin typeface="Meiryo UI" panose="020B0604030504040204" pitchFamily="50" charset="-128"/>
                          <a:ea typeface="Meiryo UI" panose="020B0604030504040204" pitchFamily="50" charset="-128"/>
                          <a:cs typeface="Meiryo UI"/>
                        </a:rPr>
                        <a:t>アデノウイルスベクター</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7"/>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altLang="ja-JP" sz="1050" dirty="0">
                          <a:latin typeface="Meiryo UI" panose="020B0604030504040204" pitchFamily="50" charset="-128"/>
                          <a:ea typeface="Meiryo UI" panose="020B0604030504040204" pitchFamily="50" charset="-128"/>
                          <a:cs typeface="Meiryo UI"/>
                        </a:rPr>
                        <a:t>Johnson &amp; Johnson</a:t>
                      </a:r>
                    </a:p>
                    <a:p>
                      <a:pPr marL="0" marR="0" lvl="0" indent="0" algn="ctr" defTabSz="914400" rtl="0" eaLnBrk="1" fontAlgn="auto" latinLnBrk="0" hangingPunct="1">
                        <a:lnSpc>
                          <a:spcPct val="100000"/>
                        </a:lnSpc>
                        <a:spcBef>
                          <a:spcPts val="15"/>
                        </a:spcBef>
                        <a:spcAft>
                          <a:spcPts val="0"/>
                        </a:spcAft>
                        <a:buClrTx/>
                        <a:buSzTx/>
                        <a:buFontTx/>
                        <a:buNone/>
                        <a:tabLst/>
                        <a:defRPr/>
                      </a:pPr>
                      <a:r>
                        <a:rPr lang="ja-JP" altLang="en-US" sz="1050" dirty="0">
                          <a:latin typeface="Meiryo UI" panose="020B0604030504040204" pitchFamily="50" charset="-128"/>
                          <a:ea typeface="Meiryo UI" panose="020B0604030504040204" pitchFamily="50" charset="-128"/>
                          <a:cs typeface="Meiryo UI"/>
                        </a:rPr>
                        <a:t>（</a:t>
                      </a:r>
                      <a:r>
                        <a:rPr lang="en-US" altLang="ja-JP" sz="1050" dirty="0" err="1">
                          <a:latin typeface="Meiryo UI" panose="020B0604030504040204" pitchFamily="50" charset="-128"/>
                          <a:ea typeface="Meiryo UI" panose="020B0604030504040204" pitchFamily="50" charset="-128"/>
                          <a:cs typeface="Meiryo UI"/>
                        </a:rPr>
                        <a:t>Yanssen</a:t>
                      </a:r>
                      <a:r>
                        <a:rPr lang="ja-JP" altLang="en-US" sz="1050" dirty="0">
                          <a:latin typeface="Meiryo UI" panose="020B0604030504040204" pitchFamily="50" charset="-128"/>
                          <a:ea typeface="Meiryo UI" panose="020B0604030504040204" pitchFamily="50" charset="-128"/>
                          <a:cs typeface="Meiryo UI"/>
                        </a:rPr>
                        <a:t>）</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米国</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日本</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ウイルスベクター</a:t>
                      </a:r>
                      <a:endParaRPr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dirty="0">
                          <a:latin typeface="Meiryo UI" panose="020B0604030504040204" pitchFamily="50" charset="-128"/>
                          <a:ea typeface="Meiryo UI" panose="020B0604030504040204" pitchFamily="50" charset="-128"/>
                          <a:cs typeface="Times New Roman"/>
                        </a:rPr>
                        <a:t>Ad26.COV2.S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kern="1200" dirty="0">
                          <a:solidFill>
                            <a:schemeClr val="tx1"/>
                          </a:solidFill>
                          <a:effectLst/>
                          <a:latin typeface="Meiryo UI" panose="020B0604030504040204" pitchFamily="50" charset="-128"/>
                          <a:ea typeface="Meiryo UI" panose="020B0604030504040204" pitchFamily="50" charset="-128"/>
                          <a:cs typeface="+mn-cs"/>
                        </a:rPr>
                        <a:t>JNJ-78436735</a:t>
                      </a:r>
                      <a:endParaRPr sz="6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r>
                        <a:rPr lang="en-US" altLang="ja-JP" sz="1000" b="0" i="0" dirty="0">
                          <a:solidFill>
                            <a:srgbClr val="404040"/>
                          </a:solidFill>
                          <a:effectLst/>
                          <a:latin typeface="Meiryo UI" panose="020B0604030504040204" pitchFamily="50" charset="-128"/>
                          <a:ea typeface="Meiryo UI" panose="020B0604030504040204" pitchFamily="50" charset="-128"/>
                        </a:rPr>
                        <a:t>11</a:t>
                      </a:r>
                      <a:r>
                        <a:rPr lang="ja-JP" altLang="en-US" sz="1000" b="0" i="0" dirty="0">
                          <a:solidFill>
                            <a:srgbClr val="404040"/>
                          </a:solidFill>
                          <a:effectLst/>
                          <a:latin typeface="Meiryo UI" panose="020B0604030504040204" pitchFamily="50" charset="-128"/>
                          <a:ea typeface="Meiryo UI" panose="020B0604030504040204" pitchFamily="50" charset="-128"/>
                        </a:rPr>
                        <a:t>／</a:t>
                      </a:r>
                      <a:r>
                        <a:rPr lang="en-US" altLang="ja-JP" sz="1000" b="0" i="0" dirty="0">
                          <a:solidFill>
                            <a:srgbClr val="404040"/>
                          </a:solidFill>
                          <a:effectLst/>
                          <a:latin typeface="Meiryo UI" panose="020B0604030504040204" pitchFamily="50" charset="-128"/>
                          <a:ea typeface="Meiryo UI" panose="020B0604030504040204" pitchFamily="50" charset="-128"/>
                        </a:rPr>
                        <a:t>16 </a:t>
                      </a:r>
                      <a:r>
                        <a:rPr lang="ja-JP" altLang="en-US" sz="1000" b="0" i="0" dirty="0">
                          <a:solidFill>
                            <a:srgbClr val="404040"/>
                          </a:solidFill>
                          <a:effectLst/>
                          <a:latin typeface="Meiryo UI" panose="020B0604030504040204" pitchFamily="50" charset="-128"/>
                          <a:ea typeface="Meiryo UI" panose="020B0604030504040204" pitchFamily="50" charset="-128"/>
                        </a:rPr>
                        <a:t>治験再開</a:t>
                      </a:r>
                      <a:endParaRPr lang="en-US" altLang="ja-JP" sz="1000" b="0" i="0" dirty="0">
                        <a:solidFill>
                          <a:srgbClr val="404040"/>
                        </a:solidFill>
                        <a:effectLst/>
                        <a:latin typeface="Meiryo UI" panose="020B0604030504040204" pitchFamily="50" charset="-128"/>
                        <a:ea typeface="Meiryo UI" panose="020B0604030504040204" pitchFamily="50" charset="-128"/>
                      </a:endParaRPr>
                    </a:p>
                    <a:p>
                      <a:pPr algn="ctr"/>
                      <a:r>
                        <a:rPr lang="en-US" altLang="ja-JP" sz="1000" b="0" i="0" dirty="0">
                          <a:solidFill>
                            <a:srgbClr val="404040"/>
                          </a:solidFill>
                          <a:effectLst/>
                          <a:latin typeface="Meiryo UI" panose="020B0604030504040204" pitchFamily="50" charset="-128"/>
                          <a:ea typeface="Meiryo UI" panose="020B0604030504040204" pitchFamily="50" charset="-128"/>
                        </a:rPr>
                        <a:t>ENSEMBLE</a:t>
                      </a:r>
                      <a:r>
                        <a:rPr lang="ja-JP" altLang="en-US" sz="1000" b="0" i="0" dirty="0">
                          <a:solidFill>
                            <a:srgbClr val="404040"/>
                          </a:solidFill>
                          <a:effectLst/>
                          <a:latin typeface="Meiryo UI" panose="020B0604030504040204" pitchFamily="50" charset="-128"/>
                          <a:ea typeface="Meiryo UI" panose="020B0604030504040204" pitchFamily="50" charset="-128"/>
                        </a:rPr>
                        <a:t>試験</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5222121"/>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a:latin typeface="Meiryo UI" panose="020B0604030504040204" pitchFamily="50" charset="-128"/>
                          <a:ea typeface="Meiryo UI" panose="020B0604030504040204" pitchFamily="50" charset="-128"/>
                          <a:cs typeface="Meiryo UI"/>
                        </a:rPr>
                        <a:t>Merck</a:t>
                      </a:r>
                    </a:p>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a:latin typeface="Meiryo UI" panose="020B0604030504040204" pitchFamily="50" charset="-128"/>
                          <a:ea typeface="Meiryo UI" panose="020B0604030504040204" pitchFamily="50" charset="-128"/>
                          <a:cs typeface="Meiryo UI"/>
                        </a:rPr>
                        <a:t>International AIDS Vaccine Initiative</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米国</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麻疹ウイルスベクター</a:t>
                      </a:r>
                      <a:endParaRPr lang="en-US" altLang="ja-JP"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Meiryo UI" panose="020B0604030504040204" pitchFamily="50" charset="-128"/>
                          <a:ea typeface="Meiryo UI" panose="020B0604030504040204" pitchFamily="50" charset="-128"/>
                          <a:cs typeface="Times New Roman"/>
                        </a:rPr>
                        <a:t>MK-4482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dirty="0">
                          <a:latin typeface="Meiryo UI" panose="020B0604030504040204" pitchFamily="50" charset="-128"/>
                          <a:ea typeface="Meiryo UI" panose="020B0604030504040204" pitchFamily="50" charset="-128"/>
                          <a:cs typeface="Meiryo UI"/>
                        </a:rPr>
                        <a:t>molnupiravir</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en-US" altLang="ja-JP" sz="1000" dirty="0" smtClean="0">
                          <a:latin typeface="Meiryo UI" panose="020B0604030504040204" pitchFamily="50" charset="-128"/>
                          <a:ea typeface="Meiryo UI" panose="020B0604030504040204" pitchFamily="50" charset="-128"/>
                          <a:cs typeface="Meiryo UI"/>
                        </a:rPr>
                        <a:t>COVID</a:t>
                      </a:r>
                      <a:r>
                        <a:rPr lang="ja-JP" altLang="en-US" sz="1000" dirty="0" smtClean="0">
                          <a:latin typeface="Meiryo UI" panose="020B0604030504040204" pitchFamily="50" charset="-128"/>
                          <a:ea typeface="Meiryo UI" panose="020B0604030504040204" pitchFamily="50" charset="-128"/>
                          <a:cs typeface="Meiryo UI"/>
                        </a:rPr>
                        <a:t>開発</a:t>
                      </a:r>
                      <a:r>
                        <a:rPr lang="ja-JP" altLang="en-US" sz="1000" dirty="0">
                          <a:latin typeface="Meiryo UI" panose="020B0604030504040204" pitchFamily="50" charset="-128"/>
                          <a:ea typeface="Meiryo UI" panose="020B0604030504040204" pitchFamily="50" charset="-128"/>
                          <a:cs typeface="Meiryo UI"/>
                        </a:rPr>
                        <a:t>企業</a:t>
                      </a:r>
                      <a:r>
                        <a:rPr lang="ja-JP" altLang="en-US" sz="1000" dirty="0" smtClean="0">
                          <a:latin typeface="Meiryo UI" panose="020B0604030504040204" pitchFamily="50" charset="-128"/>
                          <a:ea typeface="Meiryo UI" panose="020B0604030504040204" pitchFamily="50" charset="-128"/>
                          <a:cs typeface="Meiryo UI"/>
                        </a:rPr>
                        <a:t>買収</a:t>
                      </a:r>
                      <a:endParaRPr lang="en-US" altLang="ja-JP" sz="1000" dirty="0" smtClean="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ja-JP" altLang="en-US" sz="1000" dirty="0" smtClean="0">
                          <a:latin typeface="Meiryo UI" panose="020B0604030504040204" pitchFamily="50" charset="-128"/>
                          <a:ea typeface="Meiryo UI" panose="020B0604030504040204" pitchFamily="50" charset="-128"/>
                          <a:cs typeface="Meiryo UI"/>
                        </a:rPr>
                        <a:t> </a:t>
                      </a:r>
                      <a:r>
                        <a:rPr lang="ja-JP" altLang="en-US" sz="1000" dirty="0">
                          <a:latin typeface="Meiryo UI" panose="020B0604030504040204" pitchFamily="50" charset="-128"/>
                          <a:ea typeface="Meiryo UI" panose="020B0604030504040204" pitchFamily="50" charset="-128"/>
                          <a:cs typeface="Meiryo UI"/>
                        </a:rPr>
                        <a:t>豪</a:t>
                      </a:r>
                      <a:r>
                        <a:rPr kumimoji="1" lang="en-US" altLang="ja-JP" sz="1000" b="0" i="0" kern="1200" dirty="0">
                          <a:solidFill>
                            <a:schemeClr val="tx1"/>
                          </a:solidFill>
                          <a:effectLst/>
                          <a:latin typeface="Meiryo UI" panose="020B0604030504040204" pitchFamily="50" charset="-128"/>
                          <a:ea typeface="Meiryo UI" panose="020B0604030504040204" pitchFamily="50" charset="-128"/>
                          <a:cs typeface="+mn-cs"/>
                        </a:rPr>
                        <a:t>Themis Bioscience</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48457913"/>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ja-JP" altLang="en-US" sz="1050" dirty="0">
                          <a:latin typeface="Meiryo UI" panose="020B0604030504040204" pitchFamily="50" charset="-128"/>
                          <a:ea typeface="Meiryo UI" panose="020B0604030504040204" pitchFamily="50" charset="-128"/>
                          <a:cs typeface="Meiryo UI"/>
                        </a:rPr>
                        <a:t>アンジェス</a:t>
                      </a:r>
                      <a:endParaRPr lang="en-US" altLang="ja-JP" sz="1050" dirty="0">
                        <a:latin typeface="Meiryo UI" panose="020B0604030504040204" pitchFamily="50" charset="-128"/>
                        <a:ea typeface="Meiryo UI" panose="020B0604030504040204" pitchFamily="50" charset="-128"/>
                        <a:cs typeface="Meiryo UI"/>
                      </a:endParaRPr>
                    </a:p>
                    <a:p>
                      <a:pPr marL="0" marR="0" lvl="0" indent="0" algn="ctr" defTabSz="914400" rtl="0" eaLnBrk="1" fontAlgn="auto" latinLnBrk="0" hangingPunct="1">
                        <a:lnSpc>
                          <a:spcPct val="100000"/>
                        </a:lnSpc>
                        <a:spcBef>
                          <a:spcPts val="15"/>
                        </a:spcBef>
                        <a:spcAft>
                          <a:spcPts val="0"/>
                        </a:spcAft>
                        <a:buClrTx/>
                        <a:buSzTx/>
                        <a:buFontTx/>
                        <a:buNone/>
                        <a:tabLst/>
                        <a:defRPr/>
                      </a:pPr>
                      <a:r>
                        <a:rPr lang="ja-JP" altLang="en-US" sz="1050" dirty="0">
                          <a:latin typeface="Meiryo UI" panose="020B0604030504040204" pitchFamily="50" charset="-128"/>
                          <a:ea typeface="Meiryo UI" panose="020B0604030504040204" pitchFamily="50" charset="-128"/>
                          <a:cs typeface="Meiryo UI"/>
                        </a:rPr>
                        <a:t>大阪大学</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日本</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35"/>
                        </a:spcBef>
                      </a:pPr>
                      <a:r>
                        <a:rPr lang="en-US" altLang="ja-JP" sz="1000" dirty="0">
                          <a:latin typeface="Meiryo UI" panose="020B0604030504040204" pitchFamily="50" charset="-128"/>
                          <a:ea typeface="Meiryo UI" panose="020B0604030504040204" pitchFamily="50" charset="-128"/>
                          <a:cs typeface="Meiryo UI"/>
                        </a:rPr>
                        <a:t>DNA</a:t>
                      </a:r>
                      <a:r>
                        <a:rPr lang="ja-JP" altLang="en-US" sz="1000" dirty="0">
                          <a:latin typeface="Meiryo UI" panose="020B0604030504040204" pitchFamily="50" charset="-128"/>
                          <a:ea typeface="Meiryo UI" panose="020B0604030504040204" pitchFamily="50" charset="-128"/>
                          <a:cs typeface="Meiryo UI"/>
                        </a:rPr>
                        <a:t>ワクチン</a:t>
                      </a:r>
                      <a:endParaRPr lang="en-US" altLang="ja-JP"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Meiryo UI" panose="020B0604030504040204" pitchFamily="50" charset="-128"/>
                          <a:ea typeface="Meiryo UI" panose="020B0604030504040204" pitchFamily="50" charset="-128"/>
                          <a:cs typeface="Times New Roman"/>
                        </a:rPr>
                        <a:t>AG0301-COVID19</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ja-JP" altLang="en-US" sz="1000" dirty="0">
                          <a:latin typeface="Meiryo UI" panose="020B0604030504040204" pitchFamily="50" charset="-128"/>
                          <a:ea typeface="Meiryo UI" panose="020B0604030504040204" pitchFamily="50" charset="-128"/>
                          <a:cs typeface="Meiryo UI"/>
                        </a:rPr>
                        <a:t>環状</a:t>
                      </a:r>
                      <a:r>
                        <a:rPr lang="en-US" altLang="ja-JP" sz="1000" dirty="0">
                          <a:latin typeface="Meiryo UI" panose="020B0604030504040204" pitchFamily="50" charset="-128"/>
                          <a:ea typeface="Meiryo UI" panose="020B0604030504040204" pitchFamily="50" charset="-128"/>
                          <a:cs typeface="Meiryo UI"/>
                        </a:rPr>
                        <a:t>DNA</a:t>
                      </a:r>
                      <a:r>
                        <a:rPr lang="ja-JP" altLang="en-US" sz="1000" dirty="0">
                          <a:latin typeface="Meiryo UI" panose="020B0604030504040204" pitchFamily="50" charset="-128"/>
                          <a:ea typeface="Meiryo UI" panose="020B0604030504040204" pitchFamily="50" charset="-128"/>
                          <a:cs typeface="Meiryo UI"/>
                        </a:rPr>
                        <a:t>（プラスミド）</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79408988"/>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err="1">
                          <a:latin typeface="Meiryo UI" panose="020B0604030504040204" pitchFamily="50" charset="-128"/>
                          <a:ea typeface="Meiryo UI" panose="020B0604030504040204" pitchFamily="50" charset="-128"/>
                          <a:cs typeface="Meiryo UI"/>
                        </a:rPr>
                        <a:t>Novavax</a:t>
                      </a:r>
                      <a:endParaRPr lang="ja-JP" altLang="en-US" sz="1050" dirty="0">
                        <a:latin typeface="Meiryo UI" panose="020B0604030504040204" pitchFamily="50" charset="-128"/>
                        <a:ea typeface="Meiryo UI" panose="020B0604030504040204" pitchFamily="50" charset="-128"/>
                        <a:cs typeface="Meiryo UI"/>
                      </a:endParaRPr>
                    </a:p>
                    <a:p>
                      <a:pPr marL="0" marR="0" lvl="0" indent="0" algn="ctr" defTabSz="914400" rtl="0" eaLnBrk="1" fontAlgn="auto" latinLnBrk="0" hangingPunct="1">
                        <a:lnSpc>
                          <a:spcPct val="100000"/>
                        </a:lnSpc>
                        <a:spcBef>
                          <a:spcPts val="15"/>
                        </a:spcBef>
                        <a:spcAft>
                          <a:spcPts val="0"/>
                        </a:spcAft>
                        <a:buClrTx/>
                        <a:buSzTx/>
                        <a:buFontTx/>
                        <a:buNone/>
                        <a:tabLst/>
                        <a:defRPr/>
                      </a:pPr>
                      <a:r>
                        <a:rPr lang="ja-JP" altLang="en-US" sz="1050" dirty="0">
                          <a:latin typeface="Meiryo UI" panose="020B0604030504040204" pitchFamily="50" charset="-128"/>
                          <a:ea typeface="Meiryo UI" panose="020B0604030504040204" pitchFamily="50" charset="-128"/>
                          <a:cs typeface="Meiryo UI"/>
                        </a:rPr>
                        <a:t>武田薬品</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米国</a:t>
                      </a:r>
                      <a:endParaRPr lang="en-US" altLang="ja-JP" sz="1050" dirty="0">
                        <a:latin typeface="Meiryo UI" panose="020B0604030504040204" pitchFamily="50" charset="-128"/>
                        <a:ea typeface="Meiryo UI" panose="020B0604030504040204" pitchFamily="50" charset="-128"/>
                        <a:cs typeface="Meiryo UI"/>
                      </a:endParaRPr>
                    </a:p>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日本</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35"/>
                        </a:spcBef>
                      </a:pPr>
                      <a:r>
                        <a:rPr lang="en-US" altLang="ja-JP" sz="1000" dirty="0">
                          <a:latin typeface="Meiryo UI" panose="020B0604030504040204" pitchFamily="50" charset="-128"/>
                          <a:ea typeface="Meiryo UI" panose="020B0604030504040204" pitchFamily="50" charset="-128"/>
                          <a:cs typeface="Meiryo UI"/>
                        </a:rPr>
                        <a:t>SARS-CoV-2</a:t>
                      </a: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遺伝子組換え蛋白</a:t>
                      </a:r>
                      <a:endParaRPr lang="en-US" altLang="ja-JP"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Meiryo UI" panose="020B0604030504040204" pitchFamily="50" charset="-128"/>
                          <a:ea typeface="Meiryo UI" panose="020B0604030504040204" pitchFamily="50" charset="-128"/>
                          <a:cs typeface="Times New Roman"/>
                        </a:rPr>
                        <a:t>NVX-CoV2373</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en-US" altLang="ja-JP" sz="1000" dirty="0" err="1">
                          <a:latin typeface="Meiryo UI" panose="020B0604030504040204" pitchFamily="50" charset="-128"/>
                          <a:ea typeface="Meiryo UI" panose="020B0604030504040204" pitchFamily="50" charset="-128"/>
                          <a:cs typeface="Meiryo UI"/>
                        </a:rPr>
                        <a:t>Novavax</a:t>
                      </a:r>
                      <a:r>
                        <a:rPr lang="ja-JP" altLang="en-US" sz="1000" dirty="0">
                          <a:latin typeface="Meiryo UI" panose="020B0604030504040204" pitchFamily="50" charset="-128"/>
                          <a:ea typeface="Meiryo UI" panose="020B0604030504040204" pitchFamily="50" charset="-128"/>
                          <a:cs typeface="Meiryo UI"/>
                        </a:rPr>
                        <a:t>社がアジュバント</a:t>
                      </a:r>
                      <a:r>
                        <a:rPr lang="en-US" altLang="ja-JP" sz="1000" dirty="0">
                          <a:latin typeface="Meiryo UI" panose="020B0604030504040204" pitchFamily="50" charset="-128"/>
                          <a:ea typeface="Meiryo UI" panose="020B0604030504040204" pitchFamily="50" charset="-128"/>
                          <a:cs typeface="Meiryo UI"/>
                        </a:rPr>
                        <a:t>Matrix-M</a:t>
                      </a:r>
                      <a:r>
                        <a:rPr lang="ja-JP" altLang="en-US" sz="1000" dirty="0">
                          <a:latin typeface="Meiryo UI" panose="020B0604030504040204" pitchFamily="50" charset="-128"/>
                          <a:ea typeface="Meiryo UI" panose="020B0604030504040204" pitchFamily="50" charset="-128"/>
                          <a:cs typeface="Meiryo UI"/>
                        </a:rPr>
                        <a:t>供給</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6066382"/>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a:latin typeface="Meiryo UI" panose="020B0604030504040204" pitchFamily="50" charset="-128"/>
                          <a:ea typeface="Meiryo UI" panose="020B0604030504040204" pitchFamily="50" charset="-128"/>
                          <a:cs typeface="Meiryo UI"/>
                        </a:rPr>
                        <a:t>GlaxoSmithKline</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米国</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抗</a:t>
                      </a:r>
                      <a:r>
                        <a:rPr lang="ja-JP" altLang="en-US" sz="1000" dirty="0" smtClean="0">
                          <a:latin typeface="Meiryo UI" panose="020B0604030504040204" pitchFamily="50" charset="-128"/>
                          <a:ea typeface="Meiryo UI" panose="020B0604030504040204" pitchFamily="50" charset="-128"/>
                          <a:cs typeface="Meiryo UI"/>
                        </a:rPr>
                        <a:t>スパイクタンパク質</a:t>
                      </a:r>
                      <a:endParaRPr lang="en-US" altLang="ja-JP" sz="1000" dirty="0" smtClean="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smtClean="0">
                          <a:latin typeface="Meiryo UI" panose="020B0604030504040204" pitchFamily="50" charset="-128"/>
                          <a:ea typeface="Meiryo UI" panose="020B0604030504040204" pitchFamily="50" charset="-128"/>
                          <a:cs typeface="Meiryo UI"/>
                        </a:rPr>
                        <a:t>抗体</a:t>
                      </a:r>
                      <a:endParaRPr lang="en-US" altLang="ja-JP"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Meiryo UI" panose="020B0604030504040204" pitchFamily="50" charset="-128"/>
                          <a:ea typeface="Meiryo UI" panose="020B0604030504040204" pitchFamily="50" charset="-128"/>
                          <a:cs typeface="Times New Roman"/>
                        </a:rPr>
                        <a:t>GSK4182136</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tc>
                  <a:txBody>
                    <a:bodyPr/>
                    <a:lstStyle/>
                    <a:p>
                      <a:pPr algn="ctr">
                        <a:lnSpc>
                          <a:spcPct val="100000"/>
                        </a:lnSpc>
                        <a:spcBef>
                          <a:spcPts val="25"/>
                        </a:spcBef>
                      </a:pPr>
                      <a:r>
                        <a:rPr lang="en-US" altLang="ja-JP" sz="1000" dirty="0">
                          <a:latin typeface="Meiryo UI" panose="020B0604030504040204" pitchFamily="50" charset="-128"/>
                          <a:ea typeface="Meiryo UI" panose="020B0604030504040204" pitchFamily="50" charset="-128"/>
                          <a:cs typeface="Meiryo UI"/>
                        </a:rPr>
                        <a:t>CureVac</a:t>
                      </a:r>
                      <a:r>
                        <a:rPr lang="ja-JP" altLang="en-US" sz="1000" dirty="0">
                          <a:latin typeface="Meiryo UI" panose="020B0604030504040204" pitchFamily="50" charset="-128"/>
                          <a:ea typeface="Meiryo UI" panose="020B0604030504040204" pitchFamily="50" charset="-128"/>
                          <a:cs typeface="Meiryo UI"/>
                        </a:rPr>
                        <a:t>と共同開発</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5805690"/>
                  </a:ext>
                </a:extLst>
              </a:tr>
              <a:tr h="468033">
                <a:tc vMerge="1">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endParaRPr sz="1050" dirty="0">
                        <a:latin typeface="Meiryo UI" panose="020B0604030504040204" pitchFamily="50" charset="-128"/>
                        <a:ea typeface="Meiryo UI" panose="020B0604030504040204" pitchFamily="50" charset="-128"/>
                        <a:cs typeface="Meiryo UI"/>
                      </a:endParaRPr>
                    </a:p>
                  </a:txBody>
                  <a:tcPr marL="0" marR="0" marT="1905" marB="0" anchor="ctr">
                    <a:lnL w="3175">
                      <a:solidFill>
                        <a:srgbClr val="000000"/>
                      </a:solidFill>
                      <a:prstDash val="soli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1050" dirty="0" err="1">
                          <a:latin typeface="Meiryo UI" panose="020B0604030504040204" pitchFamily="50" charset="-128"/>
                          <a:ea typeface="Meiryo UI" panose="020B0604030504040204" pitchFamily="50" charset="-128"/>
                          <a:cs typeface="Meiryo UI"/>
                        </a:rPr>
                        <a:t>Symvivo</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lnSpc>
                          <a:spcPct val="100000"/>
                        </a:lnSpc>
                        <a:spcBef>
                          <a:spcPts val="15"/>
                        </a:spcBef>
                      </a:pPr>
                      <a:r>
                        <a:rPr lang="ja-JP" altLang="en-US" sz="1050" dirty="0">
                          <a:latin typeface="Meiryo UI" panose="020B0604030504040204" pitchFamily="50" charset="-128"/>
                          <a:ea typeface="Meiryo UI" panose="020B0604030504040204" pitchFamily="50" charset="-128"/>
                          <a:cs typeface="Meiryo UI"/>
                        </a:rPr>
                        <a:t>中国</a:t>
                      </a:r>
                      <a:endParaRPr sz="1050" dirty="0">
                        <a:latin typeface="Meiryo UI" panose="020B0604030504040204" pitchFamily="50" charset="-128"/>
                        <a:ea typeface="Meiryo UI" panose="020B0604030504040204" pitchFamily="50" charset="-128"/>
                        <a:cs typeface="Meiryo UI"/>
                      </a:endParaRPr>
                    </a:p>
                  </a:txBody>
                  <a:tcPr marL="0" marR="0" marT="190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スパイクワクチン</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35"/>
                        </a:spcBef>
                      </a:pPr>
                      <a:r>
                        <a:rPr lang="ja-JP" altLang="en-US" sz="1000" dirty="0">
                          <a:latin typeface="Meiryo UI" panose="020B0604030504040204" pitchFamily="50" charset="-128"/>
                          <a:ea typeface="Meiryo UI" panose="020B0604030504040204" pitchFamily="50" charset="-128"/>
                          <a:cs typeface="Meiryo UI"/>
                        </a:rPr>
                        <a:t>（経口投与）</a:t>
                      </a:r>
                      <a:endParaRPr lang="en-US" altLang="ja-JP" sz="1000" dirty="0">
                        <a:latin typeface="Meiryo UI" panose="020B0604030504040204" pitchFamily="50" charset="-128"/>
                        <a:ea typeface="Meiryo UI" panose="020B0604030504040204" pitchFamily="50" charset="-128"/>
                        <a:cs typeface="Meiryo UI"/>
                      </a:endParaRPr>
                    </a:p>
                  </a:txBody>
                  <a:tcPr marL="0" marR="0" marT="444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Meiryo UI" panose="020B0604030504040204" pitchFamily="50" charset="-128"/>
                          <a:ea typeface="Meiryo UI" panose="020B0604030504040204" pitchFamily="50" charset="-128"/>
                          <a:cs typeface="Times New Roman"/>
                        </a:rPr>
                        <a:t>bacTRL-Spike-1</a:t>
                      </a: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a:solidFill>
                        <a:srgbClr val="000000"/>
                      </a:solidFill>
                      <a:prstDash val="solid"/>
                    </a:lnB>
                    <a:noFill/>
                  </a:tcPr>
                </a:tc>
                <a:tc>
                  <a:txBody>
                    <a:bodyPr/>
                    <a:lstStyle/>
                    <a:p>
                      <a:pPr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marR="12065" algn="ctr">
                        <a:lnSpc>
                          <a:spcPct val="100000"/>
                        </a:lnSpc>
                        <a:spcBef>
                          <a:spcPts val="5"/>
                        </a:spcBef>
                      </a:pPr>
                      <a:endParaRPr sz="1050" dirty="0">
                        <a:latin typeface="Meiryo UI" panose="020B0604030504040204" pitchFamily="50" charset="-128"/>
                        <a:ea typeface="Meiryo UI" panose="020B0604030504040204" pitchFamily="50" charset="-128"/>
                        <a:cs typeface="Meiryo UI"/>
                      </a:endParaRPr>
                    </a:p>
                  </a:txBody>
                  <a:tcPr marL="0" marR="0" marT="63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marR="85090" algn="ctr">
                        <a:lnSpc>
                          <a:spcPct val="100000"/>
                        </a:lnSpc>
                      </a:pPr>
                      <a:endParaRPr sz="1000" dirty="0">
                        <a:latin typeface="Meiryo UI" panose="020B0604030504040204" pitchFamily="50" charset="-128"/>
                        <a:ea typeface="Meiryo UI" panose="020B0604030504040204" pitchFamily="50" charset="-128"/>
                        <a:cs typeface="Times New Roman"/>
                      </a:endParaRPr>
                    </a:p>
                  </a:txBody>
                  <a:tcPr marL="0" marR="0" marT="0"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endParaRPr sz="105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a:solidFill>
                        <a:srgbClr val="000000"/>
                      </a:solidFill>
                      <a:prstDash val="solid"/>
                    </a:lnT>
                    <a:lnB w="3175">
                      <a:solidFill>
                        <a:srgbClr val="000000"/>
                      </a:solidFill>
                      <a:prstDash val="solid"/>
                    </a:lnB>
                    <a:noFill/>
                  </a:tcPr>
                </a:tc>
                <a:tc>
                  <a:txBody>
                    <a:bodyPr/>
                    <a:lstStyle/>
                    <a:p>
                      <a:pPr algn="ctr">
                        <a:lnSpc>
                          <a:spcPct val="100000"/>
                        </a:lnSpc>
                        <a:spcBef>
                          <a:spcPts val="25"/>
                        </a:spcBef>
                      </a:pPr>
                      <a:r>
                        <a:rPr lang="ja-JP" altLang="en-US" sz="1000" dirty="0">
                          <a:latin typeface="Meiryo UI" panose="020B0604030504040204" pitchFamily="50" charset="-128"/>
                          <a:ea typeface="Meiryo UI" panose="020B0604030504040204" pitchFamily="50" charset="-128"/>
                          <a:cs typeface="Meiryo UI"/>
                        </a:rPr>
                        <a:t>スパイクタンパク質を</a:t>
                      </a:r>
                      <a:endParaRPr lang="en-US" altLang="ja-JP" sz="1000" dirty="0">
                        <a:latin typeface="Meiryo UI" panose="020B0604030504040204" pitchFamily="50" charset="-128"/>
                        <a:ea typeface="Meiryo UI" panose="020B0604030504040204" pitchFamily="50" charset="-128"/>
                        <a:cs typeface="Meiryo UI"/>
                      </a:endParaRPr>
                    </a:p>
                    <a:p>
                      <a:pPr algn="ctr">
                        <a:lnSpc>
                          <a:spcPct val="100000"/>
                        </a:lnSpc>
                        <a:spcBef>
                          <a:spcPts val="25"/>
                        </a:spcBef>
                      </a:pPr>
                      <a:r>
                        <a:rPr lang="ja-JP" altLang="en-US" sz="1000" dirty="0">
                          <a:latin typeface="Meiryo UI" panose="020B0604030504040204" pitchFamily="50" charset="-128"/>
                          <a:ea typeface="Meiryo UI" panose="020B0604030504040204" pitchFamily="50" charset="-128"/>
                          <a:cs typeface="Meiryo UI"/>
                        </a:rPr>
                        <a:t>コードする</a:t>
                      </a:r>
                      <a:r>
                        <a:rPr lang="en-US" altLang="ja-JP" sz="1000" dirty="0">
                          <a:latin typeface="Meiryo UI" panose="020B0604030504040204" pitchFamily="50" charset="-128"/>
                          <a:ea typeface="Meiryo UI" panose="020B0604030504040204" pitchFamily="50" charset="-128"/>
                          <a:cs typeface="Meiryo UI"/>
                        </a:rPr>
                        <a:t>DNA</a:t>
                      </a:r>
                      <a:endParaRPr sz="1000" dirty="0">
                        <a:latin typeface="Meiryo UI" panose="020B0604030504040204" pitchFamily="50" charset="-128"/>
                        <a:ea typeface="Meiryo UI" panose="020B0604030504040204" pitchFamily="50" charset="-128"/>
                        <a:cs typeface="Meiryo UI"/>
                      </a:endParaRPr>
                    </a:p>
                  </a:txBody>
                  <a:tcPr marL="0" marR="0" marT="3175" marB="0" anchor="ctr">
                    <a:lnL w="3175" cap="flat" cmpd="sng" algn="ctr">
                      <a:solidFill>
                        <a:srgbClr val="000000"/>
                      </a:solidFill>
                      <a:prstDash val="solid"/>
                      <a:round/>
                      <a:headEnd type="none" w="med" len="med"/>
                      <a:tailEnd type="none" w="med" len="med"/>
                    </a:lnL>
                    <a:lnR w="3175">
                      <a:solidFill>
                        <a:srgbClr val="000000"/>
                      </a:solidFill>
                      <a:prstDash val="solid"/>
                    </a:lnR>
                    <a:lnT w="3175" cap="flat" cmpd="sng" algn="ctr">
                      <a:solidFill>
                        <a:srgbClr val="000000"/>
                      </a:solidFill>
                      <a:prstDash val="solid"/>
                      <a:round/>
                      <a:headEnd type="none" w="med" len="med"/>
                      <a:tailEnd type="none" w="med" len="med"/>
                    </a:lnT>
                    <a:lnB w="3175">
                      <a:solidFill>
                        <a:srgbClr val="000000"/>
                      </a:solidFill>
                      <a:prstDash val="solid"/>
                    </a:lnB>
                    <a:noFill/>
                  </a:tcPr>
                </a:tc>
                <a:extLst>
                  <a:ext uri="{0D108BD9-81ED-4DB2-BD59-A6C34878D82A}">
                    <a16:rowId xmlns:a16="http://schemas.microsoft.com/office/drawing/2014/main" val="1102907925"/>
                  </a:ext>
                </a:extLst>
              </a:tr>
            </a:tbl>
          </a:graphicData>
        </a:graphic>
      </p:graphicFrame>
      <p:sp>
        <p:nvSpPr>
          <p:cNvPr id="5" name="テキスト ボックス 4"/>
          <p:cNvSpPr txBox="1"/>
          <p:nvPr/>
        </p:nvSpPr>
        <p:spPr>
          <a:xfrm>
            <a:off x="561237" y="68931"/>
            <a:ext cx="11053346" cy="461665"/>
          </a:xfrm>
          <a:prstGeom prst="rect">
            <a:avLst/>
          </a:prstGeom>
          <a:noFill/>
        </p:spPr>
        <p:txBody>
          <a:bodyPr wrap="square" rtlCol="0">
            <a:spAutoFit/>
          </a:bodyPr>
          <a:lstStyle/>
          <a:p>
            <a:pPr algn="ctr"/>
            <a:r>
              <a:rPr lang="ja-JP" altLang="en-US" sz="2400" b="1" dirty="0" smtClean="0">
                <a:latin typeface="Meiryo UI" panose="020B0604030504040204" pitchFamily="50" charset="-128"/>
                <a:ea typeface="Meiryo UI" panose="020B0604030504040204" pitchFamily="50" charset="-128"/>
              </a:rPr>
              <a:t>治</a:t>
            </a:r>
            <a:r>
              <a:rPr lang="ja-JP" altLang="en-US" sz="2400" b="1" dirty="0">
                <a:latin typeface="Meiryo UI" panose="020B0604030504040204" pitchFamily="50" charset="-128"/>
                <a:ea typeface="Meiryo UI" panose="020B0604030504040204" pitchFamily="50" charset="-128"/>
              </a:rPr>
              <a:t>験に入っている新型</a:t>
            </a:r>
            <a:r>
              <a:rPr lang="ja-JP" altLang="en-US" sz="2400" b="1" dirty="0" smtClean="0">
                <a:latin typeface="Meiryo UI" panose="020B0604030504040204" pitchFamily="50" charset="-128"/>
                <a:ea typeface="Meiryo UI" panose="020B0604030504040204" pitchFamily="50" charset="-128"/>
              </a:rPr>
              <a:t>コロナウイルスのワクチン開発状況</a:t>
            </a:r>
            <a:endParaRPr lang="en-US" altLang="ja-JP" sz="2400" b="1" dirty="0">
              <a:latin typeface="Meiryo UI" panose="020B0604030504040204" pitchFamily="50" charset="-128"/>
              <a:ea typeface="Meiryo UI" panose="020B0604030504040204" pitchFamily="50" charset="-128"/>
            </a:endParaRPr>
          </a:p>
        </p:txBody>
      </p:sp>
      <p:sp>
        <p:nvSpPr>
          <p:cNvPr id="6" name="ホームベース 5"/>
          <p:cNvSpPr/>
          <p:nvPr/>
        </p:nvSpPr>
        <p:spPr>
          <a:xfrm>
            <a:off x="5423982" y="3492333"/>
            <a:ext cx="4458506" cy="242592"/>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ホームベース 6"/>
          <p:cNvSpPr/>
          <p:nvPr/>
        </p:nvSpPr>
        <p:spPr>
          <a:xfrm>
            <a:off x="5423983" y="1147165"/>
            <a:ext cx="4367606" cy="215917"/>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ホームベース 7"/>
          <p:cNvSpPr/>
          <p:nvPr/>
        </p:nvSpPr>
        <p:spPr>
          <a:xfrm>
            <a:off x="5423983" y="2073360"/>
            <a:ext cx="4367606" cy="2484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ホームベース 8"/>
          <p:cNvSpPr/>
          <p:nvPr/>
        </p:nvSpPr>
        <p:spPr>
          <a:xfrm>
            <a:off x="5423982" y="1600024"/>
            <a:ext cx="3689875" cy="236393"/>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ホームベース 5">
            <a:extLst>
              <a:ext uri="{FF2B5EF4-FFF2-40B4-BE49-F238E27FC236}">
                <a16:creationId xmlns:a16="http://schemas.microsoft.com/office/drawing/2014/main" id="{738D9188-6BCB-4A3D-BFE5-BC873340C4C3}"/>
              </a:ext>
            </a:extLst>
          </p:cNvPr>
          <p:cNvSpPr/>
          <p:nvPr/>
        </p:nvSpPr>
        <p:spPr>
          <a:xfrm>
            <a:off x="5423981" y="2540035"/>
            <a:ext cx="3076498" cy="2484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ホームベース 5">
            <a:extLst>
              <a:ext uri="{FF2B5EF4-FFF2-40B4-BE49-F238E27FC236}">
                <a16:creationId xmlns:a16="http://schemas.microsoft.com/office/drawing/2014/main" id="{AC19A4ED-E3E4-4284-9CB6-433E71F2BE8E}"/>
              </a:ext>
            </a:extLst>
          </p:cNvPr>
          <p:cNvSpPr/>
          <p:nvPr/>
        </p:nvSpPr>
        <p:spPr>
          <a:xfrm>
            <a:off x="5423981" y="2997894"/>
            <a:ext cx="831077" cy="2484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ホームベース 5">
            <a:extLst>
              <a:ext uri="{FF2B5EF4-FFF2-40B4-BE49-F238E27FC236}">
                <a16:creationId xmlns:a16="http://schemas.microsoft.com/office/drawing/2014/main" id="{F7D20CF3-CF5D-45DD-AC06-13F0809B00CB}"/>
              </a:ext>
            </a:extLst>
          </p:cNvPr>
          <p:cNvSpPr/>
          <p:nvPr/>
        </p:nvSpPr>
        <p:spPr>
          <a:xfrm>
            <a:off x="5423983" y="6317364"/>
            <a:ext cx="2162097" cy="2484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ホームベース 12"/>
          <p:cNvSpPr/>
          <p:nvPr/>
        </p:nvSpPr>
        <p:spPr>
          <a:xfrm>
            <a:off x="5423981" y="3965438"/>
            <a:ext cx="4458506" cy="242592"/>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ホームベース 11">
            <a:extLst>
              <a:ext uri="{FF2B5EF4-FFF2-40B4-BE49-F238E27FC236}">
                <a16:creationId xmlns:a16="http://schemas.microsoft.com/office/drawing/2014/main" id="{793E7667-2A5C-4E7C-BB4D-010BE9FDBFFB}"/>
              </a:ext>
            </a:extLst>
          </p:cNvPr>
          <p:cNvSpPr/>
          <p:nvPr/>
        </p:nvSpPr>
        <p:spPr>
          <a:xfrm>
            <a:off x="5423982" y="5376949"/>
            <a:ext cx="3689875" cy="236393"/>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ホームベース 11">
            <a:extLst>
              <a:ext uri="{FF2B5EF4-FFF2-40B4-BE49-F238E27FC236}">
                <a16:creationId xmlns:a16="http://schemas.microsoft.com/office/drawing/2014/main" id="{793E7667-2A5C-4E7C-BB4D-010BE9FDBFFB}"/>
              </a:ext>
            </a:extLst>
          </p:cNvPr>
          <p:cNvSpPr/>
          <p:nvPr/>
        </p:nvSpPr>
        <p:spPr>
          <a:xfrm>
            <a:off x="5416722" y="5859642"/>
            <a:ext cx="3689875" cy="236393"/>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ホームベース 5">
            <a:extLst>
              <a:ext uri="{FF2B5EF4-FFF2-40B4-BE49-F238E27FC236}">
                <a16:creationId xmlns:a16="http://schemas.microsoft.com/office/drawing/2014/main" id="{738D9188-6BCB-4A3D-BFE5-BC873340C4C3}"/>
              </a:ext>
            </a:extLst>
          </p:cNvPr>
          <p:cNvSpPr/>
          <p:nvPr/>
        </p:nvSpPr>
        <p:spPr>
          <a:xfrm>
            <a:off x="5423981" y="4431262"/>
            <a:ext cx="3076498" cy="2484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ホームベース 5">
            <a:extLst>
              <a:ext uri="{FF2B5EF4-FFF2-40B4-BE49-F238E27FC236}">
                <a16:creationId xmlns:a16="http://schemas.microsoft.com/office/drawing/2014/main" id="{738D9188-6BCB-4A3D-BFE5-BC873340C4C3}"/>
              </a:ext>
            </a:extLst>
          </p:cNvPr>
          <p:cNvSpPr/>
          <p:nvPr/>
        </p:nvSpPr>
        <p:spPr>
          <a:xfrm>
            <a:off x="5416722" y="4904238"/>
            <a:ext cx="3076498" cy="2484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94561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61BDC2FF-E358-4670-9D6D-E7A6668C23B3}"/>
              </a:ext>
            </a:extLst>
          </p:cNvPr>
          <p:cNvGraphicFramePr>
            <a:graphicFrameLocks noGrp="1"/>
          </p:cNvGraphicFramePr>
          <p:nvPr>
            <p:extLst>
              <p:ext uri="{D42A27DB-BD31-4B8C-83A1-F6EECF244321}">
                <p14:modId xmlns:p14="http://schemas.microsoft.com/office/powerpoint/2010/main" val="4081046032"/>
              </p:ext>
            </p:extLst>
          </p:nvPr>
        </p:nvGraphicFramePr>
        <p:xfrm>
          <a:off x="590025" y="1144870"/>
          <a:ext cx="10944672" cy="1904844"/>
        </p:xfrm>
        <a:graphic>
          <a:graphicData uri="http://schemas.openxmlformats.org/drawingml/2006/table">
            <a:tbl>
              <a:tblPr>
                <a:tableStyleId>{5C22544A-7EE6-4342-B048-85BDC9FD1C3A}</a:tableStyleId>
              </a:tblPr>
              <a:tblGrid>
                <a:gridCol w="925640">
                  <a:extLst>
                    <a:ext uri="{9D8B030D-6E8A-4147-A177-3AD203B41FA5}">
                      <a16:colId xmlns:a16="http://schemas.microsoft.com/office/drawing/2014/main" val="3243476760"/>
                    </a:ext>
                  </a:extLst>
                </a:gridCol>
                <a:gridCol w="747968">
                  <a:extLst>
                    <a:ext uri="{9D8B030D-6E8A-4147-A177-3AD203B41FA5}">
                      <a16:colId xmlns:a16="http://schemas.microsoft.com/office/drawing/2014/main" val="1220303851"/>
                    </a:ext>
                  </a:extLst>
                </a:gridCol>
                <a:gridCol w="842824">
                  <a:extLst>
                    <a:ext uri="{9D8B030D-6E8A-4147-A177-3AD203B41FA5}">
                      <a16:colId xmlns:a16="http://schemas.microsoft.com/office/drawing/2014/main" val="2770669474"/>
                    </a:ext>
                  </a:extLst>
                </a:gridCol>
                <a:gridCol w="842824">
                  <a:extLst>
                    <a:ext uri="{9D8B030D-6E8A-4147-A177-3AD203B41FA5}">
                      <a16:colId xmlns:a16="http://schemas.microsoft.com/office/drawing/2014/main" val="1700570181"/>
                    </a:ext>
                  </a:extLst>
                </a:gridCol>
                <a:gridCol w="842824">
                  <a:extLst>
                    <a:ext uri="{9D8B030D-6E8A-4147-A177-3AD203B41FA5}">
                      <a16:colId xmlns:a16="http://schemas.microsoft.com/office/drawing/2014/main" val="2753781318"/>
                    </a:ext>
                  </a:extLst>
                </a:gridCol>
                <a:gridCol w="842824">
                  <a:extLst>
                    <a:ext uri="{9D8B030D-6E8A-4147-A177-3AD203B41FA5}">
                      <a16:colId xmlns:a16="http://schemas.microsoft.com/office/drawing/2014/main" val="3606650166"/>
                    </a:ext>
                  </a:extLst>
                </a:gridCol>
                <a:gridCol w="842824">
                  <a:extLst>
                    <a:ext uri="{9D8B030D-6E8A-4147-A177-3AD203B41FA5}">
                      <a16:colId xmlns:a16="http://schemas.microsoft.com/office/drawing/2014/main" val="3194914072"/>
                    </a:ext>
                  </a:extLst>
                </a:gridCol>
                <a:gridCol w="842824">
                  <a:extLst>
                    <a:ext uri="{9D8B030D-6E8A-4147-A177-3AD203B41FA5}">
                      <a16:colId xmlns:a16="http://schemas.microsoft.com/office/drawing/2014/main" val="3820866725"/>
                    </a:ext>
                  </a:extLst>
                </a:gridCol>
                <a:gridCol w="842824">
                  <a:extLst>
                    <a:ext uri="{9D8B030D-6E8A-4147-A177-3AD203B41FA5}">
                      <a16:colId xmlns:a16="http://schemas.microsoft.com/office/drawing/2014/main" val="3525352552"/>
                    </a:ext>
                  </a:extLst>
                </a:gridCol>
                <a:gridCol w="842824">
                  <a:extLst>
                    <a:ext uri="{9D8B030D-6E8A-4147-A177-3AD203B41FA5}">
                      <a16:colId xmlns:a16="http://schemas.microsoft.com/office/drawing/2014/main" val="4119770280"/>
                    </a:ext>
                  </a:extLst>
                </a:gridCol>
                <a:gridCol w="842824">
                  <a:extLst>
                    <a:ext uri="{9D8B030D-6E8A-4147-A177-3AD203B41FA5}">
                      <a16:colId xmlns:a16="http://schemas.microsoft.com/office/drawing/2014/main" val="515360603"/>
                    </a:ext>
                  </a:extLst>
                </a:gridCol>
                <a:gridCol w="842824">
                  <a:extLst>
                    <a:ext uri="{9D8B030D-6E8A-4147-A177-3AD203B41FA5}">
                      <a16:colId xmlns:a16="http://schemas.microsoft.com/office/drawing/2014/main" val="2415694387"/>
                    </a:ext>
                  </a:extLst>
                </a:gridCol>
                <a:gridCol w="842824">
                  <a:extLst>
                    <a:ext uri="{9D8B030D-6E8A-4147-A177-3AD203B41FA5}">
                      <a16:colId xmlns:a16="http://schemas.microsoft.com/office/drawing/2014/main" val="308432074"/>
                    </a:ext>
                  </a:extLst>
                </a:gridCol>
              </a:tblGrid>
              <a:tr h="261644">
                <a:tc rowSpan="2">
                  <a:txBody>
                    <a:bodyPr/>
                    <a:lstStyle/>
                    <a:p>
                      <a:pPr algn="ctr" fontAlgn="ctr"/>
                      <a:r>
                        <a:rPr lang="ja-JP" altLang="en-US" sz="1050" u="none" strike="noStrike">
                          <a:effectLst/>
                        </a:rPr>
                        <a:t>シーズン</a:t>
                      </a:r>
                      <a:endParaRPr lang="ja-JP" altLang="en-US"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a:effectLst/>
                        </a:rPr>
                        <a:t>36</a:t>
                      </a:r>
                      <a:r>
                        <a:rPr lang="ja-JP" altLang="en-US" sz="1050" u="none" strike="noStrike">
                          <a:effectLst/>
                        </a:rPr>
                        <a:t>週</a:t>
                      </a:r>
                      <a:endParaRPr lang="ja-JP" altLang="en-US"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a:effectLst/>
                        </a:rPr>
                        <a:t>37</a:t>
                      </a:r>
                      <a:r>
                        <a:rPr lang="ja-JP" altLang="en-US" sz="1050" u="none" strike="noStrike">
                          <a:effectLst/>
                        </a:rPr>
                        <a:t>週</a:t>
                      </a:r>
                      <a:endParaRPr lang="ja-JP" altLang="en-US"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a:effectLst/>
                        </a:rPr>
                        <a:t>38</a:t>
                      </a:r>
                      <a:r>
                        <a:rPr lang="ja-JP" altLang="en-US" sz="1050" u="none" strike="noStrike">
                          <a:effectLst/>
                        </a:rPr>
                        <a:t>週</a:t>
                      </a:r>
                      <a:endParaRPr lang="ja-JP" altLang="en-US"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a:effectLst/>
                        </a:rPr>
                        <a:t>39</a:t>
                      </a:r>
                      <a:r>
                        <a:rPr lang="ja-JP" altLang="en-US" sz="1050" u="none" strike="noStrike">
                          <a:effectLst/>
                        </a:rPr>
                        <a:t>週</a:t>
                      </a:r>
                      <a:endParaRPr lang="ja-JP" altLang="en-US"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a:effectLst/>
                        </a:rPr>
                        <a:t>40</a:t>
                      </a:r>
                      <a:r>
                        <a:rPr lang="ja-JP" altLang="en-US" sz="1050" u="none" strike="noStrike">
                          <a:effectLst/>
                        </a:rPr>
                        <a:t>週</a:t>
                      </a:r>
                      <a:endParaRPr lang="ja-JP" altLang="en-US"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a:effectLst/>
                        </a:rPr>
                        <a:t>41</a:t>
                      </a:r>
                      <a:r>
                        <a:rPr lang="ja-JP" altLang="en-US" sz="1050" u="none" strike="noStrike">
                          <a:effectLst/>
                        </a:rPr>
                        <a:t>週</a:t>
                      </a:r>
                      <a:endParaRPr lang="ja-JP" altLang="en-US"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a:effectLst/>
                        </a:rPr>
                        <a:t>42</a:t>
                      </a:r>
                      <a:r>
                        <a:rPr lang="ja-JP" altLang="en-US" sz="1050" u="none" strike="noStrike">
                          <a:effectLst/>
                        </a:rPr>
                        <a:t>週</a:t>
                      </a:r>
                      <a:endParaRPr lang="ja-JP" altLang="en-US"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a:effectLst/>
                        </a:rPr>
                        <a:t>43</a:t>
                      </a:r>
                      <a:r>
                        <a:rPr lang="ja-JP" altLang="en-US" sz="1050" u="none" strike="noStrike">
                          <a:effectLst/>
                        </a:rPr>
                        <a:t>週</a:t>
                      </a:r>
                      <a:endParaRPr lang="ja-JP" altLang="en-US"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a:effectLst/>
                        </a:rPr>
                        <a:t>44</a:t>
                      </a:r>
                      <a:r>
                        <a:rPr lang="ja-JP" altLang="en-US" sz="1050" u="none" strike="noStrike">
                          <a:effectLst/>
                        </a:rPr>
                        <a:t>週</a:t>
                      </a:r>
                      <a:endParaRPr lang="ja-JP" altLang="en-US"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a:effectLst/>
                        </a:rPr>
                        <a:t>45</a:t>
                      </a:r>
                      <a:r>
                        <a:rPr lang="ja-JP" altLang="en-US" sz="1050" u="none" strike="noStrike">
                          <a:effectLst/>
                        </a:rPr>
                        <a:t>週</a:t>
                      </a:r>
                      <a:endParaRPr lang="ja-JP" altLang="en-US"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a:effectLst/>
                        </a:rPr>
                        <a:t>46</a:t>
                      </a:r>
                      <a:r>
                        <a:rPr lang="ja-JP" altLang="en-US" sz="1050" u="none" strike="noStrike">
                          <a:effectLst/>
                        </a:rPr>
                        <a:t>週</a:t>
                      </a:r>
                      <a:endParaRPr lang="ja-JP" altLang="en-US"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a:effectLst/>
                        </a:rPr>
                        <a:t>47</a:t>
                      </a:r>
                      <a:r>
                        <a:rPr lang="ja-JP" altLang="en-US" sz="1050" u="none" strike="noStrike">
                          <a:effectLst/>
                        </a:rPr>
                        <a:t>週</a:t>
                      </a:r>
                      <a:endParaRPr lang="ja-JP" altLang="en-US"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extLst>
                  <a:ext uri="{0D108BD9-81ED-4DB2-BD59-A6C34878D82A}">
                    <a16:rowId xmlns:a16="http://schemas.microsoft.com/office/drawing/2014/main" val="2665351468"/>
                  </a:ext>
                </a:extLst>
              </a:tr>
              <a:tr h="425820">
                <a:tc vMerge="1">
                  <a:txBody>
                    <a:bodyPr/>
                    <a:lstStyle/>
                    <a:p>
                      <a:endParaRPr kumimoji="1" lang="ja-JP" altLang="en-US"/>
                    </a:p>
                  </a:txBody>
                  <a:tcPr/>
                </a:tc>
                <a:tc>
                  <a:txBody>
                    <a:bodyPr/>
                    <a:lstStyle/>
                    <a:p>
                      <a:pPr algn="ctr" fontAlgn="ctr"/>
                      <a:r>
                        <a:rPr lang="en-US" altLang="ja-JP" sz="1050" u="none" strike="noStrike" dirty="0">
                          <a:effectLst/>
                        </a:rPr>
                        <a:t>8/31-9/6</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a:effectLst/>
                        </a:rPr>
                        <a:t>9/7-9/13</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a:effectLst/>
                        </a:rPr>
                        <a:t>9/14-9/20</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a:effectLst/>
                        </a:rPr>
                        <a:t>9/21-9/27</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a:effectLst/>
                        </a:rPr>
                        <a:t>9/28-10/4</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a:effectLst/>
                        </a:rPr>
                        <a:t>10/5-10/11</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dirty="0">
                          <a:effectLst/>
                        </a:rPr>
                        <a:t>10/12-10/18</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a:effectLst/>
                        </a:rPr>
                        <a:t>10/19-10/25</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a:effectLst/>
                        </a:rPr>
                        <a:t>10/26-11/1</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a:effectLst/>
                        </a:rPr>
                        <a:t>11/2-11/8</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a:effectLst/>
                        </a:rPr>
                        <a:t>11-9-11/15</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ctr" fontAlgn="ctr"/>
                      <a:r>
                        <a:rPr lang="en-US" altLang="ja-JP" sz="1050" u="none" strike="noStrike">
                          <a:effectLst/>
                        </a:rPr>
                        <a:t>11-16-11/22</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extLst>
                  <a:ext uri="{0D108BD9-81ED-4DB2-BD59-A6C34878D82A}">
                    <a16:rowId xmlns:a16="http://schemas.microsoft.com/office/drawing/2014/main" val="3093389645"/>
                  </a:ext>
                </a:extLst>
              </a:tr>
              <a:tr h="322846">
                <a:tc>
                  <a:txBody>
                    <a:bodyPr/>
                    <a:lstStyle/>
                    <a:p>
                      <a:pPr algn="ctr" fontAlgn="ctr"/>
                      <a:r>
                        <a:rPr lang="en-US" altLang="ja-JP" sz="1050" u="none" strike="noStrike" dirty="0">
                          <a:effectLst/>
                        </a:rPr>
                        <a:t>2020</a:t>
                      </a:r>
                      <a:r>
                        <a:rPr lang="ja-JP" altLang="en-US" sz="1050" u="none" strike="noStrike" dirty="0">
                          <a:effectLst/>
                        </a:rPr>
                        <a:t>－</a:t>
                      </a:r>
                      <a:r>
                        <a:rPr lang="en-US" altLang="ja-JP" sz="1050" u="none" strike="noStrike" dirty="0">
                          <a:effectLst/>
                        </a:rPr>
                        <a:t>2021</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3</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4</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4</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7</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7</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17</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20</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30</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ja-JP" altLang="en-US" sz="1050" u="none" strike="noStrike" dirty="0">
                          <a:effectLst/>
                        </a:rPr>
                        <a:t>　</a:t>
                      </a:r>
                      <a:r>
                        <a:rPr lang="en-US" altLang="ja-JP" sz="1050" u="none" strike="noStrike" dirty="0" smtClean="0">
                          <a:effectLst/>
                        </a:rPr>
                        <a:t>32</a:t>
                      </a:r>
                      <a:endPar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dirty="0" smtClean="0">
                          <a:effectLst/>
                        </a:rPr>
                        <a:t>24</a:t>
                      </a:r>
                      <a:r>
                        <a:rPr lang="ja-JP" altLang="en-US" sz="1050" u="none" strike="noStrike" dirty="0">
                          <a:effectLst/>
                        </a:rPr>
                        <a:t>　</a:t>
                      </a:r>
                      <a:endPar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dirty="0" smtClean="0">
                          <a:effectLst/>
                        </a:rPr>
                        <a:t>23</a:t>
                      </a:r>
                      <a:r>
                        <a:rPr lang="ja-JP" altLang="en-US" sz="1050" u="none" strike="noStrike" dirty="0">
                          <a:effectLst/>
                        </a:rPr>
                        <a:t>　</a:t>
                      </a:r>
                      <a:endPar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dirty="0" smtClean="0">
                          <a:effectLst/>
                        </a:rPr>
                        <a:t>46</a:t>
                      </a:r>
                      <a:r>
                        <a:rPr lang="ja-JP" altLang="en-US" sz="1050" u="none" strike="noStrike" dirty="0">
                          <a:effectLst/>
                        </a:rPr>
                        <a:t>　</a:t>
                      </a:r>
                      <a:endPar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extLst>
                  <a:ext uri="{0D108BD9-81ED-4DB2-BD59-A6C34878D82A}">
                    <a16:rowId xmlns:a16="http://schemas.microsoft.com/office/drawing/2014/main" val="2760186348"/>
                  </a:ext>
                </a:extLst>
              </a:tr>
              <a:tr h="339276">
                <a:tc>
                  <a:txBody>
                    <a:bodyPr/>
                    <a:lstStyle/>
                    <a:p>
                      <a:pPr algn="ctr" fontAlgn="ctr"/>
                      <a:r>
                        <a:rPr lang="en-US" altLang="ja-JP" sz="1050" u="none" strike="noStrike" dirty="0">
                          <a:effectLst/>
                        </a:rPr>
                        <a:t>2019</a:t>
                      </a:r>
                      <a:r>
                        <a:rPr lang="ja-JP" altLang="en-US" sz="1050" u="none" strike="noStrike" dirty="0">
                          <a:effectLst/>
                        </a:rPr>
                        <a:t>－</a:t>
                      </a:r>
                      <a:r>
                        <a:rPr lang="en-US" altLang="ja-JP" sz="1050" u="none" strike="noStrike" dirty="0">
                          <a:effectLst/>
                        </a:rPr>
                        <a:t>2020</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dirty="0">
                          <a:effectLst/>
                        </a:rPr>
                        <a:t>3813</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dirty="0">
                          <a:effectLst/>
                        </a:rPr>
                        <a:t>5738</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5716</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4543</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4889</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dirty="0">
                          <a:effectLst/>
                        </a:rPr>
                        <a:t>4421</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dirty="0">
                          <a:effectLst/>
                        </a:rPr>
                        <a:t>3550</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dirty="0">
                          <a:effectLst/>
                        </a:rPr>
                        <a:t>3953</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dirty="0">
                          <a:effectLst/>
                        </a:rPr>
                        <a:t>4682</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dirty="0">
                          <a:effectLst/>
                        </a:rPr>
                        <a:t>5084</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dirty="0">
                          <a:effectLst/>
                        </a:rPr>
                        <a:t>9107</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15390</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extLst>
                  <a:ext uri="{0D108BD9-81ED-4DB2-BD59-A6C34878D82A}">
                    <a16:rowId xmlns:a16="http://schemas.microsoft.com/office/drawing/2014/main" val="3563111376"/>
                  </a:ext>
                </a:extLst>
              </a:tr>
              <a:tr h="293614">
                <a:tc>
                  <a:txBody>
                    <a:bodyPr/>
                    <a:lstStyle/>
                    <a:p>
                      <a:pPr algn="ctr" fontAlgn="ctr"/>
                      <a:r>
                        <a:rPr lang="en-US" altLang="ja-JP" sz="1050" u="none" strike="noStrike">
                          <a:effectLst/>
                        </a:rPr>
                        <a:t>2018</a:t>
                      </a:r>
                      <a:r>
                        <a:rPr lang="ja-JP" altLang="en-US" sz="1050" u="none" strike="noStrike">
                          <a:effectLst/>
                        </a:rPr>
                        <a:t>－</a:t>
                      </a:r>
                      <a:r>
                        <a:rPr lang="en-US" altLang="ja-JP" sz="1050" u="none" strike="noStrike">
                          <a:effectLst/>
                        </a:rPr>
                        <a:t>2019</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dirty="0">
                          <a:effectLst/>
                        </a:rPr>
                        <a:t>338</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dirty="0">
                          <a:effectLst/>
                        </a:rPr>
                        <a:t>655</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dirty="0">
                          <a:effectLst/>
                        </a:rPr>
                        <a:t>668</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dirty="0">
                          <a:effectLst/>
                        </a:rPr>
                        <a:t>795</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dirty="0">
                          <a:effectLst/>
                        </a:rPr>
                        <a:t>848</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dirty="0">
                          <a:effectLst/>
                        </a:rPr>
                        <a:t>617</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dirty="0">
                          <a:effectLst/>
                        </a:rPr>
                        <a:t>955</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959</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1029</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1705</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dirty="0">
                          <a:effectLst/>
                        </a:rPr>
                        <a:t>1885</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dirty="0">
                          <a:effectLst/>
                        </a:rPr>
                        <a:t>2572</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extLst>
                  <a:ext uri="{0D108BD9-81ED-4DB2-BD59-A6C34878D82A}">
                    <a16:rowId xmlns:a16="http://schemas.microsoft.com/office/drawing/2014/main" val="4141634947"/>
                  </a:ext>
                </a:extLst>
              </a:tr>
              <a:tr h="261644">
                <a:tc>
                  <a:txBody>
                    <a:bodyPr/>
                    <a:lstStyle/>
                    <a:p>
                      <a:pPr algn="ctr" fontAlgn="ctr"/>
                      <a:r>
                        <a:rPr lang="en-US" altLang="ja-JP" sz="1050" u="none" strike="noStrike">
                          <a:effectLst/>
                        </a:rPr>
                        <a:t>2017</a:t>
                      </a:r>
                      <a:r>
                        <a:rPr lang="ja-JP" altLang="en-US" sz="1050" u="none" strike="noStrike">
                          <a:effectLst/>
                        </a:rPr>
                        <a:t>ー</a:t>
                      </a:r>
                      <a:r>
                        <a:rPr lang="en-US" altLang="ja-JP" sz="1050" u="none" strike="noStrike">
                          <a:effectLst/>
                        </a:rPr>
                        <a:t>2018</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dirty="0">
                          <a:effectLst/>
                        </a:rPr>
                        <a:t>899</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1081</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894</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1021</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1047</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862</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1201</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1772</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2407</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2588</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a:effectLst/>
                        </a:rPr>
                        <a:t>3799</a:t>
                      </a:r>
                      <a:endParaRPr lang="en-US" altLang="ja-JP" sz="1050" b="0" i="0" u="none" strike="noStrike">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tc>
                  <a:txBody>
                    <a:bodyPr/>
                    <a:lstStyle/>
                    <a:p>
                      <a:pPr algn="r" fontAlgn="ctr"/>
                      <a:r>
                        <a:rPr lang="en-US" altLang="ja-JP" sz="1050" u="none" strike="noStrike" dirty="0">
                          <a:effectLst/>
                        </a:rPr>
                        <a:t>7280</a:t>
                      </a:r>
                      <a:endPar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064" marR="8064" marT="8064" marB="0" anchor="ctr"/>
                </a:tc>
                <a:extLst>
                  <a:ext uri="{0D108BD9-81ED-4DB2-BD59-A6C34878D82A}">
                    <a16:rowId xmlns:a16="http://schemas.microsoft.com/office/drawing/2014/main" val="1804702645"/>
                  </a:ext>
                </a:extLst>
              </a:tr>
            </a:tbl>
          </a:graphicData>
        </a:graphic>
      </p:graphicFrame>
      <p:sp>
        <p:nvSpPr>
          <p:cNvPr id="2" name="四角形: 角を丸くする 1">
            <a:extLst>
              <a:ext uri="{FF2B5EF4-FFF2-40B4-BE49-F238E27FC236}">
                <a16:creationId xmlns:a16="http://schemas.microsoft.com/office/drawing/2014/main" id="{34152A43-932E-46E8-93F9-39DBE0A01F32}"/>
              </a:ext>
            </a:extLst>
          </p:cNvPr>
          <p:cNvSpPr/>
          <p:nvPr/>
        </p:nvSpPr>
        <p:spPr>
          <a:xfrm>
            <a:off x="1523767" y="1864786"/>
            <a:ext cx="10589936" cy="260059"/>
          </a:xfrm>
          <a:prstGeom prst="round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noFill/>
            </a:endParaRPr>
          </a:p>
        </p:txBody>
      </p:sp>
      <p:cxnSp>
        <p:nvCxnSpPr>
          <p:cNvPr id="5" name="直線矢印コネクタ 4">
            <a:extLst>
              <a:ext uri="{FF2B5EF4-FFF2-40B4-BE49-F238E27FC236}">
                <a16:creationId xmlns:a16="http://schemas.microsoft.com/office/drawing/2014/main" id="{C57B0C32-36E4-4721-A7A5-A7F8A382F4AA}"/>
              </a:ext>
            </a:extLst>
          </p:cNvPr>
          <p:cNvCxnSpPr>
            <a:cxnSpLocks/>
          </p:cNvCxnSpPr>
          <p:nvPr/>
        </p:nvCxnSpPr>
        <p:spPr>
          <a:xfrm>
            <a:off x="10558577" y="949138"/>
            <a:ext cx="479771" cy="87726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9FA5AA8F-A84F-4ABD-B090-1B4D2903E031}"/>
              </a:ext>
            </a:extLst>
          </p:cNvPr>
          <p:cNvSpPr txBox="1"/>
          <p:nvPr/>
        </p:nvSpPr>
        <p:spPr>
          <a:xfrm>
            <a:off x="8123662" y="651187"/>
            <a:ext cx="4068338" cy="307777"/>
          </a:xfrm>
          <a:prstGeom prst="rect">
            <a:avLst/>
          </a:prstGeom>
          <a:noFill/>
        </p:spPr>
        <p:txBody>
          <a:bodyPr wrap="square" rtlCol="0">
            <a:spAutoFit/>
          </a:bodyPr>
          <a:lstStyle/>
          <a:p>
            <a:r>
              <a:rPr kumimoji="1" lang="ja-JP" altLang="en-US" sz="1400" u="sng" dirty="0">
                <a:solidFill>
                  <a:srgbClr val="C00000"/>
                </a:solidFill>
                <a:latin typeface="UD デジタル 教科書体 NK-B" panose="02020700000000000000" pitchFamily="18" charset="-128"/>
                <a:ea typeface="UD デジタル 教科書体 NK-B" panose="02020700000000000000" pitchFamily="18" charset="-128"/>
              </a:rPr>
              <a:t>ウイルス</a:t>
            </a:r>
            <a:r>
              <a:rPr kumimoji="1" lang="ja-JP" altLang="en-US" sz="1400" u="sng" dirty="0" smtClean="0">
                <a:solidFill>
                  <a:srgbClr val="C00000"/>
                </a:solidFill>
                <a:latin typeface="UD デジタル 教科書体 NK-B" panose="02020700000000000000" pitchFamily="18" charset="-128"/>
                <a:ea typeface="UD デジタル 教科書体 NK-B" panose="02020700000000000000" pitchFamily="18" charset="-128"/>
              </a:rPr>
              <a:t>干渉</a:t>
            </a:r>
            <a:r>
              <a:rPr kumimoji="1" lang="ja-JP" altLang="en-US" sz="1400" u="sng" dirty="0" smtClean="0">
                <a:latin typeface="UD デジタル 教科書体 NK-B" panose="02020700000000000000" pitchFamily="18" charset="-128"/>
                <a:ea typeface="UD デジタル 教科書体 NK-B" panose="02020700000000000000" pitchFamily="18" charset="-128"/>
              </a:rPr>
              <a:t>（例年より</a:t>
            </a:r>
            <a:r>
              <a:rPr lang="en-US" altLang="ja-JP" sz="1400" u="sng" dirty="0">
                <a:latin typeface="UD デジタル 教科書体 NK-B" panose="02020700000000000000" pitchFamily="18" charset="-128"/>
                <a:ea typeface="UD デジタル 教科書体 NK-B" panose="02020700000000000000" pitchFamily="18" charset="-128"/>
              </a:rPr>
              <a:t>3</a:t>
            </a:r>
            <a:r>
              <a:rPr kumimoji="1" lang="ja-JP" altLang="en-US" sz="1400" u="sng" dirty="0" smtClean="0">
                <a:latin typeface="UD デジタル 教科書体 NK-B" panose="02020700000000000000" pitchFamily="18" charset="-128"/>
                <a:ea typeface="UD デジタル 教科書体 NK-B" panose="02020700000000000000" pitchFamily="18" charset="-128"/>
              </a:rPr>
              <a:t>桁少ない患者数で推移</a:t>
            </a:r>
            <a:r>
              <a:rPr kumimoji="1" lang="ja-JP" altLang="en-US" sz="1400" dirty="0" smtClean="0">
                <a:latin typeface="UD デジタル 教科書体 NK-B" panose="02020700000000000000" pitchFamily="18" charset="-128"/>
                <a:ea typeface="UD デジタル 教科書体 NK-B" panose="02020700000000000000" pitchFamily="18" charset="-128"/>
              </a:rPr>
              <a:t>）</a:t>
            </a:r>
            <a:endParaRPr kumimoji="1" lang="ja-JP" altLang="en-US" sz="1400" dirty="0">
              <a:latin typeface="UD デジタル 教科書体 NK-B" panose="02020700000000000000" pitchFamily="18" charset="-128"/>
              <a:ea typeface="UD デジタル 教科書体 NK-B" panose="02020700000000000000" pitchFamily="18" charset="-128"/>
            </a:endParaRPr>
          </a:p>
        </p:txBody>
      </p:sp>
      <p:sp>
        <p:nvSpPr>
          <p:cNvPr id="9" name="四角形: 角を丸くする 8">
            <a:extLst>
              <a:ext uri="{FF2B5EF4-FFF2-40B4-BE49-F238E27FC236}">
                <a16:creationId xmlns:a16="http://schemas.microsoft.com/office/drawing/2014/main" id="{46129B9F-1454-4490-A731-C24FA497C9D1}"/>
              </a:ext>
            </a:extLst>
          </p:cNvPr>
          <p:cNvSpPr/>
          <p:nvPr/>
        </p:nvSpPr>
        <p:spPr>
          <a:xfrm>
            <a:off x="1523767" y="2201492"/>
            <a:ext cx="10078207" cy="260059"/>
          </a:xfrm>
          <a:prstGeom prst="round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noFill/>
            </a:endParaRPr>
          </a:p>
        </p:txBody>
      </p:sp>
      <p:cxnSp>
        <p:nvCxnSpPr>
          <p:cNvPr id="11" name="直線矢印コネクタ 10">
            <a:extLst>
              <a:ext uri="{FF2B5EF4-FFF2-40B4-BE49-F238E27FC236}">
                <a16:creationId xmlns:a16="http://schemas.microsoft.com/office/drawing/2014/main" id="{16029B70-F7AC-409B-A4CC-A75C850B7C5B}"/>
              </a:ext>
            </a:extLst>
          </p:cNvPr>
          <p:cNvCxnSpPr>
            <a:cxnSpLocks/>
            <a:stCxn id="14" idx="0"/>
          </p:cNvCxnSpPr>
          <p:nvPr/>
        </p:nvCxnSpPr>
        <p:spPr>
          <a:xfrm flipV="1">
            <a:off x="10016373" y="2499936"/>
            <a:ext cx="108128" cy="992914"/>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C00FC73-D84A-4547-9A45-00F7503D4B64}"/>
              </a:ext>
            </a:extLst>
          </p:cNvPr>
          <p:cNvSpPr txBox="1"/>
          <p:nvPr/>
        </p:nvSpPr>
        <p:spPr>
          <a:xfrm>
            <a:off x="8464410" y="3492850"/>
            <a:ext cx="3103926" cy="307777"/>
          </a:xfrm>
          <a:prstGeom prst="rect">
            <a:avLst/>
          </a:prstGeom>
          <a:noFill/>
        </p:spPr>
        <p:txBody>
          <a:bodyPr wrap="square" rtlCol="0">
            <a:spAutoFit/>
          </a:bodyPr>
          <a:lstStyle/>
          <a:p>
            <a:pPr algn="ctr"/>
            <a:r>
              <a:rPr kumimoji="1" lang="ja-JP" altLang="en-US" sz="1400" dirty="0">
                <a:latin typeface="UD デジタル 教科書体 NK-B" panose="02020700000000000000" pitchFamily="18" charset="-128"/>
                <a:ea typeface="UD デジタル 教科書体 NK-B" panose="02020700000000000000" pitchFamily="18" charset="-128"/>
              </a:rPr>
              <a:t>例年より一桁多い患者が発生している</a:t>
            </a:r>
            <a:endParaRPr kumimoji="1" lang="en-US" altLang="ja-JP" sz="1400" dirty="0">
              <a:latin typeface="UD デジタル 教科書体 NK-B" panose="02020700000000000000" pitchFamily="18" charset="-128"/>
              <a:ea typeface="UD デジタル 教科書体 NK-B" panose="02020700000000000000" pitchFamily="18" charset="-128"/>
            </a:endParaRPr>
          </a:p>
        </p:txBody>
      </p:sp>
      <p:sp>
        <p:nvSpPr>
          <p:cNvPr id="10" name="テキスト ボックス 9">
            <a:extLst>
              <a:ext uri="{FF2B5EF4-FFF2-40B4-BE49-F238E27FC236}">
                <a16:creationId xmlns:a16="http://schemas.microsoft.com/office/drawing/2014/main" id="{CD08D5FC-6C08-4590-88E9-C497DFFA169B}"/>
              </a:ext>
            </a:extLst>
          </p:cNvPr>
          <p:cNvSpPr txBox="1"/>
          <p:nvPr/>
        </p:nvSpPr>
        <p:spPr>
          <a:xfrm>
            <a:off x="189984" y="5926976"/>
            <a:ext cx="11923719" cy="931024"/>
          </a:xfrm>
          <a:prstGeom prst="rect">
            <a:avLst/>
          </a:prstGeom>
          <a:noFill/>
        </p:spPr>
        <p:txBody>
          <a:bodyPr wrap="square">
            <a:spAutoFit/>
          </a:bodyPr>
          <a:lstStyle/>
          <a:p>
            <a:r>
              <a:rPr lang="ja-JP" altLang="en-US" sz="1100" b="1" dirty="0" smtClean="0">
                <a:solidFill>
                  <a:srgbClr val="C00000"/>
                </a:solidFill>
                <a:latin typeface="UD デジタル 教科書体 NK-R" panose="02020400000000000000" pitchFamily="18" charset="-128"/>
                <a:ea typeface="UD デジタル 教科書体 NK-R" panose="02020400000000000000" pitchFamily="18" charset="-128"/>
              </a:rPr>
              <a:t>■</a:t>
            </a:r>
            <a:r>
              <a:rPr lang="ja-JP" altLang="en-US" sz="1100" b="1" u="sng" dirty="0" smtClean="0">
                <a:solidFill>
                  <a:srgbClr val="C00000"/>
                </a:solidFill>
                <a:latin typeface="UD デジタル 教科書体 NK-R" panose="02020400000000000000" pitchFamily="18" charset="-128"/>
                <a:ea typeface="UD デジタル 教科書体 NK-R" panose="02020400000000000000" pitchFamily="18" charset="-128"/>
              </a:rPr>
              <a:t>インフルエンザ</a:t>
            </a:r>
            <a:r>
              <a:rPr lang="ja-JP" altLang="en-US" sz="1100" b="1" u="sng" dirty="0">
                <a:solidFill>
                  <a:srgbClr val="C00000"/>
                </a:solidFill>
                <a:latin typeface="UD デジタル 教科書体 NK-R" panose="02020400000000000000" pitchFamily="18" charset="-128"/>
                <a:ea typeface="UD デジタル 教科書体 NK-R" panose="02020400000000000000" pitchFamily="18" charset="-128"/>
              </a:rPr>
              <a:t>定点サーベイランスの概要：</a:t>
            </a:r>
          </a:p>
          <a:p>
            <a:r>
              <a:rPr lang="ja-JP" altLang="en-US" sz="1100" dirty="0">
                <a:latin typeface="Cooper Black" panose="0208090404030B020404" pitchFamily="18" charset="0"/>
                <a:ea typeface="UD デジタル 教科書体 NK-R" panose="02020400000000000000" pitchFamily="18" charset="-128"/>
              </a:rPr>
              <a:t>感染症法に基づき、</a:t>
            </a:r>
            <a:r>
              <a:rPr lang="en-US" altLang="ja-JP" sz="1100" dirty="0">
                <a:latin typeface="Cooper Black" panose="0208090404030B020404" pitchFamily="18" charset="0"/>
                <a:ea typeface="UD デジタル 教科書体 NK-R" panose="02020400000000000000" pitchFamily="18" charset="-128"/>
              </a:rPr>
              <a:t>1999 </a:t>
            </a:r>
            <a:r>
              <a:rPr lang="ja-JP" altLang="en-US" sz="1100" dirty="0">
                <a:latin typeface="Cooper Black" panose="0208090404030B020404" pitchFamily="18" charset="0"/>
                <a:ea typeface="UD デジタル 教科書体 NK-R" panose="02020400000000000000" pitchFamily="18" charset="-128"/>
              </a:rPr>
              <a:t>年 </a:t>
            </a:r>
            <a:r>
              <a:rPr lang="en-US" altLang="ja-JP" sz="1100" dirty="0">
                <a:latin typeface="Cooper Black" panose="0208090404030B020404" pitchFamily="18" charset="0"/>
                <a:ea typeface="UD デジタル 教科書体 NK-R" panose="02020400000000000000" pitchFamily="18" charset="-128"/>
              </a:rPr>
              <a:t>9 </a:t>
            </a:r>
            <a:r>
              <a:rPr lang="ja-JP" altLang="en-US" sz="1100" dirty="0">
                <a:latin typeface="Cooper Black" panose="0208090404030B020404" pitchFamily="18" charset="0"/>
                <a:ea typeface="UD デジタル 教科書体 NK-R" panose="02020400000000000000" pitchFamily="18" charset="-128"/>
              </a:rPr>
              <a:t>月より開始され、全国約 </a:t>
            </a:r>
            <a:r>
              <a:rPr lang="en-US" altLang="ja-JP" sz="1100" dirty="0">
                <a:latin typeface="Cooper Black" panose="0208090404030B020404" pitchFamily="18" charset="0"/>
                <a:ea typeface="UD デジタル 教科書体 NK-R" panose="02020400000000000000" pitchFamily="18" charset="-128"/>
              </a:rPr>
              <a:t>5,000</a:t>
            </a:r>
            <a:r>
              <a:rPr lang="ja-JP" altLang="en-US" sz="1100" dirty="0">
                <a:latin typeface="Cooper Black" panose="0208090404030B020404" pitchFamily="18" charset="0"/>
                <a:ea typeface="UD デジタル 教科書体 NK-R" panose="02020400000000000000" pitchFamily="18" charset="-128"/>
              </a:rPr>
              <a:t>か所のインフルエンザ定点医療機関（小児科 </a:t>
            </a:r>
            <a:r>
              <a:rPr lang="en-US" altLang="ja-JP" sz="1100" dirty="0">
                <a:latin typeface="Cooper Black" panose="0208090404030B020404" pitchFamily="18" charset="0"/>
                <a:ea typeface="UD デジタル 教科書体 NK-R" panose="02020400000000000000" pitchFamily="18" charset="-128"/>
              </a:rPr>
              <a:t>3,000</a:t>
            </a:r>
            <a:r>
              <a:rPr lang="ja-JP" altLang="en-US" sz="1100" dirty="0">
                <a:latin typeface="Cooper Black" panose="0208090404030B020404" pitchFamily="18" charset="0"/>
                <a:ea typeface="UD デジタル 教科書体 NK-R" panose="02020400000000000000" pitchFamily="18" charset="-128"/>
              </a:rPr>
              <a:t>、内科 </a:t>
            </a:r>
            <a:r>
              <a:rPr lang="en-US" altLang="ja-JP" sz="1100" dirty="0">
                <a:latin typeface="Cooper Black" panose="0208090404030B020404" pitchFamily="18" charset="0"/>
                <a:ea typeface="UD デジタル 教科書体 NK-R" panose="02020400000000000000" pitchFamily="18" charset="-128"/>
              </a:rPr>
              <a:t>2,000</a:t>
            </a:r>
            <a:r>
              <a:rPr lang="ja-JP" altLang="en-US" sz="1100" dirty="0">
                <a:latin typeface="Cooper Black" panose="0208090404030B020404" pitchFamily="18" charset="0"/>
                <a:ea typeface="UD デジタル 教科書体 NK-R" panose="02020400000000000000" pitchFamily="18" charset="-128"/>
              </a:rPr>
              <a:t>）が、週ごとに、インフルエンザと診断した症例の年齢群及び性別で集計した集計表を地方自治体に報告しています。これにより、インフルエンザの発生動向を継続的に監視しています。このサーベイランスでは、過去のシーズンの流行との比較が可能です。また、受診者数推定システムを長期運用しており、全数推定が可能となっています。更に、インフルエンザ定点サーベイランスは後述するインフルエンザ病原体サーベイランスの母体となっています。</a:t>
            </a:r>
            <a:endParaRPr lang="en-US" altLang="ja-JP" sz="1100" dirty="0">
              <a:latin typeface="Cooper Black" panose="0208090404030B020404" pitchFamily="18" charset="0"/>
              <a:ea typeface="UD デジタル 教科書体 NK-R" panose="02020400000000000000" pitchFamily="18" charset="-128"/>
            </a:endParaRPr>
          </a:p>
          <a:p>
            <a:r>
              <a:rPr lang="en-US" altLang="ja-JP" sz="1000" dirty="0">
                <a:latin typeface="UD デジタル 教科書体 NK-R" panose="02020400000000000000" pitchFamily="18" charset="-128"/>
                <a:ea typeface="UD デジタル 教科書体 NK-R" panose="02020400000000000000" pitchFamily="18" charset="-128"/>
                <a:hlinkClick r:id="rId2"/>
              </a:rPr>
              <a:t>https://www.mhlw.go.jp/bunya/kenkou/kekkaku-kansenshou01/dl/fludoco1718.pdf</a:t>
            </a:r>
            <a:r>
              <a:rPr lang="ja-JP" altLang="en-US" sz="1000" dirty="0">
                <a:latin typeface="UD デジタル 教科書体 NK-R" panose="02020400000000000000" pitchFamily="18" charset="-128"/>
                <a:ea typeface="UD デジタル 教科書体 NK-R" panose="02020400000000000000" pitchFamily="18" charset="-128"/>
              </a:rPr>
              <a:t>　</a:t>
            </a:r>
          </a:p>
        </p:txBody>
      </p:sp>
      <p:sp>
        <p:nvSpPr>
          <p:cNvPr id="6" name="テキスト ボックス 5">
            <a:extLst>
              <a:ext uri="{FF2B5EF4-FFF2-40B4-BE49-F238E27FC236}">
                <a16:creationId xmlns:a16="http://schemas.microsoft.com/office/drawing/2014/main" id="{67B36D11-15C1-4ECA-9978-AA7E75DC81B7}"/>
              </a:ext>
            </a:extLst>
          </p:cNvPr>
          <p:cNvSpPr txBox="1"/>
          <p:nvPr/>
        </p:nvSpPr>
        <p:spPr>
          <a:xfrm>
            <a:off x="418886" y="672162"/>
            <a:ext cx="5516788" cy="400110"/>
          </a:xfrm>
          <a:prstGeom prst="rect">
            <a:avLst/>
          </a:prstGeom>
          <a:noFill/>
        </p:spPr>
        <p:txBody>
          <a:bodyPr wrap="square" rtlCol="0">
            <a:spAutoFit/>
          </a:bodyPr>
          <a:lstStyle/>
          <a:p>
            <a:pPr algn="ctr"/>
            <a:r>
              <a:rPr kumimoji="1" lang="ja-JP" altLang="en-US" sz="2000" dirty="0">
                <a:latin typeface="UD デジタル 教科書体 NK-B" panose="02020700000000000000" pitchFamily="18" charset="-128"/>
                <a:ea typeface="UD デジタル 教科書体 NK-B" panose="02020700000000000000" pitchFamily="18" charset="-128"/>
              </a:rPr>
              <a:t>厚生労働省　インフルエンザ定点サーベイランス</a:t>
            </a:r>
          </a:p>
        </p:txBody>
      </p:sp>
      <p:sp>
        <p:nvSpPr>
          <p:cNvPr id="13" name="テキスト ボックス 12">
            <a:extLst>
              <a:ext uri="{FF2B5EF4-FFF2-40B4-BE49-F238E27FC236}">
                <a16:creationId xmlns:a16="http://schemas.microsoft.com/office/drawing/2014/main" id="{7FA70326-D773-4389-89AE-EE302A3A5B5E}"/>
              </a:ext>
            </a:extLst>
          </p:cNvPr>
          <p:cNvSpPr txBox="1"/>
          <p:nvPr/>
        </p:nvSpPr>
        <p:spPr>
          <a:xfrm>
            <a:off x="522748" y="3061963"/>
            <a:ext cx="9501932" cy="430887"/>
          </a:xfrm>
          <a:prstGeom prst="rect">
            <a:avLst/>
          </a:prstGeom>
          <a:noFill/>
        </p:spPr>
        <p:txBody>
          <a:bodyPr wrap="square">
            <a:spAutoFit/>
          </a:bodyPr>
          <a:lstStyle/>
          <a:p>
            <a:r>
              <a:rPr lang="ja-JP" altLang="en-US" sz="1100" dirty="0">
                <a:latin typeface="UD デジタル 教科書体 NK-R" panose="02020400000000000000" pitchFamily="18" charset="-128"/>
                <a:ea typeface="UD デジタル 教科書体 NK-R" panose="02020400000000000000" pitchFamily="18" charset="-128"/>
              </a:rPr>
              <a:t>厚生労働省　インフルエンザの発生状況</a:t>
            </a:r>
          </a:p>
          <a:p>
            <a:r>
              <a:rPr lang="en-US" altLang="ja-JP" sz="1050" dirty="0">
                <a:latin typeface="Meiryo UI" panose="020B0604030504040204" pitchFamily="50" charset="-128"/>
                <a:ea typeface="Meiryo UI" panose="020B0604030504040204" pitchFamily="50" charset="-128"/>
                <a:hlinkClick r:id="rId3"/>
              </a:rPr>
              <a:t>https://www.mhlw.go.jp/stf/seisakunitsuite/bunya/kenkou_iryou/kenkou/kekkaku-kansenshou01/houdou.html</a:t>
            </a:r>
            <a:r>
              <a:rPr lang="ja-JP" altLang="en-US" sz="1050" dirty="0">
                <a:latin typeface="Meiryo UI" panose="020B0604030504040204" pitchFamily="50" charset="-128"/>
                <a:ea typeface="Meiryo UI" panose="020B0604030504040204" pitchFamily="50" charset="-128"/>
              </a:rPr>
              <a:t>　　</a:t>
            </a:r>
            <a:endParaRPr lang="ja-JP" altLang="en-US" sz="1200" dirty="0">
              <a:latin typeface="Meiryo UI" panose="020B0604030504040204" pitchFamily="50" charset="-128"/>
              <a:ea typeface="Meiryo UI" panose="020B0604030504040204" pitchFamily="50" charset="-128"/>
            </a:endParaRPr>
          </a:p>
        </p:txBody>
      </p:sp>
      <p:graphicFrame>
        <p:nvGraphicFramePr>
          <p:cNvPr id="3" name="表 2"/>
          <p:cNvGraphicFramePr>
            <a:graphicFrameLocks noGrp="1"/>
          </p:cNvGraphicFramePr>
          <p:nvPr>
            <p:extLst/>
          </p:nvPr>
        </p:nvGraphicFramePr>
        <p:xfrm>
          <a:off x="522748" y="4184393"/>
          <a:ext cx="10515600" cy="1159574"/>
        </p:xfrm>
        <a:graphic>
          <a:graphicData uri="http://schemas.openxmlformats.org/drawingml/2006/table">
            <a:tbl>
              <a:tblPr>
                <a:tableStyleId>{5C22544A-7EE6-4342-B048-85BDC9FD1C3A}</a:tableStyleId>
              </a:tblPr>
              <a:tblGrid>
                <a:gridCol w="730691">
                  <a:extLst>
                    <a:ext uri="{9D8B030D-6E8A-4147-A177-3AD203B41FA5}">
                      <a16:colId xmlns:a16="http://schemas.microsoft.com/office/drawing/2014/main" val="3327921442"/>
                    </a:ext>
                  </a:extLst>
                </a:gridCol>
                <a:gridCol w="741281">
                  <a:extLst>
                    <a:ext uri="{9D8B030D-6E8A-4147-A177-3AD203B41FA5}">
                      <a16:colId xmlns:a16="http://schemas.microsoft.com/office/drawing/2014/main" val="667077758"/>
                    </a:ext>
                  </a:extLst>
                </a:gridCol>
                <a:gridCol w="741281">
                  <a:extLst>
                    <a:ext uri="{9D8B030D-6E8A-4147-A177-3AD203B41FA5}">
                      <a16:colId xmlns:a16="http://schemas.microsoft.com/office/drawing/2014/main" val="2957124960"/>
                    </a:ext>
                  </a:extLst>
                </a:gridCol>
                <a:gridCol w="741281">
                  <a:extLst>
                    <a:ext uri="{9D8B030D-6E8A-4147-A177-3AD203B41FA5}">
                      <a16:colId xmlns:a16="http://schemas.microsoft.com/office/drawing/2014/main" val="888478807"/>
                    </a:ext>
                  </a:extLst>
                </a:gridCol>
                <a:gridCol w="741281">
                  <a:extLst>
                    <a:ext uri="{9D8B030D-6E8A-4147-A177-3AD203B41FA5}">
                      <a16:colId xmlns:a16="http://schemas.microsoft.com/office/drawing/2014/main" val="2310874232"/>
                    </a:ext>
                  </a:extLst>
                </a:gridCol>
                <a:gridCol w="741281">
                  <a:extLst>
                    <a:ext uri="{9D8B030D-6E8A-4147-A177-3AD203B41FA5}">
                      <a16:colId xmlns:a16="http://schemas.microsoft.com/office/drawing/2014/main" val="193893578"/>
                    </a:ext>
                  </a:extLst>
                </a:gridCol>
                <a:gridCol w="741281">
                  <a:extLst>
                    <a:ext uri="{9D8B030D-6E8A-4147-A177-3AD203B41FA5}">
                      <a16:colId xmlns:a16="http://schemas.microsoft.com/office/drawing/2014/main" val="1244274832"/>
                    </a:ext>
                  </a:extLst>
                </a:gridCol>
                <a:gridCol w="741281">
                  <a:extLst>
                    <a:ext uri="{9D8B030D-6E8A-4147-A177-3AD203B41FA5}">
                      <a16:colId xmlns:a16="http://schemas.microsoft.com/office/drawing/2014/main" val="2989624574"/>
                    </a:ext>
                  </a:extLst>
                </a:gridCol>
                <a:gridCol w="741281">
                  <a:extLst>
                    <a:ext uri="{9D8B030D-6E8A-4147-A177-3AD203B41FA5}">
                      <a16:colId xmlns:a16="http://schemas.microsoft.com/office/drawing/2014/main" val="1195070533"/>
                    </a:ext>
                  </a:extLst>
                </a:gridCol>
                <a:gridCol w="741281">
                  <a:extLst>
                    <a:ext uri="{9D8B030D-6E8A-4147-A177-3AD203B41FA5}">
                      <a16:colId xmlns:a16="http://schemas.microsoft.com/office/drawing/2014/main" val="4115690131"/>
                    </a:ext>
                  </a:extLst>
                </a:gridCol>
                <a:gridCol w="741281">
                  <a:extLst>
                    <a:ext uri="{9D8B030D-6E8A-4147-A177-3AD203B41FA5}">
                      <a16:colId xmlns:a16="http://schemas.microsoft.com/office/drawing/2014/main" val="1015646288"/>
                    </a:ext>
                  </a:extLst>
                </a:gridCol>
                <a:gridCol w="741281">
                  <a:extLst>
                    <a:ext uri="{9D8B030D-6E8A-4147-A177-3AD203B41FA5}">
                      <a16:colId xmlns:a16="http://schemas.microsoft.com/office/drawing/2014/main" val="1111688239"/>
                    </a:ext>
                  </a:extLst>
                </a:gridCol>
                <a:gridCol w="741281">
                  <a:extLst>
                    <a:ext uri="{9D8B030D-6E8A-4147-A177-3AD203B41FA5}">
                      <a16:colId xmlns:a16="http://schemas.microsoft.com/office/drawing/2014/main" val="3154461386"/>
                    </a:ext>
                  </a:extLst>
                </a:gridCol>
                <a:gridCol w="889537">
                  <a:extLst>
                    <a:ext uri="{9D8B030D-6E8A-4147-A177-3AD203B41FA5}">
                      <a16:colId xmlns:a16="http://schemas.microsoft.com/office/drawing/2014/main" val="2382116443"/>
                    </a:ext>
                  </a:extLst>
                </a:gridCol>
              </a:tblGrid>
              <a:tr h="397115">
                <a:tc>
                  <a:txBody>
                    <a:bodyPr/>
                    <a:lstStyle/>
                    <a:p>
                      <a:pPr algn="l" fontAlgn="ctr"/>
                      <a:r>
                        <a:rPr lang="ja-JP" altLang="en-US" sz="900" u="none" strike="noStrike">
                          <a:effectLst/>
                        </a:rPr>
                        <a:t>　</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ctr" fontAlgn="ctr"/>
                      <a:r>
                        <a:rPr lang="en-US" altLang="zh-TW" sz="900" u="none" strike="noStrike">
                          <a:effectLst/>
                        </a:rPr>
                        <a:t>2020</a:t>
                      </a:r>
                      <a:r>
                        <a:rPr lang="zh-TW" altLang="en-US" sz="900" u="none" strike="noStrike">
                          <a:effectLst/>
                        </a:rPr>
                        <a:t>年</a:t>
                      </a:r>
                      <a:r>
                        <a:rPr lang="en-US" altLang="zh-TW" sz="900" u="none" strike="noStrike">
                          <a:effectLst/>
                        </a:rPr>
                        <a:t>10</a:t>
                      </a:r>
                      <a:r>
                        <a:rPr lang="zh-TW" altLang="en-US" sz="900" u="none" strike="noStrike">
                          <a:effectLst/>
                        </a:rPr>
                        <a:t>週</a:t>
                      </a:r>
                      <a:br>
                        <a:rPr lang="zh-TW" altLang="en-US" sz="900" u="none" strike="noStrike">
                          <a:effectLst/>
                        </a:rPr>
                      </a:br>
                      <a:r>
                        <a:rPr lang="en-US" altLang="zh-TW" sz="900" u="none" strike="noStrike">
                          <a:effectLst/>
                        </a:rPr>
                        <a:t>3/2-3/8</a:t>
                      </a:r>
                      <a:endParaRPr lang="en-US" altLang="zh-TW"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ctr" fontAlgn="ctr"/>
                      <a:r>
                        <a:rPr lang="en-US" altLang="zh-TW" sz="900" u="none" strike="noStrike">
                          <a:effectLst/>
                        </a:rPr>
                        <a:t>2020</a:t>
                      </a:r>
                      <a:r>
                        <a:rPr lang="zh-TW" altLang="en-US" sz="900" u="none" strike="noStrike">
                          <a:effectLst/>
                        </a:rPr>
                        <a:t>年</a:t>
                      </a:r>
                      <a:r>
                        <a:rPr lang="en-US" altLang="zh-TW" sz="900" u="none" strike="noStrike">
                          <a:effectLst/>
                        </a:rPr>
                        <a:t>11</a:t>
                      </a:r>
                      <a:r>
                        <a:rPr lang="zh-TW" altLang="en-US" sz="900" u="none" strike="noStrike">
                          <a:effectLst/>
                        </a:rPr>
                        <a:t>週</a:t>
                      </a:r>
                      <a:br>
                        <a:rPr lang="zh-TW" altLang="en-US" sz="900" u="none" strike="noStrike">
                          <a:effectLst/>
                        </a:rPr>
                      </a:br>
                      <a:r>
                        <a:rPr lang="en-US" altLang="zh-TW" sz="900" u="none" strike="noStrike">
                          <a:effectLst/>
                        </a:rPr>
                        <a:t>3/9-3/15</a:t>
                      </a:r>
                      <a:endParaRPr lang="en-US" altLang="zh-TW"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ctr" fontAlgn="ctr"/>
                      <a:r>
                        <a:rPr lang="en-US" altLang="zh-TW" sz="900" u="none" strike="noStrike">
                          <a:effectLst/>
                        </a:rPr>
                        <a:t>2020</a:t>
                      </a:r>
                      <a:r>
                        <a:rPr lang="zh-TW" altLang="en-US" sz="900" u="none" strike="noStrike">
                          <a:effectLst/>
                        </a:rPr>
                        <a:t>年</a:t>
                      </a:r>
                      <a:r>
                        <a:rPr lang="en-US" altLang="zh-TW" sz="900" u="none" strike="noStrike">
                          <a:effectLst/>
                        </a:rPr>
                        <a:t>12</a:t>
                      </a:r>
                      <a:r>
                        <a:rPr lang="zh-TW" altLang="en-US" sz="900" u="none" strike="noStrike">
                          <a:effectLst/>
                        </a:rPr>
                        <a:t>週</a:t>
                      </a:r>
                      <a:br>
                        <a:rPr lang="zh-TW" altLang="en-US" sz="900" u="none" strike="noStrike">
                          <a:effectLst/>
                        </a:rPr>
                      </a:br>
                      <a:r>
                        <a:rPr lang="en-US" altLang="zh-TW" sz="900" u="none" strike="noStrike">
                          <a:effectLst/>
                        </a:rPr>
                        <a:t>3/16-3/24</a:t>
                      </a:r>
                      <a:endParaRPr lang="en-US" altLang="zh-TW"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ctr" fontAlgn="ctr"/>
                      <a:r>
                        <a:rPr lang="en-US" altLang="zh-TW" sz="900" u="none" strike="noStrike">
                          <a:effectLst/>
                        </a:rPr>
                        <a:t>20209</a:t>
                      </a:r>
                      <a:r>
                        <a:rPr lang="zh-TW" altLang="en-US" sz="900" u="none" strike="noStrike">
                          <a:effectLst/>
                        </a:rPr>
                        <a:t>年</a:t>
                      </a:r>
                      <a:r>
                        <a:rPr lang="en-US" altLang="zh-TW" sz="900" u="none" strike="noStrike">
                          <a:effectLst/>
                        </a:rPr>
                        <a:t>13</a:t>
                      </a:r>
                      <a:r>
                        <a:rPr lang="zh-TW" altLang="en-US" sz="900" u="none" strike="noStrike">
                          <a:effectLst/>
                        </a:rPr>
                        <a:t>週</a:t>
                      </a:r>
                      <a:br>
                        <a:rPr lang="zh-TW" altLang="en-US" sz="900" u="none" strike="noStrike">
                          <a:effectLst/>
                        </a:rPr>
                      </a:br>
                      <a:r>
                        <a:rPr lang="en-US" altLang="zh-TW" sz="900" u="none" strike="noStrike">
                          <a:effectLst/>
                        </a:rPr>
                        <a:t>3/25-3/29</a:t>
                      </a:r>
                      <a:endParaRPr lang="en-US" altLang="zh-TW"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ctr" fontAlgn="ctr"/>
                      <a:r>
                        <a:rPr lang="en-US" altLang="zh-TW" sz="900" u="none" strike="noStrike">
                          <a:effectLst/>
                        </a:rPr>
                        <a:t>2020</a:t>
                      </a:r>
                      <a:r>
                        <a:rPr lang="zh-TW" altLang="en-US" sz="900" u="none" strike="noStrike">
                          <a:effectLst/>
                        </a:rPr>
                        <a:t>年</a:t>
                      </a:r>
                      <a:r>
                        <a:rPr lang="en-US" altLang="zh-TW" sz="900" u="none" strike="noStrike">
                          <a:effectLst/>
                        </a:rPr>
                        <a:t>14</a:t>
                      </a:r>
                      <a:r>
                        <a:rPr lang="zh-TW" altLang="en-US" sz="900" u="none" strike="noStrike">
                          <a:effectLst/>
                        </a:rPr>
                        <a:t>週</a:t>
                      </a:r>
                      <a:br>
                        <a:rPr lang="zh-TW" altLang="en-US" sz="900" u="none" strike="noStrike">
                          <a:effectLst/>
                        </a:rPr>
                      </a:br>
                      <a:r>
                        <a:rPr lang="en-US" altLang="zh-TW" sz="900" u="none" strike="noStrike">
                          <a:effectLst/>
                        </a:rPr>
                        <a:t>3/30-4/9</a:t>
                      </a:r>
                      <a:endParaRPr lang="en-US" altLang="zh-TW"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ctr" fontAlgn="ctr"/>
                      <a:r>
                        <a:rPr lang="en-US" altLang="zh-TW" sz="900" u="none" strike="noStrike">
                          <a:effectLst/>
                        </a:rPr>
                        <a:t>2020</a:t>
                      </a:r>
                      <a:r>
                        <a:rPr lang="zh-TW" altLang="en-US" sz="900" u="none" strike="noStrike">
                          <a:effectLst/>
                        </a:rPr>
                        <a:t>年</a:t>
                      </a:r>
                      <a:r>
                        <a:rPr lang="en-US" altLang="zh-TW" sz="900" u="none" strike="noStrike">
                          <a:effectLst/>
                        </a:rPr>
                        <a:t>15</a:t>
                      </a:r>
                      <a:r>
                        <a:rPr lang="zh-TW" altLang="en-US" sz="900" u="none" strike="noStrike">
                          <a:effectLst/>
                        </a:rPr>
                        <a:t>週</a:t>
                      </a:r>
                      <a:br>
                        <a:rPr lang="zh-TW" altLang="en-US" sz="900" u="none" strike="noStrike">
                          <a:effectLst/>
                        </a:rPr>
                      </a:br>
                      <a:r>
                        <a:rPr lang="en-US" altLang="zh-TW" sz="900" u="none" strike="noStrike">
                          <a:effectLst/>
                        </a:rPr>
                        <a:t>4/8-4/14</a:t>
                      </a:r>
                      <a:endParaRPr lang="en-US" altLang="zh-TW"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ctr" fontAlgn="ctr"/>
                      <a:r>
                        <a:rPr lang="en-US" altLang="zh-TW" sz="900" u="none" strike="noStrike">
                          <a:effectLst/>
                        </a:rPr>
                        <a:t>2020</a:t>
                      </a:r>
                      <a:r>
                        <a:rPr lang="zh-TW" altLang="en-US" sz="900" u="none" strike="noStrike">
                          <a:effectLst/>
                        </a:rPr>
                        <a:t>年</a:t>
                      </a:r>
                      <a:r>
                        <a:rPr lang="en-US" altLang="zh-TW" sz="900" u="none" strike="noStrike">
                          <a:effectLst/>
                        </a:rPr>
                        <a:t>16</a:t>
                      </a:r>
                      <a:r>
                        <a:rPr lang="zh-TW" altLang="en-US" sz="900" u="none" strike="noStrike">
                          <a:effectLst/>
                        </a:rPr>
                        <a:t>週</a:t>
                      </a:r>
                      <a:br>
                        <a:rPr lang="zh-TW" altLang="en-US" sz="900" u="none" strike="noStrike">
                          <a:effectLst/>
                        </a:rPr>
                      </a:br>
                      <a:r>
                        <a:rPr lang="en-US" altLang="zh-TW" sz="900" u="none" strike="noStrike">
                          <a:effectLst/>
                        </a:rPr>
                        <a:t>4/15-4/21</a:t>
                      </a:r>
                      <a:endParaRPr lang="en-US" altLang="zh-TW"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ctr" fontAlgn="ctr"/>
                      <a:r>
                        <a:rPr lang="en-US" altLang="zh-TW" sz="900" u="none" strike="noStrike">
                          <a:effectLst/>
                        </a:rPr>
                        <a:t>2020</a:t>
                      </a:r>
                      <a:r>
                        <a:rPr lang="zh-TW" altLang="en-US" sz="900" u="none" strike="noStrike">
                          <a:effectLst/>
                        </a:rPr>
                        <a:t>年</a:t>
                      </a:r>
                      <a:r>
                        <a:rPr lang="en-US" altLang="zh-TW" sz="900" u="none" strike="noStrike">
                          <a:effectLst/>
                        </a:rPr>
                        <a:t>17</a:t>
                      </a:r>
                      <a:r>
                        <a:rPr lang="zh-TW" altLang="en-US" sz="900" u="none" strike="noStrike">
                          <a:effectLst/>
                        </a:rPr>
                        <a:t>週</a:t>
                      </a:r>
                      <a:br>
                        <a:rPr lang="zh-TW" altLang="en-US" sz="900" u="none" strike="noStrike">
                          <a:effectLst/>
                        </a:rPr>
                      </a:br>
                      <a:r>
                        <a:rPr lang="en-US" altLang="zh-TW" sz="900" u="none" strike="noStrike">
                          <a:effectLst/>
                        </a:rPr>
                        <a:t>4/22-4/28</a:t>
                      </a:r>
                      <a:endParaRPr lang="en-US" altLang="zh-TW"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ctr" fontAlgn="ctr"/>
                      <a:r>
                        <a:rPr lang="en-US" altLang="zh-TW" sz="900" u="none" strike="noStrike">
                          <a:effectLst/>
                        </a:rPr>
                        <a:t>2020</a:t>
                      </a:r>
                      <a:r>
                        <a:rPr lang="zh-TW" altLang="en-US" sz="900" u="none" strike="noStrike">
                          <a:effectLst/>
                        </a:rPr>
                        <a:t>年</a:t>
                      </a:r>
                      <a:r>
                        <a:rPr lang="en-US" altLang="zh-TW" sz="900" u="none" strike="noStrike">
                          <a:effectLst/>
                        </a:rPr>
                        <a:t>18</a:t>
                      </a:r>
                      <a:r>
                        <a:rPr lang="zh-TW" altLang="en-US" sz="900" u="none" strike="noStrike">
                          <a:effectLst/>
                        </a:rPr>
                        <a:t>週</a:t>
                      </a:r>
                      <a:br>
                        <a:rPr lang="zh-TW" altLang="en-US" sz="900" u="none" strike="noStrike">
                          <a:effectLst/>
                        </a:rPr>
                      </a:br>
                      <a:r>
                        <a:rPr lang="en-US" altLang="zh-TW" sz="900" u="none" strike="noStrike">
                          <a:effectLst/>
                        </a:rPr>
                        <a:t>4/29-5/5</a:t>
                      </a:r>
                      <a:endParaRPr lang="en-US" altLang="zh-TW"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ctr" fontAlgn="ctr"/>
                      <a:r>
                        <a:rPr lang="en-US" altLang="zh-TW" sz="900" u="none" strike="noStrike">
                          <a:effectLst/>
                        </a:rPr>
                        <a:t>2020</a:t>
                      </a:r>
                      <a:r>
                        <a:rPr lang="zh-TW" altLang="en-US" sz="900" u="none" strike="noStrike">
                          <a:effectLst/>
                        </a:rPr>
                        <a:t>年</a:t>
                      </a:r>
                      <a:r>
                        <a:rPr lang="en-US" altLang="zh-TW" sz="900" u="none" strike="noStrike">
                          <a:effectLst/>
                        </a:rPr>
                        <a:t>19</a:t>
                      </a:r>
                      <a:r>
                        <a:rPr lang="zh-TW" altLang="en-US" sz="900" u="none" strike="noStrike">
                          <a:effectLst/>
                        </a:rPr>
                        <a:t>週</a:t>
                      </a:r>
                      <a:br>
                        <a:rPr lang="zh-TW" altLang="en-US" sz="900" u="none" strike="noStrike">
                          <a:effectLst/>
                        </a:rPr>
                      </a:br>
                      <a:r>
                        <a:rPr lang="en-US" altLang="zh-TW" sz="900" u="none" strike="noStrike">
                          <a:effectLst/>
                        </a:rPr>
                        <a:t>5/6-5/12</a:t>
                      </a:r>
                      <a:endParaRPr lang="en-US" altLang="zh-TW"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ctr" fontAlgn="ctr"/>
                      <a:r>
                        <a:rPr lang="en-US" altLang="zh-TW" sz="900" u="none" strike="noStrike">
                          <a:effectLst/>
                        </a:rPr>
                        <a:t>2020</a:t>
                      </a:r>
                      <a:r>
                        <a:rPr lang="zh-TW" altLang="en-US" sz="900" u="none" strike="noStrike">
                          <a:effectLst/>
                        </a:rPr>
                        <a:t>年</a:t>
                      </a:r>
                      <a:r>
                        <a:rPr lang="en-US" altLang="zh-TW" sz="900" u="none" strike="noStrike">
                          <a:effectLst/>
                        </a:rPr>
                        <a:t>20</a:t>
                      </a:r>
                      <a:r>
                        <a:rPr lang="zh-TW" altLang="en-US" sz="900" u="none" strike="noStrike">
                          <a:effectLst/>
                        </a:rPr>
                        <a:t>週</a:t>
                      </a:r>
                      <a:br>
                        <a:rPr lang="zh-TW" altLang="en-US" sz="900" u="none" strike="noStrike">
                          <a:effectLst/>
                        </a:rPr>
                      </a:br>
                      <a:r>
                        <a:rPr lang="en-US" altLang="zh-TW" sz="900" u="none" strike="noStrike">
                          <a:effectLst/>
                        </a:rPr>
                        <a:t>5/13-5/</a:t>
                      </a:r>
                      <a:endParaRPr lang="en-US" altLang="zh-TW"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ctr" fontAlgn="ctr"/>
                      <a:r>
                        <a:rPr lang="en-US" altLang="zh-TW" sz="900" u="none" strike="noStrike" dirty="0">
                          <a:effectLst/>
                        </a:rPr>
                        <a:t>2020</a:t>
                      </a:r>
                      <a:r>
                        <a:rPr lang="zh-TW" altLang="en-US" sz="900" u="none" strike="noStrike" dirty="0">
                          <a:effectLst/>
                        </a:rPr>
                        <a:t>年</a:t>
                      </a:r>
                      <a:r>
                        <a:rPr lang="en-US" altLang="zh-TW" sz="900" u="none" strike="noStrike" dirty="0">
                          <a:effectLst/>
                        </a:rPr>
                        <a:t>36</a:t>
                      </a:r>
                      <a:r>
                        <a:rPr lang="zh-TW" altLang="en-US" sz="900" u="none" strike="noStrike" dirty="0">
                          <a:effectLst/>
                        </a:rPr>
                        <a:t>週</a:t>
                      </a:r>
                      <a:br>
                        <a:rPr lang="zh-TW" altLang="en-US" sz="900" u="none" strike="noStrike" dirty="0">
                          <a:effectLst/>
                        </a:rPr>
                      </a:br>
                      <a:r>
                        <a:rPr lang="en-US" altLang="zh-TW" sz="900" u="none" strike="noStrike" dirty="0">
                          <a:effectLst/>
                        </a:rPr>
                        <a:t>8/31-9/6</a:t>
                      </a:r>
                      <a:endParaRPr lang="en-US" altLang="zh-TW"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solidFill>
                      <a:schemeClr val="accent2"/>
                    </a:solidFill>
                  </a:tcPr>
                </a:tc>
                <a:extLst>
                  <a:ext uri="{0D108BD9-81ED-4DB2-BD59-A6C34878D82A}">
                    <a16:rowId xmlns:a16="http://schemas.microsoft.com/office/drawing/2014/main" val="1292763403"/>
                  </a:ext>
                </a:extLst>
              </a:tr>
              <a:tr h="254153">
                <a:tc>
                  <a:txBody>
                    <a:bodyPr/>
                    <a:lstStyle/>
                    <a:p>
                      <a:pPr algn="ctr" fontAlgn="ctr"/>
                      <a:r>
                        <a:rPr lang="en-US" altLang="ja-JP" sz="1000" b="1" u="none" strike="noStrike" dirty="0">
                          <a:effectLst/>
                        </a:rPr>
                        <a:t>2020</a:t>
                      </a:r>
                      <a:r>
                        <a:rPr lang="ja-JP" altLang="en-US" sz="1000" b="1" u="none" strike="noStrike" dirty="0">
                          <a:effectLst/>
                        </a:rPr>
                        <a:t>年</a:t>
                      </a:r>
                      <a:endParaRPr lang="ja-JP" altLang="en-US" sz="10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15498</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6379</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2654</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1335</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750</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gridSpan="6">
                  <a:txBody>
                    <a:bodyPr/>
                    <a:lstStyle/>
                    <a:p>
                      <a:pPr algn="l" fontAlgn="ctr"/>
                      <a:r>
                        <a:rPr lang="ja-JP" altLang="en-US" sz="1000" b="1" u="none" strike="noStrike" dirty="0">
                          <a:solidFill>
                            <a:srgbClr val="FF0000"/>
                          </a:solidFill>
                          <a:effectLst/>
                          <a:latin typeface="メイリオ" panose="020B0604030504040204" pitchFamily="50" charset="-128"/>
                          <a:ea typeface="メイリオ" panose="020B0604030504040204" pitchFamily="50" charset="-128"/>
                        </a:rPr>
                        <a:t>←</a:t>
                      </a:r>
                      <a:r>
                        <a:rPr lang="en-US" altLang="ja-JP" sz="1000" b="1" u="none" strike="noStrike" dirty="0">
                          <a:solidFill>
                            <a:srgbClr val="FF0000"/>
                          </a:solidFill>
                          <a:effectLst/>
                          <a:latin typeface="メイリオ" panose="020B0604030504040204" pitchFamily="50" charset="-128"/>
                          <a:ea typeface="メイリオ" panose="020B0604030504040204" pitchFamily="50" charset="-128"/>
                        </a:rPr>
                        <a:t>2020</a:t>
                      </a:r>
                      <a:r>
                        <a:rPr lang="ja-JP" altLang="en-US" sz="1000" b="1" u="none" strike="noStrike" dirty="0">
                          <a:solidFill>
                            <a:srgbClr val="FF0000"/>
                          </a:solidFill>
                          <a:effectLst/>
                          <a:latin typeface="メイリオ" panose="020B0604030504040204" pitchFamily="50" charset="-128"/>
                          <a:ea typeface="メイリオ" panose="020B0604030504040204" pitchFamily="50" charset="-128"/>
                        </a:rPr>
                        <a:t>年</a:t>
                      </a:r>
                      <a:r>
                        <a:rPr lang="en-US" altLang="ja-JP" sz="1000" b="1" u="none" strike="noStrike" dirty="0">
                          <a:solidFill>
                            <a:srgbClr val="FF0000"/>
                          </a:solidFill>
                          <a:effectLst/>
                          <a:latin typeface="メイリオ" panose="020B0604030504040204" pitchFamily="50" charset="-128"/>
                          <a:ea typeface="メイリオ" panose="020B0604030504040204" pitchFamily="50" charset="-128"/>
                        </a:rPr>
                        <a:t>14</a:t>
                      </a:r>
                      <a:r>
                        <a:rPr lang="ja-JP" altLang="en-US" sz="1000" b="1" u="none" strike="noStrike" dirty="0">
                          <a:solidFill>
                            <a:srgbClr val="FF0000"/>
                          </a:solidFill>
                          <a:effectLst/>
                          <a:latin typeface="メイリオ" panose="020B0604030504040204" pitchFamily="50" charset="-128"/>
                          <a:ea typeface="メイリオ" panose="020B0604030504040204" pitchFamily="50" charset="-128"/>
                        </a:rPr>
                        <a:t>週でデータ公表は終了</a:t>
                      </a:r>
                      <a:r>
                        <a:rPr lang="ja-JP" altLang="en-US" sz="1000" b="1" u="none" strike="noStrike" dirty="0" smtClean="0">
                          <a:solidFill>
                            <a:srgbClr val="FF0000"/>
                          </a:solidFill>
                          <a:effectLst/>
                          <a:latin typeface="メイリオ" panose="020B0604030504040204" pitchFamily="50" charset="-128"/>
                          <a:ea typeface="メイリオ" panose="020B0604030504040204" pitchFamily="50" charset="-128"/>
                        </a:rPr>
                        <a:t>（このまま夏も減り続け現在に至る）</a:t>
                      </a:r>
                      <a:endParaRPr lang="ja-JP" altLang="en-US" sz="1000" b="1" i="0" u="none" strike="noStrike" dirty="0">
                        <a:solidFill>
                          <a:srgbClr val="FF0000"/>
                        </a:solidFill>
                        <a:effectLst/>
                        <a:latin typeface="メイリオ" panose="020B0604030504040204" pitchFamily="50" charset="-128"/>
                        <a:ea typeface="メイリオ" panose="020B0604030504040204" pitchFamily="50" charset="-128"/>
                      </a:endParaRPr>
                    </a:p>
                  </a:txBody>
                  <a:tcPr marL="7942" marR="7942" marT="7942" marB="0"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ja-JP" altLang="en-US" sz="1200" u="none" strike="noStrike">
                          <a:effectLst/>
                        </a:rPr>
                        <a:t>⇒</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1100" u="none" strike="noStrike" dirty="0" smtClean="0">
                          <a:effectLst/>
                        </a:rPr>
                        <a:t>3</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solidFill>
                      <a:schemeClr val="accent2"/>
                    </a:solidFill>
                  </a:tcPr>
                </a:tc>
                <a:extLst>
                  <a:ext uri="{0D108BD9-81ED-4DB2-BD59-A6C34878D82A}">
                    <a16:rowId xmlns:a16="http://schemas.microsoft.com/office/drawing/2014/main" val="1367428765"/>
                  </a:ext>
                </a:extLst>
              </a:tr>
              <a:tr h="254153">
                <a:tc>
                  <a:txBody>
                    <a:bodyPr/>
                    <a:lstStyle/>
                    <a:p>
                      <a:pPr algn="ctr" fontAlgn="ctr"/>
                      <a:r>
                        <a:rPr lang="en-US" altLang="ja-JP" sz="1000" b="1" u="none" strike="noStrike" dirty="0">
                          <a:effectLst/>
                        </a:rPr>
                        <a:t>2019</a:t>
                      </a:r>
                      <a:r>
                        <a:rPr lang="ja-JP" altLang="en-US" sz="1000" b="1" u="none" strike="noStrike" dirty="0">
                          <a:effectLst/>
                        </a:rPr>
                        <a:t>年</a:t>
                      </a:r>
                      <a:endParaRPr lang="ja-JP" altLang="en-US" sz="10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20454</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14488</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12320</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8567</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7227</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8282</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12613</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10601</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4703</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3936</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1050" b="1" u="none" strike="noStrike" dirty="0">
                          <a:effectLst/>
                        </a:rPr>
                        <a:t>4559</a:t>
                      </a:r>
                      <a:endParaRPr lang="en-US" altLang="ja-JP" sz="105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ctr" fontAlgn="ctr"/>
                      <a:r>
                        <a:rPr lang="ja-JP" altLang="en-US" sz="1200" u="none" strike="noStrike">
                          <a:effectLst/>
                        </a:rPr>
                        <a:t>⇒</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1100" b="1" u="none" strike="noStrike" dirty="0">
                          <a:effectLst/>
                        </a:rPr>
                        <a:t>3813</a:t>
                      </a:r>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solidFill>
                      <a:schemeClr val="accent2"/>
                    </a:solidFill>
                  </a:tcPr>
                </a:tc>
                <a:extLst>
                  <a:ext uri="{0D108BD9-81ED-4DB2-BD59-A6C34878D82A}">
                    <a16:rowId xmlns:a16="http://schemas.microsoft.com/office/drawing/2014/main" val="2569808642"/>
                  </a:ext>
                </a:extLst>
              </a:tr>
              <a:tr h="254153">
                <a:tc>
                  <a:txBody>
                    <a:bodyPr/>
                    <a:lstStyle/>
                    <a:p>
                      <a:pPr algn="ctr" fontAlgn="ctr"/>
                      <a:r>
                        <a:rPr lang="en-US" altLang="ja-JP" sz="1000" b="1" u="none" strike="noStrike" dirty="0">
                          <a:effectLst/>
                        </a:rPr>
                        <a:t>2018</a:t>
                      </a:r>
                      <a:r>
                        <a:rPr lang="ja-JP" altLang="en-US" sz="1000" b="1" u="none" strike="noStrike" dirty="0">
                          <a:effectLst/>
                        </a:rPr>
                        <a:t>年</a:t>
                      </a:r>
                      <a:endParaRPr lang="ja-JP" altLang="en-US" sz="10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59575</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42764</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26473</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16749</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9859</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8211</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8690</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6025</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3009</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2072</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900" u="none" strike="noStrike">
                          <a:effectLst/>
                        </a:rPr>
                        <a:t>1957</a:t>
                      </a:r>
                      <a:endParaRPr lang="en-US" altLang="ja-JP"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ctr" fontAlgn="ctr"/>
                      <a:r>
                        <a:rPr lang="ja-JP" altLang="en-US" sz="1200" u="none" strike="noStrike">
                          <a:effectLst/>
                        </a:rPr>
                        <a:t>⇒</a:t>
                      </a:r>
                      <a:endParaRPr lang="ja-JP" altLang="en-US" sz="1200" b="0" i="0" u="none" strike="noStrike">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tc>
                <a:tc>
                  <a:txBody>
                    <a:bodyPr/>
                    <a:lstStyle/>
                    <a:p>
                      <a:pPr algn="r" fontAlgn="ctr"/>
                      <a:r>
                        <a:rPr lang="en-US" altLang="ja-JP" sz="1100" u="none" strike="noStrike" dirty="0">
                          <a:effectLst/>
                        </a:rPr>
                        <a:t>338</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942" marR="7942" marT="7942" marB="0" anchor="ctr">
                    <a:solidFill>
                      <a:schemeClr val="accent2"/>
                    </a:solidFill>
                  </a:tcPr>
                </a:tc>
                <a:extLst>
                  <a:ext uri="{0D108BD9-81ED-4DB2-BD59-A6C34878D82A}">
                    <a16:rowId xmlns:a16="http://schemas.microsoft.com/office/drawing/2014/main" val="1921816354"/>
                  </a:ext>
                </a:extLst>
              </a:tr>
            </a:tbl>
          </a:graphicData>
        </a:graphic>
      </p:graphicFrame>
      <p:cxnSp>
        <p:nvCxnSpPr>
          <p:cNvPr id="19" name="カギ線コネクタ 18"/>
          <p:cNvCxnSpPr/>
          <p:nvPr/>
        </p:nvCxnSpPr>
        <p:spPr>
          <a:xfrm rot="10800000">
            <a:off x="590025" y="2058833"/>
            <a:ext cx="9980591" cy="1842346"/>
          </a:xfrm>
          <a:prstGeom prst="bentConnector3">
            <a:avLst>
              <a:gd name="adj1" fmla="val 10229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右矢印 25"/>
          <p:cNvSpPr/>
          <p:nvPr/>
        </p:nvSpPr>
        <p:spPr>
          <a:xfrm rot="16200000">
            <a:off x="10416971" y="3799715"/>
            <a:ext cx="283214" cy="48614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p:cNvSpPr/>
          <p:nvPr/>
        </p:nvSpPr>
        <p:spPr>
          <a:xfrm>
            <a:off x="8751111" y="4830199"/>
            <a:ext cx="2397960" cy="277025"/>
          </a:xfrm>
          <a:prstGeom prst="roundRect">
            <a:avLst/>
          </a:prstGeom>
          <a:noFill/>
          <a:ln w="76200">
            <a:solidFill>
              <a:schemeClr val="accent6">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16029B70-F7AC-409B-A4CC-A75C850B7C5B}"/>
              </a:ext>
            </a:extLst>
          </p:cNvPr>
          <p:cNvCxnSpPr>
            <a:cxnSpLocks/>
          </p:cNvCxnSpPr>
          <p:nvPr/>
        </p:nvCxnSpPr>
        <p:spPr>
          <a:xfrm flipV="1">
            <a:off x="9562641" y="5118242"/>
            <a:ext cx="13449" cy="531709"/>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3C00FC73-D84A-4547-9A45-00F7503D4B64}"/>
              </a:ext>
            </a:extLst>
          </p:cNvPr>
          <p:cNvSpPr txBox="1"/>
          <p:nvPr/>
        </p:nvSpPr>
        <p:spPr>
          <a:xfrm>
            <a:off x="4798410" y="5634575"/>
            <a:ext cx="7420652" cy="307777"/>
          </a:xfrm>
          <a:prstGeom prst="rect">
            <a:avLst/>
          </a:prstGeom>
          <a:noFill/>
        </p:spPr>
        <p:txBody>
          <a:bodyPr wrap="square" rtlCol="0">
            <a:spAutoFit/>
          </a:bodyPr>
          <a:lstStyle/>
          <a:p>
            <a:pPr algn="r"/>
            <a:r>
              <a:rPr kumimoji="1" lang="en-US" altLang="ja-JP" sz="1400" dirty="0" smtClean="0">
                <a:latin typeface="UD デジタル 教科書体 NK-B" panose="02020700000000000000" pitchFamily="18" charset="-128"/>
                <a:ea typeface="UD デジタル 教科書体 NK-B" panose="02020700000000000000" pitchFamily="18" charset="-128"/>
              </a:rPr>
              <a:t>2019</a:t>
            </a:r>
            <a:r>
              <a:rPr kumimoji="1" lang="ja-JP" altLang="en-US" sz="1400" dirty="0" smtClean="0">
                <a:latin typeface="UD デジタル 教科書体 NK-B" panose="02020700000000000000" pitchFamily="18" charset="-128"/>
                <a:ea typeface="UD デジタル 教科書体 NK-B" panose="02020700000000000000" pitchFamily="18" charset="-128"/>
              </a:rPr>
              <a:t>年の夏は数千件のまま推移して新型コロナの世界的蔓延期に突入したように見える</a:t>
            </a:r>
            <a:endParaRPr kumimoji="1" lang="en-US" altLang="ja-JP" sz="1400" dirty="0">
              <a:latin typeface="UD デジタル 教科書体 NK-B" panose="02020700000000000000" pitchFamily="18" charset="-128"/>
              <a:ea typeface="UD デジタル 教科書体 NK-B" panose="02020700000000000000" pitchFamily="18" charset="-128"/>
            </a:endParaRPr>
          </a:p>
        </p:txBody>
      </p:sp>
      <p:sp>
        <p:nvSpPr>
          <p:cNvPr id="20" name="テキスト ボックス 19">
            <a:extLst>
              <a:ext uri="{FF2B5EF4-FFF2-40B4-BE49-F238E27FC236}">
                <a16:creationId xmlns:a16="http://schemas.microsoft.com/office/drawing/2014/main" id="{67B36D11-15C1-4ECA-9978-AA7E75DC81B7}"/>
              </a:ext>
            </a:extLst>
          </p:cNvPr>
          <p:cNvSpPr txBox="1"/>
          <p:nvPr/>
        </p:nvSpPr>
        <p:spPr>
          <a:xfrm>
            <a:off x="3343001" y="97887"/>
            <a:ext cx="5516788" cy="523220"/>
          </a:xfrm>
          <a:prstGeom prst="rect">
            <a:avLst/>
          </a:prstGeom>
          <a:noFill/>
        </p:spPr>
        <p:txBody>
          <a:bodyPr wrap="square" rtlCol="0">
            <a:spAutoFit/>
          </a:bodyPr>
          <a:lstStyle/>
          <a:p>
            <a:pPr algn="ctr"/>
            <a:r>
              <a:rPr lang="ja-JP" altLang="en-US" sz="2800" dirty="0" smtClean="0">
                <a:latin typeface="UD デジタル 教科書体 NK-B" panose="02020700000000000000" pitchFamily="18" charset="-128"/>
                <a:ea typeface="UD デジタル 教科書体 NK-B" panose="02020700000000000000" pitchFamily="18" charset="-128"/>
              </a:rPr>
              <a:t>ウイルス干渉</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sp>
        <p:nvSpPr>
          <p:cNvPr id="7" name="テキスト ボックス 6"/>
          <p:cNvSpPr txBox="1"/>
          <p:nvPr/>
        </p:nvSpPr>
        <p:spPr>
          <a:xfrm>
            <a:off x="11601974" y="1860015"/>
            <a:ext cx="547419" cy="261610"/>
          </a:xfrm>
          <a:prstGeom prst="rect">
            <a:avLst/>
          </a:prstGeom>
          <a:noFill/>
        </p:spPr>
        <p:txBody>
          <a:bodyPr wrap="square" rtlCol="0">
            <a:spAutoFit/>
          </a:bodyPr>
          <a:lstStyle/>
          <a:p>
            <a:pPr algn="r"/>
            <a:r>
              <a:rPr kumimoji="1" lang="en-US" altLang="ja-JP" sz="1100" dirty="0" smtClean="0">
                <a:latin typeface="Meiryo UI" panose="020B0604030504040204" pitchFamily="50" charset="-128"/>
                <a:ea typeface="Meiryo UI" panose="020B0604030504040204" pitchFamily="50" charset="-128"/>
              </a:rPr>
              <a:t>46</a:t>
            </a:r>
            <a:endParaRPr kumimoji="1"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58125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1094422" y="4389438"/>
            <a:ext cx="3057298" cy="2473325"/>
            <a:chOff x="1548447" y="4345896"/>
            <a:chExt cx="3057298" cy="2473325"/>
          </a:xfrm>
        </p:grpSpPr>
        <p:pic>
          <p:nvPicPr>
            <p:cNvPr id="17" name="Picture 13" descr="biz_0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447" y="4345896"/>
              <a:ext cx="2465388"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2" descr="image14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2895" y="4446976"/>
              <a:ext cx="1212850" cy="8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円弧 1"/>
            <p:cNvSpPr/>
            <p:nvPr/>
          </p:nvSpPr>
          <p:spPr>
            <a:xfrm rot="15682785">
              <a:off x="2917635" y="4491078"/>
              <a:ext cx="343027" cy="307384"/>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21" name="タイトル 7"/>
          <p:cNvSpPr txBox="1">
            <a:spLocks/>
          </p:cNvSpPr>
          <p:nvPr/>
        </p:nvSpPr>
        <p:spPr>
          <a:xfrm>
            <a:off x="2115014" y="639324"/>
            <a:ext cx="7961971" cy="640080"/>
          </a:xfrm>
          <a:prstGeom prst="rect">
            <a:avLst/>
          </a:prstGeom>
        </p:spPr>
        <p:txBody>
          <a:bodyPr rtlCol="0">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dirty="0" smtClean="0">
                <a:latin typeface="UD デジタル 教科書体 NP-B" panose="02020700000000000000" pitchFamily="18" charset="-128"/>
                <a:ea typeface="UD デジタル 教科書体 NP-B" panose="02020700000000000000" pitchFamily="18" charset="-128"/>
                <a:cs typeface="Segoe UI Light" panose="020B0502040204020203" pitchFamily="34" charset="0"/>
              </a:rPr>
              <a:t>有難う御座いました。</a:t>
            </a:r>
            <a:endParaRPr lang="ja-JP" altLang="en-US" dirty="0">
              <a:latin typeface="UD デジタル 教科書体 NP-B" panose="02020700000000000000" pitchFamily="18" charset="-128"/>
              <a:ea typeface="UD デジタル 教科書体 NP-B" panose="02020700000000000000" pitchFamily="18" charset="-128"/>
              <a:cs typeface="Segoe UI Light" panose="020B0502040204020203" pitchFamily="34" charset="0"/>
            </a:endParaRPr>
          </a:p>
        </p:txBody>
      </p:sp>
      <p:pic>
        <p:nvPicPr>
          <p:cNvPr id="22" name="Picture 9" descr="p_06_l_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1303" y="6069013"/>
            <a:ext cx="65405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0" descr="mimoza1b"/>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20516" y="6400800"/>
            <a:ext cx="4762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1" descr="image146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2103" y="6394450"/>
            <a:ext cx="22225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2" descr="image14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6416" y="6456363"/>
            <a:ext cx="1212850" cy="8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3" descr="mimoza1b"/>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078" y="6400800"/>
            <a:ext cx="4762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4" descr="名称未設定-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5428" y="6500813"/>
            <a:ext cx="91440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5" descr="image56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34115">
            <a:off x="3415791" y="6599238"/>
            <a:ext cx="101282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1" descr="image146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3016" y="6359525"/>
            <a:ext cx="22225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2" descr="image14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8916" y="6419850"/>
            <a:ext cx="1211262"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1" descr="image146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2966" y="6350000"/>
            <a:ext cx="223837"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2" descr="image14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8866" y="6410325"/>
            <a:ext cx="1212850"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4" descr="名称未設定-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6521489"/>
            <a:ext cx="3228466" cy="334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descr="image146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6620" y="4378714"/>
            <a:ext cx="22225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正方形/長方形 3"/>
          <p:cNvSpPr/>
          <p:nvPr/>
        </p:nvSpPr>
        <p:spPr>
          <a:xfrm>
            <a:off x="929161" y="1920128"/>
            <a:ext cx="10333676" cy="1569660"/>
          </a:xfrm>
          <a:prstGeom prst="rect">
            <a:avLst/>
          </a:prstGeom>
        </p:spPr>
        <p:txBody>
          <a:bodyPr wrap="square">
            <a:spAutoFit/>
          </a:bodyPr>
          <a:lstStyle/>
          <a:p>
            <a:pPr marL="266700" algn="just">
              <a:spcAft>
                <a:spcPts val="0"/>
              </a:spcAft>
            </a:pPr>
            <a:r>
              <a:rPr lang="ja-JP" altLang="ja-JP" sz="3200" b="1" dirty="0">
                <a:solidFill>
                  <a:srgbClr val="002060"/>
                </a:solidFill>
                <a:latin typeface="Meiryo UI" panose="020B0604030504040204" pitchFamily="50" charset="-128"/>
                <a:ea typeface="Meiryo UI" panose="020B0604030504040204" pitchFamily="50" charset="-128"/>
                <a:cs typeface="ＭＳ Ｐゴシック" panose="020B0600070205080204" pitchFamily="50" charset="-128"/>
              </a:rPr>
              <a:t>今後のセミナー内容の充実・改善に向け</a:t>
            </a:r>
            <a:r>
              <a:rPr lang="ja-JP" altLang="ja-JP" sz="3200" b="1" dirty="0" smtClean="0">
                <a:solidFill>
                  <a:srgbClr val="002060"/>
                </a:solidFill>
                <a:latin typeface="Meiryo UI" panose="020B0604030504040204" pitchFamily="50" charset="-128"/>
                <a:ea typeface="Meiryo UI" panose="020B0604030504040204" pitchFamily="50" charset="-128"/>
                <a:cs typeface="ＭＳ Ｐゴシック" panose="020B0600070205080204" pitchFamily="50" charset="-128"/>
              </a:rPr>
              <a:t>、</a:t>
            </a:r>
            <a:endParaRPr lang="en-US" altLang="ja-JP" sz="3200" b="1" dirty="0" smtClean="0">
              <a:solidFill>
                <a:srgbClr val="002060"/>
              </a:solidFill>
              <a:latin typeface="Meiryo UI" panose="020B0604030504040204" pitchFamily="50" charset="-128"/>
              <a:ea typeface="Meiryo UI" panose="020B0604030504040204" pitchFamily="50" charset="-128"/>
              <a:cs typeface="ＭＳ Ｐゴシック" panose="020B0600070205080204" pitchFamily="50" charset="-128"/>
            </a:endParaRPr>
          </a:p>
          <a:p>
            <a:pPr marL="266700" algn="just">
              <a:spcAft>
                <a:spcPts val="0"/>
              </a:spcAft>
            </a:pPr>
            <a:r>
              <a:rPr lang="ja-JP" altLang="ja-JP" sz="3200" b="1" dirty="0" smtClean="0">
                <a:solidFill>
                  <a:srgbClr val="002060"/>
                </a:solidFill>
                <a:latin typeface="Meiryo UI" panose="020B0604030504040204" pitchFamily="50" charset="-128"/>
                <a:ea typeface="Meiryo UI" panose="020B0604030504040204" pitchFamily="50" charset="-128"/>
                <a:cs typeface="ＭＳ Ｐゴシック" panose="020B0600070205080204" pitchFamily="50" charset="-128"/>
              </a:rPr>
              <a:t>アンケート</a:t>
            </a:r>
            <a:r>
              <a:rPr lang="ja-JP" altLang="ja-JP" sz="3200" b="1" dirty="0">
                <a:solidFill>
                  <a:srgbClr val="002060"/>
                </a:solidFill>
                <a:latin typeface="Meiryo UI" panose="020B0604030504040204" pitchFamily="50" charset="-128"/>
                <a:ea typeface="Meiryo UI" panose="020B0604030504040204" pitchFamily="50" charset="-128"/>
                <a:cs typeface="ＭＳ Ｐゴシック" panose="020B0600070205080204" pitchFamily="50" charset="-128"/>
              </a:rPr>
              <a:t>にお答え</a:t>
            </a:r>
            <a:r>
              <a:rPr lang="ja-JP" altLang="ja-JP" sz="3200" b="1" dirty="0" smtClean="0">
                <a:solidFill>
                  <a:srgbClr val="002060"/>
                </a:solidFill>
                <a:latin typeface="Meiryo UI" panose="020B0604030504040204" pitchFamily="50" charset="-128"/>
                <a:ea typeface="Meiryo UI" panose="020B0604030504040204" pitchFamily="50" charset="-128"/>
                <a:cs typeface="ＭＳ Ｐゴシック" panose="020B0600070205080204" pitchFamily="50" charset="-128"/>
              </a:rPr>
              <a:t>いただきたく</a:t>
            </a:r>
            <a:r>
              <a:rPr lang="ja-JP" altLang="en-US" sz="3200" b="1" dirty="0" smtClean="0">
                <a:solidFill>
                  <a:srgbClr val="002060"/>
                </a:solidFill>
                <a:latin typeface="Meiryo UI" panose="020B0604030504040204" pitchFamily="50" charset="-128"/>
                <a:ea typeface="Meiryo UI" panose="020B0604030504040204" pitchFamily="50" charset="-128"/>
                <a:cs typeface="ＭＳ Ｐゴシック" panose="020B0600070205080204" pitchFamily="50" charset="-128"/>
              </a:rPr>
              <a:t>、宜しく</a:t>
            </a:r>
            <a:r>
              <a:rPr lang="ja-JP" altLang="ja-JP" sz="3200" b="1" dirty="0" smtClean="0">
                <a:solidFill>
                  <a:srgbClr val="002060"/>
                </a:solidFill>
                <a:latin typeface="Meiryo UI" panose="020B0604030504040204" pitchFamily="50" charset="-128"/>
                <a:ea typeface="Meiryo UI" panose="020B0604030504040204" pitchFamily="50" charset="-128"/>
                <a:cs typeface="ＭＳ Ｐゴシック" panose="020B0600070205080204" pitchFamily="50" charset="-128"/>
              </a:rPr>
              <a:t>お願い</a:t>
            </a:r>
            <a:r>
              <a:rPr lang="ja-JP" altLang="ja-JP" sz="3200" b="1" dirty="0">
                <a:solidFill>
                  <a:srgbClr val="002060"/>
                </a:solidFill>
                <a:latin typeface="Meiryo UI" panose="020B0604030504040204" pitchFamily="50" charset="-128"/>
                <a:ea typeface="Meiryo UI" panose="020B0604030504040204" pitchFamily="50" charset="-128"/>
                <a:cs typeface="ＭＳ Ｐゴシック" panose="020B0600070205080204" pitchFamily="50" charset="-128"/>
              </a:rPr>
              <a:t>申し上げます</a:t>
            </a:r>
            <a:r>
              <a:rPr lang="ja-JP" altLang="ja-JP" sz="3200" b="1" dirty="0" smtClean="0">
                <a:solidFill>
                  <a:srgbClr val="002060"/>
                </a:solidFill>
                <a:latin typeface="Meiryo UI" panose="020B0604030504040204" pitchFamily="50" charset="-128"/>
                <a:ea typeface="Meiryo UI" panose="020B0604030504040204" pitchFamily="50" charset="-128"/>
                <a:cs typeface="ＭＳ Ｐゴシック" panose="020B0600070205080204" pitchFamily="50" charset="-128"/>
              </a:rPr>
              <a:t>。</a:t>
            </a:r>
            <a:endParaRPr lang="en-US" altLang="ja-JP" sz="3200" b="1" dirty="0" smtClean="0">
              <a:solidFill>
                <a:srgbClr val="002060"/>
              </a:solidFill>
              <a:latin typeface="Meiryo UI" panose="020B0604030504040204" pitchFamily="50" charset="-128"/>
              <a:ea typeface="Meiryo UI" panose="020B0604030504040204" pitchFamily="50" charset="-128"/>
              <a:cs typeface="ＭＳ Ｐゴシック" panose="020B0600070205080204" pitchFamily="50" charset="-128"/>
            </a:endParaRPr>
          </a:p>
          <a:p>
            <a:pPr marL="266700" algn="just">
              <a:spcAft>
                <a:spcPts val="0"/>
              </a:spcAft>
            </a:pPr>
            <a:r>
              <a:rPr lang="en-US" altLang="ja-JP" sz="3200" b="1" dirty="0" smtClean="0">
                <a:solidFill>
                  <a:srgbClr val="002060"/>
                </a:solidFill>
                <a:latin typeface="Meiryo UI" panose="020B0604030504040204" pitchFamily="50" charset="-128"/>
                <a:ea typeface="Meiryo UI" panose="020B0604030504040204" pitchFamily="50" charset="-128"/>
                <a:cs typeface="ＭＳ Ｐゴシック" panose="020B0600070205080204" pitchFamily="50" charset="-128"/>
              </a:rPr>
              <a:t>(</a:t>
            </a:r>
            <a:r>
              <a:rPr lang="ja-JP" altLang="ja-JP" sz="3200" b="1" dirty="0">
                <a:solidFill>
                  <a:srgbClr val="002060"/>
                </a:solidFill>
                <a:latin typeface="Meiryo UI" panose="020B0604030504040204" pitchFamily="50" charset="-128"/>
                <a:ea typeface="Meiryo UI" panose="020B0604030504040204" pitchFamily="50" charset="-128"/>
                <a:cs typeface="ＭＳ Ｐゴシック" panose="020B0600070205080204" pitchFamily="50" charset="-128"/>
              </a:rPr>
              <a:t>アンケート回答期限</a:t>
            </a:r>
            <a:r>
              <a:rPr lang="en-US" altLang="ja-JP" sz="3200" b="1" dirty="0">
                <a:solidFill>
                  <a:srgbClr val="002060"/>
                </a:solidFill>
                <a:latin typeface="Meiryo UI" panose="020B0604030504040204" pitchFamily="50" charset="-128"/>
                <a:ea typeface="Meiryo UI" panose="020B0604030504040204" pitchFamily="50" charset="-128"/>
                <a:cs typeface="ＭＳ Ｐゴシック" panose="020B0600070205080204" pitchFamily="50" charset="-128"/>
              </a:rPr>
              <a:t>:12</a:t>
            </a:r>
            <a:r>
              <a:rPr lang="ja-JP" altLang="ja-JP" sz="3200" b="1" dirty="0">
                <a:solidFill>
                  <a:srgbClr val="002060"/>
                </a:solidFill>
                <a:latin typeface="Meiryo UI" panose="020B0604030504040204" pitchFamily="50" charset="-128"/>
                <a:ea typeface="Meiryo UI" panose="020B0604030504040204" pitchFamily="50" charset="-128"/>
                <a:cs typeface="ＭＳ Ｐゴシック" panose="020B0600070205080204" pitchFamily="50" charset="-128"/>
              </a:rPr>
              <a:t>月</a:t>
            </a:r>
            <a:r>
              <a:rPr lang="en-US" altLang="ja-JP" sz="3200" b="1" dirty="0">
                <a:solidFill>
                  <a:srgbClr val="002060"/>
                </a:solidFill>
                <a:latin typeface="Meiryo UI" panose="020B0604030504040204" pitchFamily="50" charset="-128"/>
                <a:ea typeface="Meiryo UI" panose="020B0604030504040204" pitchFamily="50" charset="-128"/>
                <a:cs typeface="ＭＳ Ｐゴシック" panose="020B0600070205080204" pitchFamily="50" charset="-128"/>
              </a:rPr>
              <a:t>1</a:t>
            </a:r>
            <a:r>
              <a:rPr lang="en-US" altLang="ja-JP" sz="3200" b="1" dirty="0">
                <a:solidFill>
                  <a:srgbClr val="1F497D"/>
                </a:solidFill>
                <a:latin typeface="Meiryo UI" panose="020B0604030504040204" pitchFamily="50" charset="-128"/>
                <a:ea typeface="Meiryo UI" panose="020B0604030504040204" pitchFamily="50" charset="-128"/>
                <a:cs typeface="ＭＳ Ｐゴシック" panose="020B0600070205080204" pitchFamily="50" charset="-128"/>
              </a:rPr>
              <a:t>5</a:t>
            </a:r>
            <a:r>
              <a:rPr lang="ja-JP" altLang="ja-JP" sz="3200" b="1" dirty="0">
                <a:solidFill>
                  <a:srgbClr val="002060"/>
                </a:solidFill>
                <a:latin typeface="Meiryo UI" panose="020B0604030504040204" pitchFamily="50" charset="-128"/>
                <a:ea typeface="Meiryo UI" panose="020B0604030504040204" pitchFamily="50" charset="-128"/>
                <a:cs typeface="ＭＳ Ｐゴシック" panose="020B0600070205080204" pitchFamily="50" charset="-128"/>
              </a:rPr>
              <a:t>日</a:t>
            </a:r>
            <a:r>
              <a:rPr lang="en-US" altLang="ja-JP" sz="3200" b="1" dirty="0">
                <a:solidFill>
                  <a:srgbClr val="002060"/>
                </a:solidFill>
                <a:latin typeface="Meiryo UI" panose="020B0604030504040204" pitchFamily="50" charset="-128"/>
                <a:ea typeface="Meiryo UI" panose="020B0604030504040204" pitchFamily="50" charset="-128"/>
                <a:cs typeface="ＭＳ Ｐゴシック" panose="020B0600070205080204" pitchFamily="50" charset="-128"/>
              </a:rPr>
              <a:t>(</a:t>
            </a:r>
            <a:r>
              <a:rPr lang="ja-JP" altLang="ja-JP" sz="3200" b="1" dirty="0">
                <a:solidFill>
                  <a:srgbClr val="1F497D"/>
                </a:solidFill>
                <a:latin typeface="Meiryo UI" panose="020B0604030504040204" pitchFamily="50" charset="-128"/>
                <a:ea typeface="Meiryo UI" panose="020B0604030504040204" pitchFamily="50" charset="-128"/>
                <a:cs typeface="ＭＳ Ｐゴシック" panose="020B0600070205080204" pitchFamily="50" charset="-128"/>
              </a:rPr>
              <a:t>火</a:t>
            </a:r>
            <a:r>
              <a:rPr lang="en-US" altLang="ja-JP" sz="3200" b="1" dirty="0">
                <a:solidFill>
                  <a:srgbClr val="002060"/>
                </a:solidFill>
                <a:latin typeface="Meiryo UI" panose="020B0604030504040204" pitchFamily="50" charset="-128"/>
                <a:ea typeface="Meiryo UI" panose="020B0604030504040204" pitchFamily="50" charset="-128"/>
                <a:cs typeface="ＭＳ Ｐゴシック" panose="020B0600070205080204" pitchFamily="50" charset="-128"/>
              </a:rPr>
              <a:t>))</a:t>
            </a:r>
            <a:r>
              <a:rPr lang="ja-JP" altLang="ja-JP" sz="3200" b="1" dirty="0">
                <a:solidFill>
                  <a:srgbClr val="002060"/>
                </a:solidFill>
                <a:latin typeface="Meiryo UI" panose="020B0604030504040204" pitchFamily="50" charset="-128"/>
                <a:ea typeface="Meiryo UI" panose="020B0604030504040204" pitchFamily="50" charset="-128"/>
                <a:cs typeface="ＭＳ Ｐゴシック" panose="020B0600070205080204" pitchFamily="50" charset="-128"/>
              </a:rPr>
              <a:t>　→　</a:t>
            </a:r>
            <a:r>
              <a:rPr lang="ja-JP" altLang="ja-JP" sz="3200" b="1" u="sng" dirty="0">
                <a:solidFill>
                  <a:srgbClr val="002060"/>
                </a:solidFill>
                <a:latin typeface="Meiryo UI" panose="020B0604030504040204" pitchFamily="50" charset="-128"/>
                <a:ea typeface="Meiryo UI" panose="020B0604030504040204" pitchFamily="50" charset="-128"/>
                <a:cs typeface="ＭＳ Ｐゴシック" panose="020B0600070205080204" pitchFamily="50" charset="-128"/>
                <a:hlinkClick r:id="rId10"/>
              </a:rPr>
              <a:t>アンケート</a:t>
            </a:r>
            <a:r>
              <a:rPr lang="ja-JP" altLang="ja-JP" sz="3200" b="1" dirty="0">
                <a:solidFill>
                  <a:srgbClr val="002060"/>
                </a:solidFill>
                <a:latin typeface="Meiryo UI" panose="020B0604030504040204" pitchFamily="50" charset="-128"/>
                <a:ea typeface="Meiryo UI" panose="020B0604030504040204" pitchFamily="50" charset="-128"/>
                <a:cs typeface="ＭＳ Ｐゴシック" panose="020B0600070205080204" pitchFamily="50" charset="-128"/>
              </a:rPr>
              <a:t> </a:t>
            </a:r>
            <a:endParaRPr lang="ja-JP" altLang="ja-JP" sz="3600" b="1" dirty="0">
              <a:latin typeface="Meiryo UI" panose="020B0604030504040204" pitchFamily="50" charset="-128"/>
              <a:ea typeface="Meiryo UI" panose="020B0604030504040204" pitchFamily="50" charset="-128"/>
              <a:cs typeface="ＭＳ Ｐゴシック" panose="020B0600070205080204" pitchFamily="50" charset="-128"/>
            </a:endParaRPr>
          </a:p>
        </p:txBody>
      </p:sp>
    </p:spTree>
    <p:extLst>
      <p:ext uri="{BB962C8B-B14F-4D97-AF65-F5344CB8AC3E}">
        <p14:creationId xmlns:p14="http://schemas.microsoft.com/office/powerpoint/2010/main" val="101906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タイトル 7"/>
          <p:cNvSpPr txBox="1">
            <a:spLocks/>
          </p:cNvSpPr>
          <p:nvPr/>
        </p:nvSpPr>
        <p:spPr>
          <a:xfrm>
            <a:off x="2127046" y="3135314"/>
            <a:ext cx="7961971" cy="640080"/>
          </a:xfrm>
          <a:prstGeom prst="rect">
            <a:avLst/>
          </a:prstGeom>
        </p:spPr>
        <p:txBody>
          <a:bodyPr rtlCol="0">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dirty="0" smtClean="0">
                <a:latin typeface="UD デジタル 教科書体 NP-B" panose="02020700000000000000" pitchFamily="18" charset="-128"/>
                <a:ea typeface="UD デジタル 教科書体 NP-B" panose="02020700000000000000" pitchFamily="18" charset="-128"/>
                <a:cs typeface="Segoe UI Light" panose="020B0502040204020203" pitchFamily="34" charset="0"/>
              </a:rPr>
              <a:t>Backup Slide</a:t>
            </a:r>
            <a:endParaRPr lang="ja-JP" altLang="en-US" dirty="0">
              <a:latin typeface="UD デジタル 教科書体 NP-B" panose="02020700000000000000" pitchFamily="18" charset="-128"/>
              <a:ea typeface="UD デジタル 教科書体 NP-B" panose="02020700000000000000" pitchFamily="18" charset="-128"/>
              <a:cs typeface="Segoe UI Light" panose="020B0502040204020203" pitchFamily="34" charset="0"/>
            </a:endParaRPr>
          </a:p>
        </p:txBody>
      </p:sp>
    </p:spTree>
    <p:extLst>
      <p:ext uri="{BB962C8B-B14F-4D97-AF65-F5344CB8AC3E}">
        <p14:creationId xmlns:p14="http://schemas.microsoft.com/office/powerpoint/2010/main" val="161038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p:cNvGraphicFramePr>
            <a:graphicFrameLocks noGrp="1"/>
          </p:cNvGraphicFramePr>
          <p:nvPr>
            <p:extLst/>
          </p:nvPr>
        </p:nvGraphicFramePr>
        <p:xfrm>
          <a:off x="470039" y="140881"/>
          <a:ext cx="11055022" cy="8722360"/>
        </p:xfrm>
        <a:graphic>
          <a:graphicData uri="http://schemas.openxmlformats.org/drawingml/2006/table">
            <a:tbl>
              <a:tblPr firstRow="1" bandRow="1">
                <a:tableStyleId>{21E4AEA4-8DFA-4A89-87EB-49C32662AFE0}</a:tableStyleId>
              </a:tblPr>
              <a:tblGrid>
                <a:gridCol w="1856701">
                  <a:extLst>
                    <a:ext uri="{9D8B030D-6E8A-4147-A177-3AD203B41FA5}">
                      <a16:colId xmlns:a16="http://schemas.microsoft.com/office/drawing/2014/main" val="2770750493"/>
                    </a:ext>
                  </a:extLst>
                </a:gridCol>
                <a:gridCol w="9198321">
                  <a:extLst>
                    <a:ext uri="{9D8B030D-6E8A-4147-A177-3AD203B41FA5}">
                      <a16:colId xmlns:a16="http://schemas.microsoft.com/office/drawing/2014/main" val="781155434"/>
                    </a:ext>
                  </a:extLst>
                </a:gridCol>
              </a:tblGrid>
              <a:tr h="370840">
                <a:tc>
                  <a:txBody>
                    <a:bodyPr/>
                    <a:lstStyle/>
                    <a:p>
                      <a:pPr algn="ctr"/>
                      <a:r>
                        <a:rPr kumimoji="1" lang="en-US" altLang="ja-JP" sz="1600" dirty="0" err="1" smtClean="0">
                          <a:solidFill>
                            <a:schemeClr val="bg1"/>
                          </a:solidFill>
                          <a:latin typeface="Meiryo UI" panose="020B0604030504040204" pitchFamily="50" charset="-128"/>
                          <a:ea typeface="Meiryo UI" panose="020B0604030504040204" pitchFamily="50" charset="-128"/>
                        </a:rPr>
                        <a:t>Cas</a:t>
                      </a:r>
                      <a:r>
                        <a:rPr kumimoji="1" lang="ja-JP" altLang="en-US" sz="1600" dirty="0" smtClean="0">
                          <a:solidFill>
                            <a:schemeClr val="bg1"/>
                          </a:solidFill>
                          <a:latin typeface="Meiryo UI" panose="020B0604030504040204" pitchFamily="50" charset="-128"/>
                          <a:ea typeface="Meiryo UI" panose="020B0604030504040204" pitchFamily="50" charset="-128"/>
                        </a:rPr>
                        <a:t>タンパク質</a:t>
                      </a:r>
                      <a:endParaRPr kumimoji="1" lang="ja-JP" altLang="en-US" sz="1600" b="1" dirty="0">
                        <a:solidFill>
                          <a:schemeClr val="bg1"/>
                        </a:solidFill>
                        <a:latin typeface="Meiryo UI" panose="020B0604030504040204" pitchFamily="50" charset="-128"/>
                        <a:ea typeface="Meiryo UI" panose="020B0604030504040204" pitchFamily="50" charset="-128"/>
                      </a:endParaRPr>
                    </a:p>
                  </a:txBody>
                  <a:tcPr>
                    <a:solidFill>
                      <a:schemeClr val="accent6">
                        <a:lumMod val="50000"/>
                      </a:schemeClr>
                    </a:solidFill>
                  </a:tcPr>
                </a:tc>
                <a:tc>
                  <a:txBody>
                    <a:bodyPr/>
                    <a:lstStyle/>
                    <a:p>
                      <a:pPr algn="ctr"/>
                      <a:r>
                        <a:rPr kumimoji="1" lang="ja-JP" altLang="en-US" dirty="0" smtClean="0"/>
                        <a:t>機能</a:t>
                      </a:r>
                      <a:endParaRPr kumimoji="1" lang="ja-JP" altLang="en-US" b="1" dirty="0">
                        <a:latin typeface="Meiryo UI" panose="020B0604030504040204" pitchFamily="50" charset="-128"/>
                        <a:ea typeface="Meiryo UI" panose="020B0604030504040204" pitchFamily="50" charset="-128"/>
                      </a:endParaRPr>
                    </a:p>
                  </a:txBody>
                  <a:tcPr>
                    <a:solidFill>
                      <a:schemeClr val="accent6">
                        <a:lumMod val="50000"/>
                      </a:schemeClr>
                    </a:solidFill>
                  </a:tcPr>
                </a:tc>
                <a:extLst>
                  <a:ext uri="{0D108BD9-81ED-4DB2-BD59-A6C34878D82A}">
                    <a16:rowId xmlns:a16="http://schemas.microsoft.com/office/drawing/2014/main" val="2355201695"/>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1</a:t>
                      </a:r>
                      <a:endParaRPr kumimoji="1" lang="ja-JP" altLang="en-US" sz="2400" b="1" dirty="0">
                        <a:latin typeface="Cooper Black" panose="0208090404030B020404" pitchFamily="18" charset="0"/>
                      </a:endParaRPr>
                    </a:p>
                  </a:txBody>
                  <a:tcPr anchor="ctr"/>
                </a:tc>
                <a:tc>
                  <a:txBody>
                    <a:bodyPr/>
                    <a:lstStyle/>
                    <a:p>
                      <a:r>
                        <a:rPr kumimoji="1" lang="en-US" altLang="ja-JP" sz="1600" kern="1200" dirty="0" err="1" smtClean="0">
                          <a:effectLst/>
                          <a:latin typeface="Meiryo UI" panose="020B0604030504040204" pitchFamily="50" charset="-128"/>
                          <a:ea typeface="Meiryo UI" panose="020B0604030504040204" pitchFamily="50" charset="-128"/>
                        </a:rPr>
                        <a:t>Cas</a:t>
                      </a:r>
                      <a:r>
                        <a:rPr kumimoji="1" lang="ja-JP" altLang="en-US" sz="1600" kern="1200" dirty="0" smtClean="0">
                          <a:effectLst/>
                          <a:latin typeface="Meiryo UI" panose="020B0604030504040204" pitchFamily="50" charset="-128"/>
                          <a:ea typeface="Meiryo UI" panose="020B0604030504040204" pitchFamily="50" charset="-128"/>
                        </a:rPr>
                        <a:t>１は、ウイルスが細胞に侵入してくると、</a:t>
                      </a:r>
                      <a:r>
                        <a:rPr kumimoji="1" lang="en-US" altLang="ja-JP" sz="1600" kern="1200" dirty="0" smtClean="0">
                          <a:effectLst/>
                          <a:latin typeface="Meiryo UI" panose="020B0604030504040204" pitchFamily="50" charset="-128"/>
                          <a:ea typeface="Meiryo UI" panose="020B0604030504040204" pitchFamily="50" charset="-128"/>
                        </a:rPr>
                        <a:t>Cas2</a:t>
                      </a:r>
                      <a:r>
                        <a:rPr kumimoji="1" lang="ja-JP" altLang="en-US" sz="1600" kern="1200" dirty="0" smtClean="0">
                          <a:effectLst/>
                          <a:latin typeface="Meiryo UI" panose="020B0604030504040204" pitchFamily="50" charset="-128"/>
                          <a:ea typeface="Meiryo UI" panose="020B0604030504040204" pitchFamily="50" charset="-128"/>
                        </a:rPr>
                        <a:t>と共に複合体を形成し、ウイルスの</a:t>
                      </a:r>
                      <a:r>
                        <a:rPr kumimoji="1" lang="en-US" altLang="ja-JP" sz="1600" kern="1200" dirty="0" smtClean="0">
                          <a:effectLst/>
                          <a:latin typeface="Meiryo UI" panose="020B0604030504040204" pitchFamily="50" charset="-128"/>
                          <a:ea typeface="Meiryo UI" panose="020B0604030504040204" pitchFamily="50" charset="-128"/>
                        </a:rPr>
                        <a:t>DNA</a:t>
                      </a:r>
                      <a:r>
                        <a:rPr kumimoji="1" lang="ja-JP" altLang="en-US" sz="1600" kern="1200" dirty="0" smtClean="0">
                          <a:effectLst/>
                          <a:latin typeface="Meiryo UI" panose="020B0604030504040204" pitchFamily="50" charset="-128"/>
                          <a:ea typeface="Meiryo UI" panose="020B0604030504040204" pitchFamily="50" charset="-128"/>
                        </a:rPr>
                        <a:t>を切断し、細胞の</a:t>
                      </a:r>
                      <a:r>
                        <a:rPr kumimoji="1" lang="en-US" altLang="ja-JP" sz="1600" kern="1200" dirty="0" smtClean="0">
                          <a:effectLst/>
                          <a:latin typeface="Meiryo UI" panose="020B0604030504040204" pitchFamily="50" charset="-128"/>
                          <a:ea typeface="Meiryo UI" panose="020B0604030504040204" pitchFamily="50" charset="-128"/>
                        </a:rPr>
                        <a:t>DNA</a:t>
                      </a:r>
                      <a:r>
                        <a:rPr kumimoji="1" lang="ja-JP" altLang="en-US" sz="1600" kern="1200" dirty="0" smtClean="0">
                          <a:effectLst/>
                          <a:latin typeface="Meiryo UI" panose="020B0604030504040204" pitchFamily="50" charset="-128"/>
                          <a:ea typeface="Meiryo UI" panose="020B0604030504040204" pitchFamily="50" charset="-128"/>
                        </a:rPr>
                        <a:t>を</a:t>
                      </a:r>
                      <a:r>
                        <a:rPr kumimoji="1" lang="en-US" altLang="ja-JP" sz="1600" kern="1200" dirty="0" smtClean="0">
                          <a:effectLst/>
                          <a:latin typeface="Meiryo UI" panose="020B0604030504040204" pitchFamily="50" charset="-128"/>
                          <a:ea typeface="Meiryo UI" panose="020B0604030504040204" pitchFamily="50" charset="-128"/>
                        </a:rPr>
                        <a:t>CRISPR</a:t>
                      </a:r>
                      <a:r>
                        <a:rPr kumimoji="1" lang="ja-JP" altLang="en-US" sz="1600" kern="1200" dirty="0" smtClean="0">
                          <a:effectLst/>
                          <a:latin typeface="Meiryo UI" panose="020B0604030504040204" pitchFamily="50" charset="-128"/>
                          <a:ea typeface="Meiryo UI" panose="020B0604030504040204" pitchFamily="50" charset="-128"/>
                        </a:rPr>
                        <a:t>部位に挿入し記録（</a:t>
                      </a:r>
                      <a:r>
                        <a:rPr kumimoji="1" lang="ja-JP" altLang="en-US" sz="1600" b="1" kern="1200" dirty="0" smtClean="0">
                          <a:solidFill>
                            <a:schemeClr val="tx1"/>
                          </a:solidFill>
                          <a:effectLst/>
                          <a:latin typeface="Meiryo UI" panose="020B0604030504040204" pitchFamily="50" charset="-128"/>
                          <a:ea typeface="Meiryo UI" panose="020B0604030504040204" pitchFamily="50" charset="-128"/>
                        </a:rPr>
                        <a:t>免疫記憶</a:t>
                      </a:r>
                      <a:r>
                        <a:rPr kumimoji="1" lang="ja-JP" altLang="en-US" sz="1600" kern="1200" dirty="0" smtClean="0">
                          <a:effectLst/>
                          <a:latin typeface="Meiryo UI" panose="020B0604030504040204" pitchFamily="50" charset="-128"/>
                          <a:ea typeface="Meiryo UI" panose="020B0604030504040204" pitchFamily="50" charset="-128"/>
                        </a:rPr>
                        <a:t>）する。免疫記憶は、反復配列で分離されている。</a:t>
                      </a:r>
                      <a:endParaRPr kumimoji="1" lang="en-US" altLang="ja-JP" sz="1600" kern="1200" dirty="0" smtClean="0">
                        <a:effectLst/>
                        <a:latin typeface="Meiryo UI" panose="020B0604030504040204" pitchFamily="50" charset="-128"/>
                        <a:ea typeface="Meiryo UI" panose="020B0604030504040204" pitchFamily="50" charset="-128"/>
                      </a:endParaRPr>
                    </a:p>
                    <a:p>
                      <a:r>
                        <a:rPr kumimoji="1" lang="ja-JP" altLang="en-US" sz="1600" kern="1200" dirty="0" smtClean="0">
                          <a:effectLst/>
                          <a:latin typeface="Meiryo UI" panose="020B0604030504040204" pitchFamily="50" charset="-128"/>
                          <a:ea typeface="Meiryo UI" panose="020B0604030504040204" pitchFamily="50" charset="-128"/>
                        </a:rPr>
                        <a:t>ゲノム編集では、</a:t>
                      </a:r>
                      <a:r>
                        <a:rPr kumimoji="1" lang="en-US" altLang="ja-JP" sz="1600" b="1" kern="1200" dirty="0" smtClean="0">
                          <a:solidFill>
                            <a:schemeClr val="tx1"/>
                          </a:solidFill>
                          <a:effectLst/>
                          <a:latin typeface="Meiryo UI" panose="020B0604030504040204" pitchFamily="50" charset="-128"/>
                          <a:ea typeface="Meiryo UI" panose="020B0604030504040204" pitchFamily="50" charset="-128"/>
                        </a:rPr>
                        <a:t>PAM</a:t>
                      </a:r>
                      <a:r>
                        <a:rPr kumimoji="1" lang="ja-JP" altLang="en-US" sz="1600" b="1" kern="1200" dirty="0" smtClean="0">
                          <a:solidFill>
                            <a:schemeClr val="tx1"/>
                          </a:solidFill>
                          <a:effectLst/>
                          <a:latin typeface="Meiryo UI" panose="020B0604030504040204" pitchFamily="50" charset="-128"/>
                          <a:ea typeface="Meiryo UI" panose="020B0604030504040204" pitchFamily="50" charset="-128"/>
                        </a:rPr>
                        <a:t>（</a:t>
                      </a:r>
                      <a:r>
                        <a:rPr kumimoji="1" lang="en-US" altLang="ja-JP" sz="1600" b="1" kern="1200" dirty="0" smtClean="0">
                          <a:solidFill>
                            <a:schemeClr val="tx1"/>
                          </a:solidFill>
                          <a:effectLst/>
                          <a:latin typeface="Meiryo UI" panose="020B0604030504040204" pitchFamily="50" charset="-128"/>
                          <a:ea typeface="Meiryo UI" panose="020B0604030504040204" pitchFamily="50" charset="-128"/>
                        </a:rPr>
                        <a:t>Proto-spacer Adjacent Motif</a:t>
                      </a:r>
                      <a:r>
                        <a:rPr kumimoji="1" lang="ja-JP" altLang="en-US" sz="1600" b="1" kern="1200" dirty="0" smtClean="0">
                          <a:solidFill>
                            <a:schemeClr val="tx1"/>
                          </a:solidFill>
                          <a:effectLst/>
                          <a:latin typeface="Meiryo UI" panose="020B0604030504040204" pitchFamily="50" charset="-128"/>
                          <a:ea typeface="Meiryo UI" panose="020B0604030504040204" pitchFamily="50" charset="-128"/>
                        </a:rPr>
                        <a:t>）</a:t>
                      </a:r>
                      <a:r>
                        <a:rPr kumimoji="1" lang="ja-JP" altLang="en-US" sz="1600" kern="1200" dirty="0" smtClean="0">
                          <a:effectLst/>
                          <a:latin typeface="Meiryo UI" panose="020B0604030504040204" pitchFamily="50" charset="-128"/>
                          <a:ea typeface="Meiryo UI" panose="020B0604030504040204" pitchFamily="50" charset="-128"/>
                        </a:rPr>
                        <a:t>配列を認識。</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680639798"/>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2</a:t>
                      </a:r>
                      <a:endParaRPr kumimoji="1" lang="ja-JP" altLang="en-US" sz="2400" b="1" dirty="0">
                        <a:latin typeface="Cooper Black" panose="0208090404030B020404" pitchFamily="18" charset="0"/>
                      </a:endParaRPr>
                    </a:p>
                  </a:txBody>
                  <a:tcPr anchor="ctr"/>
                </a:tc>
                <a:tc>
                  <a:txBody>
                    <a:bodyPr/>
                    <a:lstStyle/>
                    <a:p>
                      <a:r>
                        <a:rPr kumimoji="1" lang="en-US" altLang="ja-JP" sz="1600" kern="1200" dirty="0" smtClean="0">
                          <a:effectLst/>
                          <a:latin typeface="Meiryo UI" panose="020B0604030504040204" pitchFamily="50" charset="-128"/>
                          <a:ea typeface="Meiryo UI" panose="020B0604030504040204" pitchFamily="50" charset="-128"/>
                        </a:rPr>
                        <a:t>Cas1</a:t>
                      </a:r>
                      <a:r>
                        <a:rPr kumimoji="1" lang="ja-JP" altLang="en-US" sz="1600" kern="1200" dirty="0" smtClean="0">
                          <a:effectLst/>
                          <a:latin typeface="Meiryo UI" panose="020B0604030504040204" pitchFamily="50" charset="-128"/>
                          <a:ea typeface="Meiryo UI" panose="020B0604030504040204" pitchFamily="50" charset="-128"/>
                        </a:rPr>
                        <a:t>と共に複合体を形成しウイルスに取り付き、</a:t>
                      </a:r>
                      <a:r>
                        <a:rPr kumimoji="1" lang="en-US" altLang="ja-JP" sz="1600" kern="1200" dirty="0" smtClean="0">
                          <a:effectLst/>
                          <a:latin typeface="Meiryo UI" panose="020B0604030504040204" pitchFamily="50" charset="-128"/>
                          <a:ea typeface="Meiryo UI" panose="020B0604030504040204" pitchFamily="50" charset="-128"/>
                        </a:rPr>
                        <a:t>DNA</a:t>
                      </a:r>
                      <a:r>
                        <a:rPr kumimoji="1" lang="ja-JP" altLang="en-US" sz="1600" kern="1200" dirty="0" smtClean="0">
                          <a:effectLst/>
                          <a:latin typeface="Meiryo UI" panose="020B0604030504040204" pitchFamily="50" charset="-128"/>
                          <a:ea typeface="Meiryo UI" panose="020B0604030504040204" pitchFamily="50" charset="-128"/>
                        </a:rPr>
                        <a:t>／</a:t>
                      </a:r>
                      <a:r>
                        <a:rPr kumimoji="1" lang="en-US" altLang="ja-JP" sz="1600" kern="1200" dirty="0" smtClean="0">
                          <a:effectLst/>
                          <a:latin typeface="Meiryo UI" panose="020B0604030504040204" pitchFamily="50" charset="-128"/>
                          <a:ea typeface="Meiryo UI" panose="020B0604030504040204" pitchFamily="50" charset="-128"/>
                        </a:rPr>
                        <a:t>RNA</a:t>
                      </a:r>
                      <a:r>
                        <a:rPr kumimoji="1" lang="ja-JP" altLang="en-US" sz="1600" kern="1200" dirty="0" smtClean="0">
                          <a:effectLst/>
                          <a:latin typeface="Meiryo UI" panose="020B0604030504040204" pitchFamily="50" charset="-128"/>
                          <a:ea typeface="Meiryo UI" panose="020B0604030504040204" pitchFamily="50" charset="-128"/>
                        </a:rPr>
                        <a:t>を切断する。</a:t>
                      </a:r>
                      <a:r>
                        <a:rPr kumimoji="1" lang="en-US" altLang="ja-JP" sz="1600" kern="1200" dirty="0" smtClean="0">
                          <a:effectLst/>
                          <a:latin typeface="Meiryo UI" panose="020B0604030504040204" pitchFamily="50" charset="-128"/>
                          <a:ea typeface="Meiryo UI" panose="020B0604030504040204" pitchFamily="50" charset="-128"/>
                        </a:rPr>
                        <a:t>PAM</a:t>
                      </a:r>
                      <a:r>
                        <a:rPr kumimoji="1" lang="ja-JP" altLang="en-US" sz="1600" kern="1200" dirty="0" smtClean="0">
                          <a:effectLst/>
                          <a:latin typeface="Meiryo UI" panose="020B0604030504040204" pitchFamily="50" charset="-128"/>
                          <a:ea typeface="Meiryo UI" panose="020B0604030504040204" pitchFamily="50" charset="-128"/>
                        </a:rPr>
                        <a:t>を認識。</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2917861294"/>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3</a:t>
                      </a:r>
                      <a:endParaRPr kumimoji="1" lang="ja-JP" altLang="en-US" sz="2400" b="1" dirty="0">
                        <a:latin typeface="Cooper Black" panose="0208090404030B020404" pitchFamily="18" charset="0"/>
                      </a:endParaRPr>
                    </a:p>
                  </a:txBody>
                  <a:tcPr anchor="ctr"/>
                </a:tc>
                <a:tc>
                  <a:txBody>
                    <a:bodyPr/>
                    <a:lstStyle/>
                    <a:p>
                      <a:r>
                        <a:rPr kumimoji="1" lang="en-US" altLang="ja-JP" sz="1600" b="0" dirty="0" smtClean="0">
                          <a:latin typeface="Meiryo UI" panose="020B0604030504040204" pitchFamily="50" charset="-128"/>
                          <a:ea typeface="Meiryo UI" panose="020B0604030504040204" pitchFamily="50" charset="-128"/>
                        </a:rPr>
                        <a:t>Cas3</a:t>
                      </a:r>
                      <a:r>
                        <a:rPr kumimoji="1" lang="ja-JP" altLang="en-US" sz="1600" b="0" dirty="0" smtClean="0">
                          <a:latin typeface="Meiryo UI" panose="020B0604030504040204" pitchFamily="50" charset="-128"/>
                          <a:ea typeface="Meiryo UI" panose="020B0604030504040204" pitchFamily="50" charset="-128"/>
                        </a:rPr>
                        <a:t>は、</a:t>
                      </a:r>
                      <a:r>
                        <a:rPr kumimoji="1" lang="ja-JP" altLang="en-US" sz="1600" b="1" dirty="0" smtClean="0">
                          <a:solidFill>
                            <a:schemeClr val="tx1"/>
                          </a:solidFill>
                          <a:latin typeface="Meiryo UI" panose="020B0604030504040204" pitchFamily="50" charset="-128"/>
                          <a:ea typeface="Meiryo UI" panose="020B0604030504040204" pitchFamily="50" charset="-128"/>
                        </a:rPr>
                        <a:t>大阪大学発のゲノム編集技術</a:t>
                      </a:r>
                      <a:r>
                        <a:rPr kumimoji="1" lang="en-US" altLang="ja-JP" sz="1600" b="1" dirty="0" smtClean="0">
                          <a:solidFill>
                            <a:schemeClr val="tx1"/>
                          </a:solidFill>
                          <a:latin typeface="Meiryo UI" panose="020B0604030504040204" pitchFamily="50" charset="-128"/>
                          <a:ea typeface="Meiryo UI" panose="020B0604030504040204" pitchFamily="50" charset="-128"/>
                        </a:rPr>
                        <a:t>CRISPR-Cas3</a:t>
                      </a:r>
                      <a:r>
                        <a:rPr kumimoji="1" lang="ja-JP" altLang="en-US" sz="1600" b="0" dirty="0" smtClean="0">
                          <a:latin typeface="Meiryo UI" panose="020B0604030504040204" pitchFamily="50" charset="-128"/>
                          <a:ea typeface="Meiryo UI" panose="020B0604030504040204" pitchFamily="50" charset="-128"/>
                        </a:rPr>
                        <a:t>に利用されており、オフターゲットがほとんどない編集技術。</a:t>
                      </a:r>
                      <a:r>
                        <a:rPr kumimoji="1" lang="en-US" altLang="ja-JP" sz="1600" b="0" dirty="0" smtClean="0">
                          <a:latin typeface="Meiryo UI" panose="020B0604030504040204" pitchFamily="50" charset="-128"/>
                          <a:ea typeface="Meiryo UI" panose="020B0604030504040204" pitchFamily="50" charset="-128"/>
                        </a:rPr>
                        <a:t>Cas3</a:t>
                      </a:r>
                      <a:r>
                        <a:rPr kumimoji="1" lang="ja-JP" altLang="en-US" sz="1600" b="0" dirty="0" smtClean="0">
                          <a:latin typeface="Meiryo UI" panose="020B0604030504040204" pitchFamily="50" charset="-128"/>
                          <a:ea typeface="Meiryo UI" panose="020B0604030504040204" pitchFamily="50" charset="-128"/>
                        </a:rPr>
                        <a:t>は、</a:t>
                      </a:r>
                      <a:r>
                        <a:rPr kumimoji="1" lang="en-US" altLang="ja-JP" sz="1600" b="0" dirty="0" smtClean="0">
                          <a:latin typeface="Meiryo UI" panose="020B0604030504040204" pitchFamily="50" charset="-128"/>
                          <a:ea typeface="Meiryo UI" panose="020B0604030504040204" pitchFamily="50" charset="-128"/>
                        </a:rPr>
                        <a:t>Cas1</a:t>
                      </a:r>
                      <a:r>
                        <a:rPr kumimoji="1" lang="ja-JP" altLang="en-US" sz="1600" b="0" dirty="0" smtClean="0">
                          <a:latin typeface="Meiryo UI" panose="020B0604030504040204" pitchFamily="50" charset="-128"/>
                          <a:ea typeface="Meiryo UI" panose="020B0604030504040204" pitchFamily="50" charset="-128"/>
                        </a:rPr>
                        <a:t>／</a:t>
                      </a:r>
                      <a:r>
                        <a:rPr kumimoji="1" lang="en-US" altLang="ja-JP" sz="1600" b="0" dirty="0" smtClean="0">
                          <a:latin typeface="Meiryo UI" panose="020B0604030504040204" pitchFamily="50" charset="-128"/>
                          <a:ea typeface="Meiryo UI" panose="020B0604030504040204" pitchFamily="50" charset="-128"/>
                        </a:rPr>
                        <a:t>Cas2</a:t>
                      </a:r>
                      <a:r>
                        <a:rPr kumimoji="1" lang="ja-JP" altLang="en-US" sz="1600" b="0" dirty="0" smtClean="0">
                          <a:latin typeface="Meiryo UI" panose="020B0604030504040204" pitchFamily="50" charset="-128"/>
                          <a:ea typeface="Meiryo UI" panose="020B0604030504040204" pitchFamily="50" charset="-128"/>
                        </a:rPr>
                        <a:t>と異なり</a:t>
                      </a:r>
                      <a:r>
                        <a:rPr kumimoji="1" lang="en-US" altLang="ja-JP" sz="1600" b="0" dirty="0" smtClean="0">
                          <a:latin typeface="Meiryo UI" panose="020B0604030504040204" pitchFamily="50" charset="-128"/>
                          <a:ea typeface="Meiryo UI" panose="020B0604030504040204" pitchFamily="50" charset="-128"/>
                        </a:rPr>
                        <a:t>DNA</a:t>
                      </a:r>
                      <a:r>
                        <a:rPr kumimoji="1" lang="ja-JP" altLang="en-US" sz="1600" b="0" dirty="0" smtClean="0">
                          <a:latin typeface="Meiryo UI" panose="020B0604030504040204" pitchFamily="50" charset="-128"/>
                          <a:ea typeface="Meiryo UI" panose="020B0604030504040204" pitchFamily="50" charset="-128"/>
                        </a:rPr>
                        <a:t>／</a:t>
                      </a:r>
                      <a:r>
                        <a:rPr kumimoji="1" lang="en-US" altLang="ja-JP" sz="1600" b="0" dirty="0" smtClean="0">
                          <a:latin typeface="Meiryo UI" panose="020B0604030504040204" pitchFamily="50" charset="-128"/>
                          <a:ea typeface="Meiryo UI" panose="020B0604030504040204" pitchFamily="50" charset="-128"/>
                        </a:rPr>
                        <a:t>RNA</a:t>
                      </a:r>
                      <a:r>
                        <a:rPr kumimoji="1" lang="ja-JP" altLang="en-US" sz="1600" b="0" dirty="0" smtClean="0">
                          <a:latin typeface="Meiryo UI" panose="020B0604030504040204" pitchFamily="50" charset="-128"/>
                          <a:ea typeface="Meiryo UI" panose="020B0604030504040204" pitchFamily="50" charset="-128"/>
                        </a:rPr>
                        <a:t>を切り刻むように切断。</a:t>
                      </a:r>
                      <a:endParaRPr kumimoji="1" lang="en-US" altLang="ja-JP" sz="1600" b="1" dirty="0" smtClean="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861715839"/>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4</a:t>
                      </a:r>
                      <a:endParaRPr kumimoji="1" lang="ja-JP" altLang="en-US" sz="2400" b="1" dirty="0">
                        <a:latin typeface="Cooper Black" panose="0208090404030B020404" pitchFamily="18" charset="0"/>
                      </a:endParaRPr>
                    </a:p>
                  </a:txBody>
                  <a:tcPr anchor="ctr"/>
                </a:tc>
                <a:tc>
                  <a:txBody>
                    <a:bodyPr/>
                    <a:lstStyle/>
                    <a:p>
                      <a:r>
                        <a:rPr kumimoji="1" lang="en-US" altLang="ja-JP" sz="1600" b="0" dirty="0" smtClean="0">
                          <a:latin typeface="Meiryo UI" panose="020B0604030504040204" pitchFamily="50" charset="-128"/>
                          <a:ea typeface="Meiryo UI" panose="020B0604030504040204" pitchFamily="50" charset="-128"/>
                        </a:rPr>
                        <a:t>Cas1</a:t>
                      </a:r>
                      <a:r>
                        <a:rPr kumimoji="1" lang="ja-JP" altLang="en-US" sz="1600" b="0" dirty="0" smtClean="0">
                          <a:latin typeface="Meiryo UI" panose="020B0604030504040204" pitchFamily="50" charset="-128"/>
                          <a:ea typeface="Meiryo UI" panose="020B0604030504040204" pitchFamily="50" charset="-128"/>
                        </a:rPr>
                        <a:t>／</a:t>
                      </a:r>
                      <a:r>
                        <a:rPr kumimoji="1" lang="en-US" altLang="ja-JP" sz="1600" b="0" dirty="0" smtClean="0">
                          <a:latin typeface="Meiryo UI" panose="020B0604030504040204" pitchFamily="50" charset="-128"/>
                          <a:ea typeface="Meiryo UI" panose="020B0604030504040204" pitchFamily="50" charset="-128"/>
                        </a:rPr>
                        <a:t>Cas2</a:t>
                      </a:r>
                      <a:r>
                        <a:rPr kumimoji="1" lang="ja-JP" altLang="en-US" sz="1600" b="0" dirty="0" smtClean="0">
                          <a:latin typeface="Meiryo UI" panose="020B0604030504040204" pitchFamily="50" charset="-128"/>
                          <a:ea typeface="Meiryo UI" panose="020B0604030504040204" pitchFamily="50" charset="-128"/>
                        </a:rPr>
                        <a:t>複合体が切り出したウイルス</a:t>
                      </a:r>
                      <a:r>
                        <a:rPr kumimoji="1" lang="en-US" altLang="ja-JP" sz="1600" b="0" dirty="0" smtClean="0">
                          <a:latin typeface="Meiryo UI" panose="020B0604030504040204" pitchFamily="50" charset="-128"/>
                          <a:ea typeface="Meiryo UI" panose="020B0604030504040204" pitchFamily="50" charset="-128"/>
                        </a:rPr>
                        <a:t>DNA</a:t>
                      </a:r>
                      <a:r>
                        <a:rPr kumimoji="1" lang="ja-JP" altLang="en-US" sz="1600" b="0" dirty="0" smtClean="0">
                          <a:latin typeface="Meiryo UI" panose="020B0604030504040204" pitchFamily="50" charset="-128"/>
                          <a:ea typeface="Meiryo UI" panose="020B0604030504040204" pitchFamily="50" charset="-128"/>
                        </a:rPr>
                        <a:t>断片を</a:t>
                      </a:r>
                      <a:r>
                        <a:rPr kumimoji="1" lang="en-US" altLang="ja-JP" sz="1600" b="0" dirty="0" smtClean="0">
                          <a:latin typeface="Meiryo UI" panose="020B0604030504040204" pitchFamily="50" charset="-128"/>
                          <a:ea typeface="Meiryo UI" panose="020B0604030504040204" pitchFamily="50" charset="-128"/>
                        </a:rPr>
                        <a:t>CRISPR</a:t>
                      </a:r>
                      <a:r>
                        <a:rPr kumimoji="1" lang="ja-JP" altLang="en-US" sz="1600" b="0" dirty="0" smtClean="0">
                          <a:latin typeface="Meiryo UI" panose="020B0604030504040204" pitchFamily="50" charset="-128"/>
                          <a:ea typeface="Meiryo UI" panose="020B0604030504040204" pitchFamily="50" charset="-128"/>
                        </a:rPr>
                        <a:t>部位に成形し、正しい方向に挿入。</a:t>
                      </a:r>
                      <a:endParaRPr kumimoji="1" lang="en-US" altLang="ja-JP" sz="1600" b="0" dirty="0" smtClean="0">
                        <a:latin typeface="Meiryo UI" panose="020B0604030504040204" pitchFamily="50" charset="-128"/>
                        <a:ea typeface="Meiryo UI" panose="020B0604030504040204" pitchFamily="50" charset="-128"/>
                      </a:endParaRPr>
                    </a:p>
                    <a:p>
                      <a:r>
                        <a:rPr kumimoji="1" lang="en-US" altLang="ja-JP" sz="1600" b="0" dirty="0" smtClean="0">
                          <a:latin typeface="Meiryo UI" panose="020B0604030504040204" pitchFamily="50" charset="-128"/>
                          <a:ea typeface="Meiryo UI" panose="020B0604030504040204" pitchFamily="50" charset="-128"/>
                        </a:rPr>
                        <a:t>Cas4</a:t>
                      </a:r>
                      <a:r>
                        <a:rPr kumimoji="1" lang="ja-JP" altLang="en-US" sz="1600" b="0" dirty="0" smtClean="0">
                          <a:latin typeface="Meiryo UI" panose="020B0604030504040204" pitchFamily="50" charset="-128"/>
                          <a:ea typeface="Meiryo UI" panose="020B0604030504040204" pitchFamily="50" charset="-128"/>
                        </a:rPr>
                        <a:t>は、</a:t>
                      </a:r>
                      <a:r>
                        <a:rPr kumimoji="1" lang="en-US" altLang="ja-JP" sz="1600" b="0" dirty="0" smtClean="0">
                          <a:latin typeface="Meiryo UI" panose="020B0604030504040204" pitchFamily="50" charset="-128"/>
                          <a:ea typeface="Meiryo UI" panose="020B0604030504040204" pitchFamily="50" charset="-128"/>
                        </a:rPr>
                        <a:t>DNA</a:t>
                      </a:r>
                      <a:r>
                        <a:rPr kumimoji="1" lang="ja-JP" altLang="en-US" sz="1600" b="0" dirty="0" smtClean="0">
                          <a:latin typeface="Meiryo UI" panose="020B0604030504040204" pitchFamily="50" charset="-128"/>
                          <a:ea typeface="Meiryo UI" panose="020B0604030504040204" pitchFamily="50" charset="-128"/>
                        </a:rPr>
                        <a:t>の二重鎖を解く機能、</a:t>
                      </a:r>
                      <a:r>
                        <a:rPr kumimoji="1" lang="en-US" altLang="ja-JP" sz="1600" b="0" dirty="0" smtClean="0">
                          <a:latin typeface="Meiryo UI" panose="020B0604030504040204" pitchFamily="50" charset="-128"/>
                          <a:ea typeface="Meiryo UI" panose="020B0604030504040204" pitchFamily="50" charset="-128"/>
                        </a:rPr>
                        <a:t>1</a:t>
                      </a:r>
                      <a:r>
                        <a:rPr kumimoji="1" lang="ja-JP" altLang="en-US" sz="1600" b="0" dirty="0" smtClean="0">
                          <a:latin typeface="Meiryo UI" panose="020B0604030504040204" pitchFamily="50" charset="-128"/>
                          <a:ea typeface="Meiryo UI" panose="020B0604030504040204" pitchFamily="50" charset="-128"/>
                        </a:rPr>
                        <a:t>本鎖の</a:t>
                      </a:r>
                      <a:r>
                        <a:rPr kumimoji="1" lang="en-US" altLang="ja-JP" sz="1600" b="0" dirty="0" smtClean="0">
                          <a:latin typeface="Meiryo UI" panose="020B0604030504040204" pitchFamily="50" charset="-128"/>
                          <a:ea typeface="Meiryo UI" panose="020B0604030504040204" pitchFamily="50" charset="-128"/>
                        </a:rPr>
                        <a:t>DNA</a:t>
                      </a:r>
                      <a:r>
                        <a:rPr kumimoji="1" lang="ja-JP" altLang="en-US" sz="1600" b="0" dirty="0" smtClean="0">
                          <a:latin typeface="Meiryo UI" panose="020B0604030504040204" pitchFamily="50" charset="-128"/>
                          <a:ea typeface="Meiryo UI" panose="020B0604030504040204" pitchFamily="50" charset="-128"/>
                        </a:rPr>
                        <a:t>を分解する機能も有する。</a:t>
                      </a:r>
                      <a:endParaRPr kumimoji="1" lang="en-US" altLang="ja-JP" sz="1600" b="0" dirty="0" smtClean="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966481456"/>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5</a:t>
                      </a:r>
                      <a:endParaRPr kumimoji="1" lang="ja-JP" altLang="en-US" sz="2400" b="1" dirty="0">
                        <a:latin typeface="Cooper Black" panose="0208090404030B020404" pitchFamily="18" charset="0"/>
                      </a:endParaRPr>
                    </a:p>
                  </a:txBody>
                  <a:tcPr anchor="ctr"/>
                </a:tc>
                <a:tc>
                  <a:txBody>
                    <a:bodyPr/>
                    <a:lstStyle/>
                    <a:p>
                      <a:r>
                        <a:rPr kumimoji="1" lang="en-US" altLang="ja-JP" sz="1600" dirty="0" smtClean="0">
                          <a:latin typeface="Meiryo UI" panose="020B0604030504040204" pitchFamily="50" charset="-128"/>
                          <a:ea typeface="Meiryo UI" panose="020B0604030504040204" pitchFamily="50" charset="-128"/>
                        </a:rPr>
                        <a:t>Cas5</a:t>
                      </a:r>
                      <a:r>
                        <a:rPr kumimoji="1" lang="ja-JP" altLang="en-US" sz="1600" dirty="0" smtClean="0">
                          <a:latin typeface="Meiryo UI" panose="020B0604030504040204" pitchFamily="50" charset="-128"/>
                          <a:ea typeface="Meiryo UI" panose="020B0604030504040204" pitchFamily="50" charset="-128"/>
                        </a:rPr>
                        <a:t> は、</a:t>
                      </a:r>
                      <a:r>
                        <a:rPr kumimoji="1" lang="en-US" altLang="ja-JP" sz="1600" dirty="0" smtClean="0">
                          <a:latin typeface="Meiryo UI" panose="020B0604030504040204" pitchFamily="50" charset="-128"/>
                          <a:ea typeface="Meiryo UI" panose="020B0604030504040204" pitchFamily="50" charset="-128"/>
                        </a:rPr>
                        <a:t>Cas1</a:t>
                      </a:r>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Cas2</a:t>
                      </a:r>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Cas6</a:t>
                      </a:r>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Cas7</a:t>
                      </a:r>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Cas8</a:t>
                      </a:r>
                      <a:r>
                        <a:rPr kumimoji="1" lang="ja-JP" altLang="en-US" sz="1600" dirty="0" smtClean="0">
                          <a:latin typeface="Meiryo UI" panose="020B0604030504040204" pitchFamily="50" charset="-128"/>
                          <a:ea typeface="Meiryo UI" panose="020B0604030504040204" pitchFamily="50" charset="-128"/>
                        </a:rPr>
                        <a:t>などとマルチサブユニットの一部として、</a:t>
                      </a:r>
                      <a:r>
                        <a:rPr kumimoji="1" lang="en-US" altLang="ja-JP" sz="1600" dirty="0" smtClean="0">
                          <a:latin typeface="Meiryo UI" panose="020B0604030504040204" pitchFamily="50" charset="-128"/>
                          <a:ea typeface="Meiryo UI" panose="020B0604030504040204" pitchFamily="50" charset="-128"/>
                        </a:rPr>
                        <a:t>Cas6</a:t>
                      </a:r>
                      <a:r>
                        <a:rPr kumimoji="1" lang="ja-JP" altLang="en-US" sz="1600" dirty="0" smtClean="0">
                          <a:latin typeface="Meiryo UI" panose="020B0604030504040204" pitchFamily="50" charset="-128"/>
                          <a:ea typeface="Meiryo UI" panose="020B0604030504040204" pitchFamily="50" charset="-128"/>
                        </a:rPr>
                        <a:t>が</a:t>
                      </a:r>
                      <a:r>
                        <a:rPr kumimoji="1" lang="en-US" altLang="ja-JP" sz="1600" dirty="0" smtClean="0">
                          <a:latin typeface="Meiryo UI" panose="020B0604030504040204" pitchFamily="50" charset="-128"/>
                          <a:ea typeface="Meiryo UI" panose="020B0604030504040204" pitchFamily="50" charset="-128"/>
                        </a:rPr>
                        <a:t>CRISPR</a:t>
                      </a:r>
                      <a:r>
                        <a:rPr kumimoji="1" lang="ja-JP" altLang="en-US" sz="1600" dirty="0" smtClean="0">
                          <a:latin typeface="Meiryo UI" panose="020B0604030504040204" pitchFamily="50" charset="-128"/>
                          <a:ea typeface="Meiryo UI" panose="020B0604030504040204" pitchFamily="50" charset="-128"/>
                        </a:rPr>
                        <a:t>配列から生合成した</a:t>
                      </a:r>
                      <a:r>
                        <a:rPr kumimoji="1" lang="en-US" altLang="ja-JP" sz="1600" b="1" dirty="0" smtClean="0">
                          <a:latin typeface="Meiryo UI" panose="020B0604030504040204" pitchFamily="50" charset="-128"/>
                          <a:ea typeface="Meiryo UI" panose="020B0604030504040204" pitchFamily="50" charset="-128"/>
                        </a:rPr>
                        <a:t>crRNA</a:t>
                      </a:r>
                      <a:r>
                        <a:rPr kumimoji="1" lang="ja-JP" altLang="en-US" sz="1600" b="1" dirty="0" smtClean="0">
                          <a:latin typeface="Meiryo UI" panose="020B0604030504040204" pitchFamily="50" charset="-128"/>
                          <a:ea typeface="Meiryo UI" panose="020B0604030504040204" pitchFamily="50" charset="-128"/>
                        </a:rPr>
                        <a:t>（</a:t>
                      </a:r>
                      <a:r>
                        <a:rPr kumimoji="1" lang="en-US" altLang="ja-JP" sz="1600" b="1" dirty="0" smtClean="0">
                          <a:latin typeface="Meiryo UI" panose="020B0604030504040204" pitchFamily="50" charset="-128"/>
                          <a:ea typeface="Meiryo UI" panose="020B0604030504040204" pitchFamily="50" charset="-128"/>
                        </a:rPr>
                        <a:t>CRISPR RNA</a:t>
                      </a:r>
                      <a:r>
                        <a:rPr kumimoji="1" lang="ja-JP" altLang="en-US" sz="1600" b="1" dirty="0" smtClean="0">
                          <a:latin typeface="Meiryo UI" panose="020B0604030504040204" pitchFamily="50" charset="-128"/>
                          <a:ea typeface="Meiryo UI" panose="020B0604030504040204" pitchFamily="50" charset="-128"/>
                        </a:rPr>
                        <a:t>）</a:t>
                      </a:r>
                      <a:r>
                        <a:rPr kumimoji="1" lang="ja-JP" altLang="en-US" sz="1600" dirty="0" smtClean="0">
                          <a:latin typeface="Meiryo UI" panose="020B0604030504040204" pitchFamily="50" charset="-128"/>
                          <a:ea typeface="Meiryo UI" panose="020B0604030504040204" pitchFamily="50" charset="-128"/>
                        </a:rPr>
                        <a:t>と結合し、</a:t>
                      </a:r>
                      <a:r>
                        <a:rPr kumimoji="1" lang="en-US" altLang="ja-JP" sz="1600" b="1" dirty="0" smtClean="0">
                          <a:solidFill>
                            <a:schemeClr val="tx1"/>
                          </a:solidFill>
                          <a:latin typeface="Meiryo UI" panose="020B0604030504040204" pitchFamily="50" charset="-128"/>
                          <a:ea typeface="Meiryo UI" panose="020B0604030504040204" pitchFamily="50" charset="-128"/>
                        </a:rPr>
                        <a:t>Cascade</a:t>
                      </a:r>
                      <a:r>
                        <a:rPr kumimoji="1" lang="ja-JP" altLang="en-US" sz="1600" b="1" dirty="0" smtClean="0">
                          <a:solidFill>
                            <a:schemeClr val="tx1"/>
                          </a:solidFill>
                          <a:latin typeface="Meiryo UI" panose="020B0604030504040204" pitchFamily="50" charset="-128"/>
                          <a:ea typeface="Meiryo UI" panose="020B0604030504040204" pitchFamily="50" charset="-128"/>
                        </a:rPr>
                        <a:t>（</a:t>
                      </a:r>
                      <a:r>
                        <a:rPr kumimoji="1" lang="en-US" altLang="ja-JP" sz="1600" b="1" dirty="0" smtClean="0">
                          <a:solidFill>
                            <a:schemeClr val="tx1"/>
                          </a:solidFill>
                          <a:latin typeface="Meiryo UI" panose="020B0604030504040204" pitchFamily="50" charset="-128"/>
                          <a:ea typeface="Meiryo UI" panose="020B0604030504040204" pitchFamily="50" charset="-128"/>
                        </a:rPr>
                        <a:t>CRISPR-associated complex for antiviral defense</a:t>
                      </a:r>
                      <a:r>
                        <a:rPr kumimoji="1" lang="ja-JP" altLang="en-US" sz="1600" b="1" dirty="0" smtClean="0">
                          <a:solidFill>
                            <a:schemeClr val="tx1"/>
                          </a:solidFill>
                          <a:latin typeface="Meiryo UI" panose="020B0604030504040204" pitchFamily="50" charset="-128"/>
                          <a:ea typeface="Meiryo UI" panose="020B0604030504040204" pitchFamily="50" charset="-128"/>
                        </a:rPr>
                        <a:t>）</a:t>
                      </a:r>
                      <a:r>
                        <a:rPr kumimoji="1" lang="ja-JP" altLang="en-US" sz="1600" dirty="0" smtClean="0">
                          <a:latin typeface="Meiryo UI" panose="020B0604030504040204" pitchFamily="50" charset="-128"/>
                          <a:ea typeface="Meiryo UI" panose="020B0604030504040204" pitchFamily="50" charset="-128"/>
                        </a:rPr>
                        <a:t>を構成。</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487769610"/>
                  </a:ext>
                </a:extLst>
              </a:tr>
              <a:tr h="39761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6</a:t>
                      </a:r>
                      <a:endParaRPr kumimoji="1" lang="ja-JP" altLang="en-US" sz="2400" b="1" dirty="0">
                        <a:latin typeface="Cooper Black" panose="0208090404030B020404" pitchFamily="18" charset="0"/>
                      </a:endParaRPr>
                    </a:p>
                  </a:txBody>
                  <a:tcPr anchor="ctr"/>
                </a:tc>
                <a:tc>
                  <a:txBody>
                    <a:bodyPr/>
                    <a:lstStyle/>
                    <a:p>
                      <a:r>
                        <a:rPr kumimoji="1" lang="en-US" altLang="ja-JP" sz="1600" dirty="0" smtClean="0">
                          <a:latin typeface="Meiryo UI" panose="020B0604030504040204" pitchFamily="50" charset="-128"/>
                          <a:ea typeface="Meiryo UI" panose="020B0604030504040204" pitchFamily="50" charset="-128"/>
                        </a:rPr>
                        <a:t>Cas6</a:t>
                      </a:r>
                      <a:r>
                        <a:rPr kumimoji="1" lang="ja-JP" altLang="en-US" sz="1600" dirty="0" smtClean="0">
                          <a:latin typeface="Meiryo UI" panose="020B0604030504040204" pitchFamily="50" charset="-128"/>
                          <a:ea typeface="Meiryo UI" panose="020B0604030504040204" pitchFamily="50" charset="-128"/>
                        </a:rPr>
                        <a:t>は、</a:t>
                      </a:r>
                      <a:r>
                        <a:rPr kumimoji="1" lang="en-US" altLang="ja-JP" sz="1600" b="1" dirty="0" smtClean="0">
                          <a:solidFill>
                            <a:schemeClr val="tx1"/>
                          </a:solidFill>
                          <a:latin typeface="Meiryo UI" panose="020B0604030504040204" pitchFamily="50" charset="-128"/>
                          <a:ea typeface="Meiryo UI" panose="020B0604030504040204" pitchFamily="50" charset="-128"/>
                        </a:rPr>
                        <a:t>CRISPR</a:t>
                      </a:r>
                      <a:r>
                        <a:rPr kumimoji="1" lang="ja-JP" altLang="en-US" sz="1600" b="1" dirty="0" smtClean="0">
                          <a:solidFill>
                            <a:schemeClr val="tx1"/>
                          </a:solidFill>
                          <a:latin typeface="Meiryo UI" panose="020B0604030504040204" pitchFamily="50" charset="-128"/>
                          <a:ea typeface="Meiryo UI" panose="020B0604030504040204" pitchFamily="50" charset="-128"/>
                        </a:rPr>
                        <a:t>由来のエンドリボヌクレアーゼ（</a:t>
                      </a:r>
                      <a:r>
                        <a:rPr kumimoji="1" lang="en-US" altLang="ja-JP" sz="1600" b="1" dirty="0" smtClean="0">
                          <a:solidFill>
                            <a:schemeClr val="tx1"/>
                          </a:solidFill>
                          <a:latin typeface="Meiryo UI" panose="020B0604030504040204" pitchFamily="50" charset="-128"/>
                          <a:ea typeface="Meiryo UI" panose="020B0604030504040204" pitchFamily="50" charset="-128"/>
                        </a:rPr>
                        <a:t>endoribonuclease</a:t>
                      </a:r>
                      <a:r>
                        <a:rPr kumimoji="1" lang="ja-JP" altLang="en-US" sz="1600" b="1" dirty="0" smtClean="0">
                          <a:solidFill>
                            <a:schemeClr val="tx1"/>
                          </a:solidFill>
                          <a:latin typeface="Meiryo UI" panose="020B0604030504040204" pitchFamily="50" charset="-128"/>
                          <a:ea typeface="Meiryo UI" panose="020B0604030504040204" pitchFamily="50" charset="-128"/>
                        </a:rPr>
                        <a:t>）</a:t>
                      </a:r>
                      <a:r>
                        <a:rPr kumimoji="1" lang="ja-JP" altLang="en-US" sz="1600" dirty="0" smtClean="0">
                          <a:latin typeface="Meiryo UI" panose="020B0604030504040204" pitchFamily="50" charset="-128"/>
                          <a:ea typeface="Meiryo UI" panose="020B0604030504040204" pitchFamily="50" charset="-128"/>
                        </a:rPr>
                        <a:t>で、免疫記憶を保持する</a:t>
                      </a:r>
                      <a:r>
                        <a:rPr kumimoji="1" lang="en-US" altLang="ja-JP" sz="1600" dirty="0" smtClean="0">
                          <a:latin typeface="Meiryo UI" panose="020B0604030504040204" pitchFamily="50" charset="-128"/>
                          <a:ea typeface="Meiryo UI" panose="020B0604030504040204" pitchFamily="50" charset="-128"/>
                        </a:rPr>
                        <a:t>CRISPR</a:t>
                      </a:r>
                      <a:r>
                        <a:rPr kumimoji="1" lang="ja-JP" altLang="en-US" sz="1600" dirty="0" smtClean="0">
                          <a:latin typeface="Meiryo UI" panose="020B0604030504040204" pitchFamily="50" charset="-128"/>
                          <a:ea typeface="Meiryo UI" panose="020B0604030504040204" pitchFamily="50" charset="-128"/>
                        </a:rPr>
                        <a:t>部位から転写された</a:t>
                      </a:r>
                      <a:r>
                        <a:rPr kumimoji="1" lang="en-US" altLang="ja-JP" sz="1600" dirty="0" smtClean="0">
                          <a:latin typeface="Meiryo UI" panose="020B0604030504040204" pitchFamily="50" charset="-128"/>
                          <a:ea typeface="Meiryo UI" panose="020B0604030504040204" pitchFamily="50" charset="-128"/>
                        </a:rPr>
                        <a:t>precursor-crRNA</a:t>
                      </a:r>
                      <a:r>
                        <a:rPr kumimoji="1" lang="ja-JP" altLang="en-US" sz="1600" dirty="0" smtClean="0">
                          <a:latin typeface="Meiryo UI" panose="020B0604030504040204" pitchFamily="50" charset="-128"/>
                          <a:ea typeface="Meiryo UI" panose="020B0604030504040204" pitchFamily="50" charset="-128"/>
                        </a:rPr>
                        <a:t>を配列から切断する。</a:t>
                      </a:r>
                      <a:r>
                        <a:rPr kumimoji="1" lang="en-US" altLang="ja-JP" sz="1600" dirty="0" smtClean="0">
                          <a:latin typeface="Meiryo UI" panose="020B0604030504040204" pitchFamily="50" charset="-128"/>
                          <a:ea typeface="Meiryo UI" panose="020B0604030504040204" pitchFamily="50" charset="-128"/>
                        </a:rPr>
                        <a:t>Cas6</a:t>
                      </a:r>
                      <a:r>
                        <a:rPr kumimoji="1" lang="ja-JP" altLang="en-US" sz="1600" dirty="0" smtClean="0">
                          <a:latin typeface="Meiryo UI" panose="020B0604030504040204" pitchFamily="50" charset="-128"/>
                          <a:ea typeface="Meiryo UI" panose="020B0604030504040204" pitchFamily="50" charset="-128"/>
                        </a:rPr>
                        <a:t>は、</a:t>
                      </a:r>
                      <a:r>
                        <a:rPr kumimoji="1" lang="en-US" altLang="ja-JP" sz="1600" b="1" dirty="0" smtClean="0">
                          <a:solidFill>
                            <a:schemeClr val="tx1"/>
                          </a:solidFill>
                          <a:latin typeface="Meiryo UI" panose="020B0604030504040204" pitchFamily="50" charset="-128"/>
                          <a:ea typeface="Meiryo UI" panose="020B0604030504040204" pitchFamily="50" charset="-128"/>
                        </a:rPr>
                        <a:t>pre-crRNA</a:t>
                      </a:r>
                      <a:r>
                        <a:rPr kumimoji="1" lang="ja-JP" altLang="en-US" sz="1600" b="1" dirty="0" smtClean="0">
                          <a:solidFill>
                            <a:schemeClr val="tx1"/>
                          </a:solidFill>
                          <a:latin typeface="Meiryo UI" panose="020B0604030504040204" pitchFamily="50" charset="-128"/>
                          <a:ea typeface="Meiryo UI" panose="020B0604030504040204" pitchFamily="50" charset="-128"/>
                        </a:rPr>
                        <a:t>生合成酵素</a:t>
                      </a:r>
                      <a:r>
                        <a:rPr kumimoji="1" lang="ja-JP" altLang="en-US" sz="1600" dirty="0" smtClean="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601680313"/>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7</a:t>
                      </a:r>
                      <a:endParaRPr kumimoji="1" lang="ja-JP" altLang="en-US" sz="2400" b="1" dirty="0">
                        <a:latin typeface="Cooper Black" panose="0208090404030B020404" pitchFamily="18" charset="0"/>
                      </a:endParaRPr>
                    </a:p>
                  </a:txBody>
                  <a:tcPr anchor="ctr"/>
                </a:tc>
                <a:tc>
                  <a:txBody>
                    <a:bodyPr/>
                    <a:lstStyle/>
                    <a:p>
                      <a:r>
                        <a:rPr kumimoji="1" lang="en-US" altLang="ja-JP" sz="1600" dirty="0" smtClean="0">
                          <a:latin typeface="Meiryo UI" panose="020B0604030504040204" pitchFamily="50" charset="-128"/>
                          <a:ea typeface="Meiryo UI" panose="020B0604030504040204" pitchFamily="50" charset="-128"/>
                        </a:rPr>
                        <a:t>Cas7</a:t>
                      </a:r>
                      <a:r>
                        <a:rPr kumimoji="1" lang="ja-JP" altLang="en-US" sz="1600" dirty="0" smtClean="0">
                          <a:latin typeface="Meiryo UI" panose="020B0604030504040204" pitchFamily="50" charset="-128"/>
                          <a:ea typeface="Meiryo UI" panose="020B0604030504040204" pitchFamily="50" charset="-128"/>
                        </a:rPr>
                        <a:t>は、</a:t>
                      </a:r>
                      <a:r>
                        <a:rPr kumimoji="1" lang="en-US" altLang="ja-JP" sz="1600" dirty="0" smtClean="0">
                          <a:latin typeface="Meiryo UI" panose="020B0604030504040204" pitchFamily="50" charset="-128"/>
                          <a:ea typeface="Meiryo UI" panose="020B0604030504040204" pitchFamily="50" charset="-128"/>
                        </a:rPr>
                        <a:t>Cascade</a:t>
                      </a:r>
                      <a:r>
                        <a:rPr kumimoji="1" lang="ja-JP" altLang="en-US" sz="1600" dirty="0" smtClean="0">
                          <a:latin typeface="Meiryo UI" panose="020B0604030504040204" pitchFamily="50" charset="-128"/>
                          <a:ea typeface="Meiryo UI" panose="020B0604030504040204" pitchFamily="50" charset="-128"/>
                        </a:rPr>
                        <a:t>を構成するユニットの一つ。</a:t>
                      </a:r>
                      <a:r>
                        <a:rPr kumimoji="1" lang="en-US" altLang="ja-JP" sz="1600" dirty="0" smtClean="0">
                          <a:latin typeface="Meiryo UI" panose="020B0604030504040204" pitchFamily="50" charset="-128"/>
                          <a:ea typeface="Meiryo UI" panose="020B0604030504040204" pitchFamily="50" charset="-128"/>
                        </a:rPr>
                        <a:t>Cas7</a:t>
                      </a:r>
                      <a:r>
                        <a:rPr kumimoji="1" lang="ja-JP" altLang="en-US" sz="1600" dirty="0" smtClean="0">
                          <a:latin typeface="Meiryo UI" panose="020B0604030504040204" pitchFamily="50" charset="-128"/>
                          <a:ea typeface="Meiryo UI" panose="020B0604030504040204" pitchFamily="50" charset="-128"/>
                        </a:rPr>
                        <a:t>は、</a:t>
                      </a:r>
                      <a:r>
                        <a:rPr kumimoji="1" lang="en-US" altLang="ja-JP" sz="1600" dirty="0" smtClean="0">
                          <a:latin typeface="Meiryo UI" panose="020B0604030504040204" pitchFamily="50" charset="-128"/>
                          <a:ea typeface="Meiryo UI" panose="020B0604030504040204" pitchFamily="50" charset="-128"/>
                        </a:rPr>
                        <a:t>Cas4</a:t>
                      </a:r>
                      <a:r>
                        <a:rPr kumimoji="1" lang="ja-JP" altLang="en-US" sz="1600" dirty="0" smtClean="0">
                          <a:latin typeface="Meiryo UI" panose="020B0604030504040204" pitchFamily="50" charset="-128"/>
                          <a:ea typeface="Meiryo UI" panose="020B0604030504040204" pitchFamily="50" charset="-128"/>
                        </a:rPr>
                        <a:t>が解いた</a:t>
                      </a:r>
                      <a:r>
                        <a:rPr kumimoji="1" lang="en-US" altLang="ja-JP" sz="1600" dirty="0" smtClean="0">
                          <a:latin typeface="Meiryo UI" panose="020B0604030504040204" pitchFamily="50" charset="-128"/>
                          <a:ea typeface="Meiryo UI" panose="020B0604030504040204" pitchFamily="50" charset="-128"/>
                        </a:rPr>
                        <a:t>DNA</a:t>
                      </a:r>
                      <a:r>
                        <a:rPr kumimoji="1" lang="ja-JP" altLang="en-US" sz="1600" dirty="0" smtClean="0">
                          <a:latin typeface="Meiryo UI" panose="020B0604030504040204" pitchFamily="50" charset="-128"/>
                          <a:ea typeface="Meiryo UI" panose="020B0604030504040204" pitchFamily="50" charset="-128"/>
                        </a:rPr>
                        <a:t>の二重鎖構造を保持し、</a:t>
                      </a:r>
                      <a:r>
                        <a:rPr kumimoji="1" lang="en-US" altLang="ja-JP" sz="1600" dirty="0" smtClean="0">
                          <a:latin typeface="Meiryo UI" panose="020B0604030504040204" pitchFamily="50" charset="-128"/>
                          <a:ea typeface="Meiryo UI" panose="020B0604030504040204" pitchFamily="50" charset="-128"/>
                        </a:rPr>
                        <a:t>6</a:t>
                      </a:r>
                      <a:r>
                        <a:rPr kumimoji="1" lang="ja-JP" altLang="en-US" sz="1600" dirty="0" smtClean="0">
                          <a:latin typeface="Meiryo UI" panose="020B0604030504040204" pitchFamily="50" charset="-128"/>
                          <a:ea typeface="Meiryo UI" panose="020B0604030504040204" pitchFamily="50" charset="-128"/>
                        </a:rPr>
                        <a:t>塩基ごとに折れ曲がりながら分子の中央部にらせん状に巻く、「</a:t>
                      </a:r>
                      <a:r>
                        <a:rPr kumimoji="1" lang="en-US" altLang="ja-JP" sz="1600" b="1" dirty="0" err="1" smtClean="0">
                          <a:solidFill>
                            <a:schemeClr val="tx1"/>
                          </a:solidFill>
                          <a:latin typeface="Meiryo UI" panose="020B0604030504040204" pitchFamily="50" charset="-128"/>
                          <a:ea typeface="Meiryo UI" panose="020B0604030504040204" pitchFamily="50" charset="-128"/>
                        </a:rPr>
                        <a:t>crRNA:DNA</a:t>
                      </a:r>
                      <a:r>
                        <a:rPr kumimoji="1" lang="ja-JP" altLang="en-US" sz="1600" b="1" dirty="0" smtClean="0">
                          <a:solidFill>
                            <a:schemeClr val="tx1"/>
                          </a:solidFill>
                          <a:latin typeface="Meiryo UI" panose="020B0604030504040204" pitchFamily="50" charset="-128"/>
                          <a:ea typeface="Meiryo UI" panose="020B0604030504040204" pitchFamily="50" charset="-128"/>
                        </a:rPr>
                        <a:t>折れ曲がり構造</a:t>
                      </a:r>
                      <a:r>
                        <a:rPr kumimoji="1" lang="ja-JP" altLang="en-US" sz="1600" dirty="0" smtClean="0">
                          <a:latin typeface="Meiryo UI" panose="020B0604030504040204" pitchFamily="50" charset="-128"/>
                          <a:ea typeface="Meiryo UI" panose="020B0604030504040204" pitchFamily="50" charset="-128"/>
                        </a:rPr>
                        <a:t>」を維持する。</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2783126622"/>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8</a:t>
                      </a:r>
                      <a:endParaRPr kumimoji="1" lang="ja-JP" altLang="en-US" sz="2400" b="1" dirty="0">
                        <a:latin typeface="Cooper Black" panose="0208090404030B0204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smtClean="0">
                          <a:latin typeface="Meiryo UI" panose="020B0604030504040204" pitchFamily="50" charset="-128"/>
                          <a:ea typeface="Meiryo UI" panose="020B0604030504040204" pitchFamily="50" charset="-128"/>
                        </a:rPr>
                        <a:t>Cas8</a:t>
                      </a:r>
                      <a:r>
                        <a:rPr kumimoji="1" lang="ja-JP" altLang="en-US" sz="1600" b="0" dirty="0" smtClean="0">
                          <a:latin typeface="Meiryo UI" panose="020B0604030504040204" pitchFamily="50" charset="-128"/>
                          <a:ea typeface="Meiryo UI" panose="020B0604030504040204" pitchFamily="50" charset="-128"/>
                        </a:rPr>
                        <a:t>は、</a:t>
                      </a:r>
                      <a:r>
                        <a:rPr kumimoji="1" lang="en-US" altLang="ja-JP" sz="1600" b="0" dirty="0" smtClean="0">
                          <a:latin typeface="Meiryo UI" panose="020B0604030504040204" pitchFamily="50" charset="-128"/>
                          <a:ea typeface="Meiryo UI" panose="020B0604030504040204" pitchFamily="50" charset="-128"/>
                        </a:rPr>
                        <a:t>Cascade</a:t>
                      </a:r>
                      <a:r>
                        <a:rPr kumimoji="1" lang="ja-JP" altLang="en-US" sz="1600" b="0" dirty="0" smtClean="0">
                          <a:latin typeface="Meiryo UI" panose="020B0604030504040204" pitchFamily="50" charset="-128"/>
                          <a:ea typeface="Meiryo UI" panose="020B0604030504040204" pitchFamily="50" charset="-128"/>
                        </a:rPr>
                        <a:t>を構成するユニットの一つで、</a:t>
                      </a:r>
                      <a:r>
                        <a:rPr kumimoji="1" lang="en-US" altLang="ja-JP" sz="1600" b="0" dirty="0" smtClean="0">
                          <a:latin typeface="Meiryo UI" panose="020B0604030504040204" pitchFamily="50" charset="-128"/>
                          <a:ea typeface="Meiryo UI" panose="020B0604030504040204" pitchFamily="50" charset="-128"/>
                        </a:rPr>
                        <a:t>PAM</a:t>
                      </a:r>
                      <a:r>
                        <a:rPr kumimoji="1" lang="ja-JP" altLang="en-US" sz="1600" b="0" dirty="0" smtClean="0">
                          <a:latin typeface="Meiryo UI" panose="020B0604030504040204" pitchFamily="50" charset="-128"/>
                          <a:ea typeface="Meiryo UI" panose="020B0604030504040204" pitchFamily="50" charset="-128"/>
                        </a:rPr>
                        <a:t>を認識。</a:t>
                      </a:r>
                      <a:endParaRPr kumimoji="1" lang="ja-JP" altLang="en-US" sz="1600" b="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10890991"/>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9</a:t>
                      </a:r>
                      <a:endParaRPr kumimoji="1" lang="ja-JP" altLang="en-US" sz="2400" b="1" dirty="0">
                        <a:latin typeface="Cooper Black" panose="0208090404030B020404" pitchFamily="18" charset="0"/>
                      </a:endParaRPr>
                    </a:p>
                  </a:txBody>
                  <a:tcPr anchor="ctr"/>
                </a:tc>
                <a:tc>
                  <a:txBody>
                    <a:bodyPr/>
                    <a:lstStyle/>
                    <a:p>
                      <a:r>
                        <a:rPr kumimoji="1" lang="en-US" altLang="ja-JP" sz="1600" b="0" dirty="0" smtClean="0">
                          <a:latin typeface="Meiryo UI" panose="020B0604030504040204" pitchFamily="50" charset="-128"/>
                          <a:ea typeface="Meiryo UI" panose="020B0604030504040204" pitchFamily="50" charset="-128"/>
                        </a:rPr>
                        <a:t>Cas9</a:t>
                      </a:r>
                      <a:r>
                        <a:rPr kumimoji="1" lang="ja-JP" altLang="en-US" sz="1600" b="0" dirty="0" smtClean="0">
                          <a:latin typeface="Meiryo UI" panose="020B0604030504040204" pitchFamily="50" charset="-128"/>
                          <a:ea typeface="Meiryo UI" panose="020B0604030504040204" pitchFamily="50" charset="-128"/>
                        </a:rPr>
                        <a:t>は、</a:t>
                      </a:r>
                      <a:r>
                        <a:rPr kumimoji="1" lang="en-US" altLang="ja-JP" sz="1600" b="1" dirty="0" smtClean="0">
                          <a:latin typeface="Meiryo UI" panose="020B0604030504040204" pitchFamily="50" charset="-128"/>
                          <a:ea typeface="Meiryo UI" panose="020B0604030504040204" pitchFamily="50" charset="-128"/>
                        </a:rPr>
                        <a:t>guide RNA</a:t>
                      </a:r>
                      <a:r>
                        <a:rPr kumimoji="1" lang="ja-JP" altLang="en-US" sz="1600" b="1" dirty="0" smtClean="0">
                          <a:latin typeface="Meiryo UI" panose="020B0604030504040204" pitchFamily="50" charset="-128"/>
                          <a:ea typeface="Meiryo UI" panose="020B0604030504040204" pitchFamily="50" charset="-128"/>
                        </a:rPr>
                        <a:t>（</a:t>
                      </a:r>
                      <a:r>
                        <a:rPr kumimoji="1" lang="en-US" altLang="ja-JP" sz="1600" b="1" dirty="0" smtClean="0">
                          <a:latin typeface="Meiryo UI" panose="020B0604030504040204" pitchFamily="50" charset="-128"/>
                          <a:ea typeface="Meiryo UI" panose="020B0604030504040204" pitchFamily="50" charset="-128"/>
                        </a:rPr>
                        <a:t>gRNA</a:t>
                      </a:r>
                      <a:r>
                        <a:rPr kumimoji="1" lang="ja-JP" altLang="en-US" sz="1600" b="1" dirty="0" smtClean="0">
                          <a:latin typeface="Meiryo UI" panose="020B0604030504040204" pitchFamily="50" charset="-128"/>
                          <a:ea typeface="Meiryo UI" panose="020B0604030504040204" pitchFamily="50" charset="-128"/>
                        </a:rPr>
                        <a:t>）</a:t>
                      </a:r>
                      <a:r>
                        <a:rPr kumimoji="1" lang="ja-JP" altLang="en-US" sz="1600" b="0" dirty="0" smtClean="0">
                          <a:latin typeface="Meiryo UI" panose="020B0604030504040204" pitchFamily="50" charset="-128"/>
                          <a:ea typeface="Meiryo UI" panose="020B0604030504040204" pitchFamily="50" charset="-128"/>
                        </a:rPr>
                        <a:t>と</a:t>
                      </a:r>
                      <a:r>
                        <a:rPr kumimoji="1" lang="ja-JP" altLang="en-US" sz="1600" b="1" dirty="0" smtClean="0">
                          <a:latin typeface="Meiryo UI" panose="020B0604030504040204" pitchFamily="50" charset="-128"/>
                          <a:ea typeface="Meiryo UI" panose="020B0604030504040204" pitchFamily="50" charset="-128"/>
                        </a:rPr>
                        <a:t>リボ核タンパク質（</a:t>
                      </a:r>
                      <a:r>
                        <a:rPr kumimoji="1" lang="en-US" altLang="ja-JP" sz="1600" b="1" dirty="0" smtClean="0">
                          <a:latin typeface="Meiryo UI" panose="020B0604030504040204" pitchFamily="50" charset="-128"/>
                          <a:ea typeface="Meiryo UI" panose="020B0604030504040204" pitchFamily="50" charset="-128"/>
                        </a:rPr>
                        <a:t>Ribonucleoprotein</a:t>
                      </a:r>
                      <a:r>
                        <a:rPr kumimoji="1" lang="ja-JP" altLang="en-US" sz="1600" b="1" dirty="0" smtClean="0">
                          <a:latin typeface="Meiryo UI" panose="020B0604030504040204" pitchFamily="50" charset="-128"/>
                          <a:ea typeface="Meiryo UI" panose="020B0604030504040204" pitchFamily="50" charset="-128"/>
                        </a:rPr>
                        <a:t>：</a:t>
                      </a:r>
                      <a:r>
                        <a:rPr kumimoji="1" lang="en-US" altLang="ja-JP" sz="1600" b="1" dirty="0" smtClean="0">
                          <a:latin typeface="Meiryo UI" panose="020B0604030504040204" pitchFamily="50" charset="-128"/>
                          <a:ea typeface="Meiryo UI" panose="020B0604030504040204" pitchFamily="50" charset="-128"/>
                        </a:rPr>
                        <a:t>RNP</a:t>
                      </a:r>
                      <a:r>
                        <a:rPr kumimoji="1" lang="ja-JP" altLang="en-US" sz="1600" b="1" dirty="0" smtClean="0">
                          <a:latin typeface="Meiryo UI" panose="020B0604030504040204" pitchFamily="50" charset="-128"/>
                          <a:ea typeface="Meiryo UI" panose="020B0604030504040204" pitchFamily="50" charset="-128"/>
                        </a:rPr>
                        <a:t>）複合体</a:t>
                      </a:r>
                      <a:r>
                        <a:rPr kumimoji="1" lang="ja-JP" altLang="en-US" sz="1600" b="0" dirty="0" smtClean="0">
                          <a:latin typeface="Meiryo UI" panose="020B0604030504040204" pitchFamily="50" charset="-128"/>
                          <a:ea typeface="Meiryo UI" panose="020B0604030504040204" pitchFamily="50" charset="-128"/>
                        </a:rPr>
                        <a:t>を形成。</a:t>
                      </a:r>
                      <a:r>
                        <a:rPr kumimoji="1" lang="en-US" altLang="ja-JP" sz="1600" b="0" dirty="0" smtClean="0">
                          <a:latin typeface="Meiryo UI" panose="020B0604030504040204" pitchFamily="50" charset="-128"/>
                          <a:ea typeface="Meiryo UI" panose="020B0604030504040204" pitchFamily="50" charset="-128"/>
                        </a:rPr>
                        <a:t>DNA</a:t>
                      </a:r>
                      <a:r>
                        <a:rPr kumimoji="1" lang="ja-JP" altLang="en-US" sz="1600" b="0" dirty="0" smtClean="0">
                          <a:latin typeface="Meiryo UI" panose="020B0604030504040204" pitchFamily="50" charset="-128"/>
                          <a:ea typeface="Meiryo UI" panose="020B0604030504040204" pitchFamily="50" charset="-128"/>
                        </a:rPr>
                        <a:t>配列と</a:t>
                      </a:r>
                      <a:r>
                        <a:rPr kumimoji="1" lang="en-US" altLang="ja-JP" sz="1600" b="0" dirty="0" smtClean="0">
                          <a:latin typeface="Meiryo UI" panose="020B0604030504040204" pitchFamily="50" charset="-128"/>
                          <a:ea typeface="Meiryo UI" panose="020B0604030504040204" pitchFamily="50" charset="-128"/>
                        </a:rPr>
                        <a:t>gRNA</a:t>
                      </a:r>
                      <a:r>
                        <a:rPr kumimoji="1" lang="ja-JP" altLang="en-US" sz="1600" b="0" dirty="0" err="1" smtClean="0">
                          <a:latin typeface="Meiryo UI" panose="020B0604030504040204" pitchFamily="50" charset="-128"/>
                          <a:ea typeface="Meiryo UI" panose="020B0604030504040204" pitchFamily="50" charset="-128"/>
                        </a:rPr>
                        <a:t>を照</a:t>
                      </a:r>
                      <a:r>
                        <a:rPr kumimoji="1" lang="ja-JP" altLang="en-US" sz="1600" b="0" dirty="0" smtClean="0">
                          <a:latin typeface="Meiryo UI" panose="020B0604030504040204" pitchFamily="50" charset="-128"/>
                          <a:ea typeface="Meiryo UI" panose="020B0604030504040204" pitchFamily="50" charset="-128"/>
                        </a:rPr>
                        <a:t>合して標的部位を認識し、</a:t>
                      </a:r>
                      <a:r>
                        <a:rPr kumimoji="1" lang="en-US" altLang="ja-JP" sz="1600" b="0" dirty="0" smtClean="0">
                          <a:latin typeface="Meiryo UI" panose="020B0604030504040204" pitchFamily="50" charset="-128"/>
                          <a:ea typeface="Meiryo UI" panose="020B0604030504040204" pitchFamily="50" charset="-128"/>
                        </a:rPr>
                        <a:t>PAM</a:t>
                      </a:r>
                      <a:r>
                        <a:rPr kumimoji="1" lang="ja-JP" altLang="en-US" sz="1600" b="0" dirty="0" smtClean="0">
                          <a:latin typeface="Meiryo UI" panose="020B0604030504040204" pitchFamily="50" charset="-128"/>
                          <a:ea typeface="Meiryo UI" panose="020B0604030504040204" pitchFamily="50" charset="-128"/>
                        </a:rPr>
                        <a:t>（</a:t>
                      </a:r>
                      <a:r>
                        <a:rPr kumimoji="1" lang="en-US" altLang="ja-JP" sz="1600" b="0" dirty="0" smtClean="0">
                          <a:latin typeface="Meiryo UI" panose="020B0604030504040204" pitchFamily="50" charset="-128"/>
                          <a:ea typeface="Meiryo UI" panose="020B0604030504040204" pitchFamily="50" charset="-128"/>
                        </a:rPr>
                        <a:t>NGG</a:t>
                      </a:r>
                      <a:r>
                        <a:rPr kumimoji="1" lang="ja-JP" altLang="en-US" sz="1600" b="0" dirty="0" smtClean="0">
                          <a:latin typeface="Meiryo UI" panose="020B0604030504040204" pitchFamily="50" charset="-128"/>
                          <a:ea typeface="Meiryo UI" panose="020B0604030504040204" pitchFamily="50" charset="-128"/>
                        </a:rPr>
                        <a:t>）配列から</a:t>
                      </a:r>
                      <a:r>
                        <a:rPr kumimoji="1" lang="en-US" altLang="ja-JP" sz="1600" b="0" dirty="0" smtClean="0">
                          <a:latin typeface="Meiryo UI" panose="020B0604030504040204" pitchFamily="50" charset="-128"/>
                          <a:ea typeface="Meiryo UI" panose="020B0604030504040204" pitchFamily="50" charset="-128"/>
                        </a:rPr>
                        <a:t>3</a:t>
                      </a:r>
                      <a:r>
                        <a:rPr kumimoji="1" lang="ja-JP" altLang="en-US" sz="1600" b="0" dirty="0" smtClean="0">
                          <a:latin typeface="Meiryo UI" panose="020B0604030504040204" pitchFamily="50" charset="-128"/>
                          <a:ea typeface="Meiryo UI" panose="020B0604030504040204" pitchFamily="50" charset="-128"/>
                        </a:rPr>
                        <a:t>塩基以内で</a:t>
                      </a:r>
                      <a:r>
                        <a:rPr kumimoji="1" lang="en-US" altLang="ja-JP" sz="1600" b="0" dirty="0" smtClean="0">
                          <a:latin typeface="Meiryo UI" panose="020B0604030504040204" pitchFamily="50" charset="-128"/>
                          <a:ea typeface="Meiryo UI" panose="020B0604030504040204" pitchFamily="50" charset="-128"/>
                        </a:rPr>
                        <a:t>DNA</a:t>
                      </a:r>
                      <a:r>
                        <a:rPr kumimoji="1" lang="ja-JP" altLang="en-US" sz="1600" b="0" dirty="0" smtClean="0">
                          <a:latin typeface="Meiryo UI" panose="020B0604030504040204" pitchFamily="50" charset="-128"/>
                          <a:ea typeface="Meiryo UI" panose="020B0604030504040204" pitchFamily="50" charset="-128"/>
                        </a:rPr>
                        <a:t>を切断。</a:t>
                      </a:r>
                      <a:endParaRPr kumimoji="1" lang="ja-JP" altLang="en-US" sz="1600" b="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2152452840"/>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10</a:t>
                      </a:r>
                      <a:endParaRPr kumimoji="1" lang="ja-JP" altLang="en-US" sz="2400" b="1" dirty="0">
                        <a:latin typeface="Cooper Black" panose="0208090404030B020404" pitchFamily="18" charset="0"/>
                      </a:endParaRPr>
                    </a:p>
                  </a:txBody>
                  <a:tcPr anchor="ctr"/>
                </a:tc>
                <a:tc>
                  <a:txBody>
                    <a:bodyPr/>
                    <a:lstStyle/>
                    <a:p>
                      <a:r>
                        <a:rPr kumimoji="1" lang="en-US" altLang="ja-JP" sz="1600" dirty="0" smtClean="0">
                          <a:latin typeface="Meiryo UI" panose="020B0604030504040204" pitchFamily="50" charset="-128"/>
                          <a:ea typeface="Meiryo UI" panose="020B0604030504040204" pitchFamily="50" charset="-128"/>
                        </a:rPr>
                        <a:t>Cas10</a:t>
                      </a:r>
                      <a:r>
                        <a:rPr kumimoji="1" lang="ja-JP" altLang="en-US" sz="1600" dirty="0" smtClean="0">
                          <a:latin typeface="Meiryo UI" panose="020B0604030504040204" pitchFamily="50" charset="-128"/>
                          <a:ea typeface="Meiryo UI" panose="020B0604030504040204" pitchFamily="50" charset="-128"/>
                        </a:rPr>
                        <a:t>は、</a:t>
                      </a:r>
                      <a:r>
                        <a:rPr kumimoji="1" lang="en-US" altLang="ja-JP" sz="1600" dirty="0" smtClean="0">
                          <a:latin typeface="Meiryo UI" panose="020B0604030504040204" pitchFamily="50" charset="-128"/>
                          <a:ea typeface="Meiryo UI" panose="020B0604030504040204" pitchFamily="50" charset="-128"/>
                        </a:rPr>
                        <a:t>DNA</a:t>
                      </a:r>
                      <a:r>
                        <a:rPr kumimoji="1" lang="ja-JP" altLang="en-US" sz="1600" dirty="0" smtClean="0">
                          <a:latin typeface="Meiryo UI" panose="020B0604030504040204" pitchFamily="50" charset="-128"/>
                          <a:ea typeface="Meiryo UI" panose="020B0604030504040204" pitchFamily="50" charset="-128"/>
                        </a:rPr>
                        <a:t>ポリメラーゼおよびヌクレオチドシクラーゼを含む複合体。</a:t>
                      </a:r>
                      <a:r>
                        <a:rPr kumimoji="1" lang="en-US" altLang="ja-JP" sz="1600" b="1" dirty="0" smtClean="0">
                          <a:latin typeface="Meiryo UI" panose="020B0604030504040204" pitchFamily="50" charset="-128"/>
                          <a:ea typeface="Meiryo UI" panose="020B0604030504040204" pitchFamily="50" charset="-128"/>
                        </a:rPr>
                        <a:t>CRISPR-Cas10</a:t>
                      </a:r>
                      <a:r>
                        <a:rPr kumimoji="1" lang="ja-JP" altLang="en-US" sz="1600" dirty="0" smtClean="0">
                          <a:latin typeface="Meiryo UI" panose="020B0604030504040204" pitchFamily="50" charset="-128"/>
                          <a:ea typeface="Meiryo UI" panose="020B0604030504040204" pitchFamily="50" charset="-128"/>
                        </a:rPr>
                        <a:t>として生物圏で最も豊富なファージの遺伝操作に関する研究が進展。病原性ファージなど</a:t>
                      </a:r>
                      <a:r>
                        <a:rPr kumimoji="1" lang="ja-JP" altLang="en-US" sz="1600" b="1" dirty="0" smtClean="0">
                          <a:latin typeface="Meiryo UI" panose="020B0604030504040204" pitchFamily="50" charset="-128"/>
                          <a:ea typeface="Meiryo UI" panose="020B0604030504040204" pitchFamily="50" charset="-128"/>
                        </a:rPr>
                        <a:t>原核生物ゲノム編集技術</a:t>
                      </a:r>
                      <a:r>
                        <a:rPr kumimoji="1" lang="ja-JP" altLang="en-US" sz="1600" dirty="0" smtClean="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4265972004"/>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11</a:t>
                      </a:r>
                      <a:endParaRPr kumimoji="1" lang="ja-JP" altLang="en-US" sz="2400" b="1" dirty="0">
                        <a:latin typeface="Cooper Black" panose="0208090404030B020404" pitchFamily="18" charset="0"/>
                      </a:endParaRPr>
                    </a:p>
                  </a:txBody>
                  <a:tcPr anchor="ctr"/>
                </a:tc>
                <a:tc>
                  <a:txBody>
                    <a:bodyPr/>
                    <a:lstStyle/>
                    <a:p>
                      <a:r>
                        <a:rPr kumimoji="1" lang="en-US" altLang="ja-JP" sz="1600" b="1" dirty="0" smtClean="0">
                          <a:latin typeface="Meiryo UI" panose="020B0604030504040204" pitchFamily="50" charset="-128"/>
                          <a:ea typeface="Meiryo UI" panose="020B0604030504040204" pitchFamily="50" charset="-128"/>
                        </a:rPr>
                        <a:t>RNP</a:t>
                      </a:r>
                      <a:r>
                        <a:rPr kumimoji="1" lang="ja-JP" altLang="en-US" sz="1600" b="1" dirty="0" smtClean="0">
                          <a:latin typeface="Meiryo UI" panose="020B0604030504040204" pitchFamily="50" charset="-128"/>
                          <a:ea typeface="Meiryo UI" panose="020B0604030504040204" pitchFamily="50" charset="-128"/>
                        </a:rPr>
                        <a:t>複合体</a:t>
                      </a:r>
                      <a:r>
                        <a:rPr kumimoji="1" lang="ja-JP" altLang="en-US" sz="1600" dirty="0" smtClean="0">
                          <a:latin typeface="Meiryo UI" panose="020B0604030504040204" pitchFamily="50" charset="-128"/>
                          <a:ea typeface="Meiryo UI" panose="020B0604030504040204" pitchFamily="50" charset="-128"/>
                        </a:rPr>
                        <a:t>（標的配列を認識する）を構成する。</a:t>
                      </a:r>
                      <a:r>
                        <a:rPr kumimoji="1" lang="en-US" altLang="ja-JP" sz="1600" dirty="0" smtClean="0">
                          <a:latin typeface="Meiryo UI" panose="020B0604030504040204" pitchFamily="50" charset="-128"/>
                          <a:ea typeface="Meiryo UI" panose="020B0604030504040204" pitchFamily="50" charset="-128"/>
                        </a:rPr>
                        <a:t>Subunit</a:t>
                      </a:r>
                      <a:r>
                        <a:rPr kumimoji="1" lang="ja-JP" altLang="en-US" sz="1600" dirty="0" smtClean="0">
                          <a:latin typeface="Meiryo UI" panose="020B0604030504040204" pitchFamily="50" charset="-128"/>
                          <a:ea typeface="Meiryo UI" panose="020B0604030504040204" pitchFamily="50" charset="-128"/>
                        </a:rPr>
                        <a:t>のメインは</a:t>
                      </a:r>
                      <a:r>
                        <a:rPr kumimoji="1" lang="en-US" altLang="ja-JP" sz="1600" dirty="0" smtClean="0">
                          <a:latin typeface="Meiryo UI" panose="020B0604030504040204" pitchFamily="50" charset="-128"/>
                          <a:ea typeface="Meiryo UI" panose="020B0604030504040204" pitchFamily="50" charset="-128"/>
                        </a:rPr>
                        <a:t>Cas5</a:t>
                      </a:r>
                      <a:r>
                        <a:rPr kumimoji="1" lang="ja-JP" altLang="en-US" sz="1600" dirty="0" smtClean="0">
                          <a:latin typeface="Meiryo UI" panose="020B0604030504040204" pitchFamily="50" charset="-128"/>
                          <a:ea typeface="Meiryo UI" panose="020B0604030504040204" pitchFamily="50" charset="-128"/>
                        </a:rPr>
                        <a:t>と</a:t>
                      </a:r>
                      <a:r>
                        <a:rPr kumimoji="1" lang="en-US" altLang="ja-JP" sz="1600" dirty="0" smtClean="0">
                          <a:latin typeface="Meiryo UI" panose="020B0604030504040204" pitchFamily="50" charset="-128"/>
                          <a:ea typeface="Meiryo UI" panose="020B0604030504040204" pitchFamily="50" charset="-128"/>
                        </a:rPr>
                        <a:t>Cas7</a:t>
                      </a:r>
                      <a:r>
                        <a:rPr kumimoji="1" lang="ja-JP" altLang="en-US" sz="1600" dirty="0" smtClean="0">
                          <a:latin typeface="Meiryo UI" panose="020B0604030504040204" pitchFamily="50" charset="-128"/>
                          <a:ea typeface="Meiryo UI" panose="020B0604030504040204" pitchFamily="50" charset="-128"/>
                        </a:rPr>
                        <a:t>で</a:t>
                      </a:r>
                      <a:r>
                        <a:rPr kumimoji="1" lang="en-US" altLang="ja-JP" sz="1600" dirty="0" smtClean="0">
                          <a:latin typeface="Meiryo UI" panose="020B0604030504040204" pitchFamily="50" charset="-128"/>
                          <a:ea typeface="Meiryo UI" panose="020B0604030504040204" pitchFamily="50" charset="-128"/>
                        </a:rPr>
                        <a:t>Cas11</a:t>
                      </a:r>
                      <a:r>
                        <a:rPr kumimoji="1" lang="ja-JP" altLang="en-US" sz="1600" dirty="0" smtClean="0">
                          <a:latin typeface="Meiryo UI" panose="020B0604030504040204" pitchFamily="50" charset="-128"/>
                          <a:ea typeface="Meiryo UI" panose="020B0604030504040204" pitchFamily="50" charset="-128"/>
                        </a:rPr>
                        <a:t>は</a:t>
                      </a:r>
                      <a:r>
                        <a:rPr kumimoji="1" lang="en-US" altLang="ja-JP" sz="1600" dirty="0" smtClean="0">
                          <a:latin typeface="Meiryo UI" panose="020B0604030504040204" pitchFamily="50" charset="-128"/>
                          <a:ea typeface="Meiryo UI" panose="020B0604030504040204" pitchFamily="50" charset="-128"/>
                        </a:rPr>
                        <a:t>Small</a:t>
                      </a:r>
                      <a:r>
                        <a:rPr kumimoji="1" lang="ja-JP" altLang="en-US" sz="1600" dirty="0" smtClean="0">
                          <a:latin typeface="Meiryo UI" panose="020B0604030504040204" pitchFamily="50" charset="-128"/>
                          <a:ea typeface="Meiryo UI" panose="020B0604030504040204" pitchFamily="50" charset="-128"/>
                        </a:rPr>
                        <a:t> </a:t>
                      </a:r>
                      <a:r>
                        <a:rPr kumimoji="1" lang="en-US" altLang="ja-JP" sz="1600" dirty="0" smtClean="0">
                          <a:latin typeface="Meiryo UI" panose="020B0604030504040204" pitchFamily="50" charset="-128"/>
                          <a:ea typeface="Meiryo UI" panose="020B0604030504040204" pitchFamily="50" charset="-128"/>
                        </a:rPr>
                        <a:t>Subunit</a:t>
                      </a:r>
                      <a:r>
                        <a:rPr kumimoji="1" lang="ja-JP" altLang="en-US" sz="1600" dirty="0" smtClean="0">
                          <a:latin typeface="Meiryo UI" panose="020B0604030504040204" pitchFamily="50" charset="-128"/>
                          <a:ea typeface="Meiryo UI" panose="020B0604030504040204" pitchFamily="50" charset="-128"/>
                        </a:rPr>
                        <a:t>の一つ。</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157187123"/>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12a</a:t>
                      </a:r>
                      <a:endParaRPr kumimoji="1" lang="ja-JP" altLang="en-US" sz="2400" b="1" dirty="0">
                        <a:latin typeface="Cooper Black" panose="0208090404030B020404" pitchFamily="18" charset="0"/>
                      </a:endParaRPr>
                    </a:p>
                  </a:txBody>
                  <a:tcPr anchor="ctr"/>
                </a:tc>
                <a:tc>
                  <a:txBody>
                    <a:bodyPr/>
                    <a:lstStyle/>
                    <a:p>
                      <a:r>
                        <a:rPr kumimoji="1" lang="ja-JP" altLang="en-US" sz="1600" dirty="0" smtClean="0">
                          <a:latin typeface="Meiryo UI" panose="020B0604030504040204" pitchFamily="50" charset="-128"/>
                          <a:ea typeface="Meiryo UI" panose="020B0604030504040204" pitchFamily="50" charset="-128"/>
                        </a:rPr>
                        <a:t>ゲノム編集用に開発された</a:t>
                      </a:r>
                      <a:r>
                        <a:rPr kumimoji="1" lang="en-US" altLang="ja-JP" sz="1600" dirty="0" err="1" smtClean="0">
                          <a:latin typeface="Meiryo UI" panose="020B0604030504040204" pitchFamily="50" charset="-128"/>
                          <a:ea typeface="Meiryo UI" panose="020B0604030504040204" pitchFamily="50" charset="-128"/>
                        </a:rPr>
                        <a:t>Cas</a:t>
                      </a:r>
                      <a:r>
                        <a:rPr kumimoji="1" lang="ja-JP" altLang="en-US" sz="1600" dirty="0" smtClean="0">
                          <a:latin typeface="Meiryo UI" panose="020B0604030504040204" pitchFamily="50" charset="-128"/>
                          <a:ea typeface="Meiryo UI" panose="020B0604030504040204" pitchFamily="50" charset="-128"/>
                        </a:rPr>
                        <a:t>タンパク質で別名</a:t>
                      </a:r>
                      <a:r>
                        <a:rPr kumimoji="1" lang="en-US" altLang="ja-JP" sz="1600" dirty="0" smtClean="0">
                          <a:latin typeface="Meiryo UI" panose="020B0604030504040204" pitchFamily="50" charset="-128"/>
                          <a:ea typeface="Meiryo UI" panose="020B0604030504040204" pitchFamily="50" charset="-128"/>
                        </a:rPr>
                        <a:t>Cpf1</a:t>
                      </a:r>
                      <a:r>
                        <a:rPr kumimoji="1" lang="ja-JP" altLang="en-US" sz="1600" dirty="0" err="1" smtClean="0">
                          <a:latin typeface="Meiryo UI" panose="020B0604030504040204" pitchFamily="50" charset="-128"/>
                          <a:ea typeface="Meiryo UI" panose="020B0604030504040204" pitchFamily="50" charset="-128"/>
                        </a:rPr>
                        <a:t>。</a:t>
                      </a:r>
                      <a:r>
                        <a:rPr kumimoji="1" lang="en-US" altLang="ja-JP" sz="1600" b="0" dirty="0" smtClean="0">
                          <a:latin typeface="Meiryo UI" panose="020B0604030504040204" pitchFamily="50" charset="-128"/>
                          <a:ea typeface="Meiryo UI" panose="020B0604030504040204" pitchFamily="50" charset="-128"/>
                        </a:rPr>
                        <a:t>Cas9</a:t>
                      </a:r>
                      <a:r>
                        <a:rPr kumimoji="1" lang="ja-JP" altLang="en-US" sz="1600" b="0" dirty="0" smtClean="0">
                          <a:latin typeface="Meiryo UI" panose="020B0604030504040204" pitchFamily="50" charset="-128"/>
                          <a:ea typeface="Meiryo UI" panose="020B0604030504040204" pitchFamily="50" charset="-128"/>
                        </a:rPr>
                        <a:t>は二本鎖</a:t>
                      </a:r>
                      <a:r>
                        <a:rPr kumimoji="1" lang="en-US" altLang="ja-JP" sz="1600" b="0" dirty="0" smtClean="0">
                          <a:latin typeface="Meiryo UI" panose="020B0604030504040204" pitchFamily="50" charset="-128"/>
                          <a:ea typeface="Meiryo UI" panose="020B0604030504040204" pitchFamily="50" charset="-128"/>
                        </a:rPr>
                        <a:t>DNA</a:t>
                      </a:r>
                      <a:r>
                        <a:rPr kumimoji="1" lang="ja-JP" altLang="en-US" sz="1600" b="0" dirty="0" smtClean="0">
                          <a:latin typeface="Meiryo UI" panose="020B0604030504040204" pitchFamily="50" charset="-128"/>
                          <a:ea typeface="Meiryo UI" panose="020B0604030504040204" pitchFamily="50" charset="-128"/>
                        </a:rPr>
                        <a:t>を垂直に切断するが、</a:t>
                      </a:r>
                      <a:r>
                        <a:rPr kumimoji="1" lang="en-US" altLang="ja-JP" sz="1600" b="0" dirty="0" smtClean="0">
                          <a:latin typeface="Meiryo UI" panose="020B0604030504040204" pitchFamily="50" charset="-128"/>
                          <a:ea typeface="Meiryo UI" panose="020B0604030504040204" pitchFamily="50" charset="-128"/>
                        </a:rPr>
                        <a:t>Cas12a</a:t>
                      </a:r>
                      <a:r>
                        <a:rPr kumimoji="1" lang="ja-JP" altLang="en-US" sz="1600" b="0" dirty="0" smtClean="0">
                          <a:latin typeface="Meiryo UI" panose="020B0604030504040204" pitchFamily="50" charset="-128"/>
                          <a:ea typeface="Meiryo UI" panose="020B0604030504040204" pitchFamily="50" charset="-128"/>
                        </a:rPr>
                        <a:t>は、切断面</a:t>
                      </a:r>
                      <a:r>
                        <a:rPr kumimoji="1" lang="en-US" altLang="ja-JP" sz="1600" b="0" dirty="0" smtClean="0">
                          <a:latin typeface="Meiryo UI" panose="020B0604030504040204" pitchFamily="50" charset="-128"/>
                          <a:ea typeface="Meiryo UI" panose="020B0604030504040204" pitchFamily="50" charset="-128"/>
                        </a:rPr>
                        <a:t>5’</a:t>
                      </a:r>
                      <a:r>
                        <a:rPr kumimoji="1" lang="ja-JP" altLang="en-US" sz="1600" b="0" dirty="0" smtClean="0">
                          <a:latin typeface="Meiryo UI" panose="020B0604030504040204" pitchFamily="50" charset="-128"/>
                          <a:ea typeface="Meiryo UI" panose="020B0604030504040204" pitchFamily="50" charset="-128"/>
                        </a:rPr>
                        <a:t>突出末端をつくる。</a:t>
                      </a:r>
                      <a:r>
                        <a:rPr kumimoji="1" lang="en-US" altLang="ja-JP" sz="1600" b="0" dirty="0" smtClean="0">
                          <a:latin typeface="Meiryo UI" panose="020B0604030504040204" pitchFamily="50" charset="-128"/>
                          <a:ea typeface="Meiryo UI" panose="020B0604030504040204" pitchFamily="50" charset="-128"/>
                        </a:rPr>
                        <a:t>Cas9</a:t>
                      </a:r>
                      <a:r>
                        <a:rPr kumimoji="1" lang="ja-JP" altLang="en-US" sz="1600" b="0" dirty="0" err="1" smtClean="0">
                          <a:latin typeface="Meiryo UI" panose="020B0604030504040204" pitchFamily="50" charset="-128"/>
                          <a:ea typeface="Meiryo UI" panose="020B0604030504040204" pitchFamily="50" charset="-128"/>
                        </a:rPr>
                        <a:t>、</a:t>
                      </a:r>
                      <a:r>
                        <a:rPr kumimoji="1" lang="en-US" altLang="ja-JP" sz="1600" b="0" dirty="0" smtClean="0">
                          <a:latin typeface="Meiryo UI" panose="020B0604030504040204" pitchFamily="50" charset="-128"/>
                          <a:ea typeface="Meiryo UI" panose="020B0604030504040204" pitchFamily="50" charset="-128"/>
                        </a:rPr>
                        <a:t>Cas12b</a:t>
                      </a:r>
                      <a:r>
                        <a:rPr kumimoji="1" lang="ja-JP" altLang="en-US" sz="1600" b="0" dirty="0" smtClean="0">
                          <a:latin typeface="Meiryo UI" panose="020B0604030504040204" pitchFamily="50" charset="-128"/>
                          <a:ea typeface="Meiryo UI" panose="020B0604030504040204" pitchFamily="50" charset="-128"/>
                        </a:rPr>
                        <a:t>と共にヒトゲノム編集のプラットフォームの一つ。</a:t>
                      </a:r>
                      <a:endParaRPr kumimoji="1" lang="ja-JP" altLang="en-US" sz="1600" b="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3223200668"/>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12b</a:t>
                      </a:r>
                      <a:endParaRPr kumimoji="1" lang="ja-JP" altLang="en-US" sz="2400" b="1" dirty="0">
                        <a:latin typeface="Cooper Black" panose="0208090404030B020404" pitchFamily="18" charset="0"/>
                      </a:endParaRPr>
                    </a:p>
                  </a:txBody>
                  <a:tcPr anchor="ctr"/>
                </a:tc>
                <a:tc>
                  <a:txBody>
                    <a:bodyPr/>
                    <a:lstStyle/>
                    <a:p>
                      <a:r>
                        <a:rPr kumimoji="1" lang="ja-JP" altLang="en-US" sz="1600" dirty="0" smtClean="0">
                          <a:latin typeface="Meiryo UI" panose="020B0604030504040204" pitchFamily="50" charset="-128"/>
                          <a:ea typeface="Meiryo UI" panose="020B0604030504040204" pitchFamily="50" charset="-128"/>
                        </a:rPr>
                        <a:t>ヒトゲノム編集プラットフォームの一つ。</a:t>
                      </a:r>
                      <a:r>
                        <a:rPr kumimoji="1" lang="en-US" altLang="ja-JP" sz="1600" dirty="0" smtClean="0">
                          <a:latin typeface="Meiryo UI" panose="020B0604030504040204" pitchFamily="50" charset="-128"/>
                          <a:ea typeface="Meiryo UI" panose="020B0604030504040204" pitchFamily="50" charset="-128"/>
                        </a:rPr>
                        <a:t>Cas9</a:t>
                      </a:r>
                      <a:r>
                        <a:rPr kumimoji="1" lang="ja-JP" altLang="en-US" sz="1600" dirty="0" smtClean="0">
                          <a:latin typeface="Meiryo UI" panose="020B0604030504040204" pitchFamily="50" charset="-128"/>
                          <a:ea typeface="Meiryo UI" panose="020B0604030504040204" pitchFamily="50" charset="-128"/>
                        </a:rPr>
                        <a:t>や</a:t>
                      </a:r>
                      <a:r>
                        <a:rPr kumimoji="1" lang="en-US" altLang="ja-JP" sz="1600" dirty="0" smtClean="0">
                          <a:latin typeface="Meiryo UI" panose="020B0604030504040204" pitchFamily="50" charset="-128"/>
                          <a:ea typeface="Meiryo UI" panose="020B0604030504040204" pitchFamily="50" charset="-128"/>
                        </a:rPr>
                        <a:t>Cas12a</a:t>
                      </a:r>
                      <a:r>
                        <a:rPr kumimoji="1" lang="ja-JP" altLang="en-US" sz="1600" dirty="0" smtClean="0">
                          <a:latin typeface="Meiryo UI" panose="020B0604030504040204" pitchFamily="50" charset="-128"/>
                          <a:ea typeface="Meiryo UI" panose="020B0604030504040204" pitchFamily="50" charset="-128"/>
                        </a:rPr>
                        <a:t>より小さいのでアデノ随伴ウイルスなどを用いたウイルスベクターによるヒト細胞へのデリバリー・ツールの可能性。</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3187403093"/>
                  </a:ext>
                </a:extLst>
              </a:tr>
              <a:tr h="370840">
                <a:tc>
                  <a:txBody>
                    <a:bodyPr/>
                    <a:lstStyle/>
                    <a:p>
                      <a:pPr algn="ctr"/>
                      <a:r>
                        <a:rPr kumimoji="1" lang="en-US" altLang="ja-JP" sz="2400" dirty="0" err="1" smtClean="0">
                          <a:solidFill>
                            <a:srgbClr val="C00000"/>
                          </a:solidFill>
                          <a:latin typeface="Cooper Black" panose="0208090404030B020404" pitchFamily="18" charset="0"/>
                        </a:rPr>
                        <a:t>Cas</a:t>
                      </a:r>
                      <a:r>
                        <a:rPr kumimoji="1" lang="en-US" altLang="ja-JP" sz="2400" dirty="0" smtClean="0">
                          <a:solidFill>
                            <a:srgbClr val="C00000"/>
                          </a:solidFill>
                          <a:latin typeface="Cooper Black" panose="0208090404030B020404" pitchFamily="18" charset="0"/>
                        </a:rPr>
                        <a:t> </a:t>
                      </a:r>
                      <a:r>
                        <a:rPr kumimoji="1" lang="en-US" altLang="ja-JP" sz="2400" dirty="0" smtClean="0">
                          <a:latin typeface="Cooper Black" panose="0208090404030B020404" pitchFamily="18" charset="0"/>
                        </a:rPr>
                        <a:t>13</a:t>
                      </a:r>
                      <a:endParaRPr kumimoji="1" lang="ja-JP" altLang="en-US" sz="2400" b="1" dirty="0">
                        <a:latin typeface="Cooper Black" panose="0208090404030B020404" pitchFamily="18" charset="0"/>
                      </a:endParaRPr>
                    </a:p>
                  </a:txBody>
                  <a:tcPr anchor="ctr"/>
                </a:tc>
                <a:tc>
                  <a:txBody>
                    <a:bodyPr/>
                    <a:lstStyle/>
                    <a:p>
                      <a:r>
                        <a:rPr kumimoji="1" lang="en-US" altLang="ja-JP" sz="1600" b="1" dirty="0" smtClean="0">
                          <a:latin typeface="Meiryo UI" panose="020B0604030504040204" pitchFamily="50" charset="-128"/>
                          <a:ea typeface="Meiryo UI" panose="020B0604030504040204" pitchFamily="50" charset="-128"/>
                        </a:rPr>
                        <a:t>RNA</a:t>
                      </a:r>
                      <a:r>
                        <a:rPr kumimoji="1" lang="ja-JP" altLang="en-US" sz="1600" b="1" dirty="0" smtClean="0">
                          <a:latin typeface="Meiryo UI" panose="020B0604030504040204" pitchFamily="50" charset="-128"/>
                          <a:ea typeface="Meiryo UI" panose="020B0604030504040204" pitchFamily="50" charset="-128"/>
                        </a:rPr>
                        <a:t>編集</a:t>
                      </a:r>
                      <a:r>
                        <a:rPr kumimoji="1" lang="en-US" altLang="ja-JP" sz="1600" b="1" dirty="0" err="1" smtClean="0">
                          <a:latin typeface="Meiryo UI" panose="020B0604030504040204" pitchFamily="50" charset="-128"/>
                          <a:ea typeface="Meiryo UI" panose="020B0604030504040204" pitchFamily="50" charset="-128"/>
                        </a:rPr>
                        <a:t>Cas</a:t>
                      </a:r>
                      <a:r>
                        <a:rPr kumimoji="1" lang="ja-JP" altLang="en-US" sz="1600" b="1" dirty="0" smtClean="0">
                          <a:latin typeface="Meiryo UI" panose="020B0604030504040204" pitchFamily="50" charset="-128"/>
                          <a:ea typeface="Meiryo UI" panose="020B0604030504040204" pitchFamily="50" charset="-128"/>
                        </a:rPr>
                        <a:t>タンパク質</a:t>
                      </a:r>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Cas13a</a:t>
                      </a:r>
                      <a:r>
                        <a:rPr kumimoji="1" lang="ja-JP" altLang="en-US" sz="1600" dirty="0" err="1"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C2c2</a:t>
                      </a:r>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Cas13</a:t>
                      </a:r>
                      <a:r>
                        <a:rPr kumimoji="1" lang="ja-JP" altLang="en-US" sz="1600" dirty="0" smtClean="0">
                          <a:latin typeface="Meiryo UI" panose="020B0604030504040204" pitchFamily="50" charset="-128"/>
                          <a:ea typeface="Meiryo UI" panose="020B0604030504040204" pitchFamily="50" charset="-128"/>
                        </a:rPr>
                        <a:t>のサブタイプには、</a:t>
                      </a:r>
                      <a:r>
                        <a:rPr kumimoji="1" lang="en-US" altLang="ja-JP" sz="1600" dirty="0" smtClean="0">
                          <a:latin typeface="Meiryo UI" panose="020B0604030504040204" pitchFamily="50" charset="-128"/>
                          <a:ea typeface="Meiryo UI" panose="020B0604030504040204" pitchFamily="50" charset="-128"/>
                        </a:rPr>
                        <a:t>Cas13a</a:t>
                      </a:r>
                      <a:r>
                        <a:rPr kumimoji="1" lang="ja-JP" altLang="en-US" sz="1600" dirty="0" err="1"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Cas13b</a:t>
                      </a:r>
                      <a:r>
                        <a:rPr kumimoji="1" lang="ja-JP" altLang="en-US" sz="1600" dirty="0" err="1"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Cas13c</a:t>
                      </a:r>
                      <a:r>
                        <a:rPr kumimoji="1" lang="ja-JP" altLang="en-US" sz="1600" dirty="0" err="1"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Cas13d</a:t>
                      </a:r>
                      <a:r>
                        <a:rPr kumimoji="1" lang="ja-JP" altLang="en-US" sz="1600" dirty="0" smtClean="0">
                          <a:latin typeface="Meiryo UI" panose="020B0604030504040204" pitchFamily="50" charset="-128"/>
                          <a:ea typeface="Meiryo UI" panose="020B0604030504040204" pitchFamily="50" charset="-128"/>
                        </a:rPr>
                        <a:t>がある。</a:t>
                      </a:r>
                      <a:r>
                        <a:rPr kumimoji="1" lang="en-US" altLang="ja-JP" sz="1600" dirty="0" smtClean="0">
                          <a:latin typeface="Meiryo UI" panose="020B0604030504040204" pitchFamily="50" charset="-128"/>
                          <a:ea typeface="Meiryo UI" panose="020B0604030504040204" pitchFamily="50" charset="-128"/>
                        </a:rPr>
                        <a:t>Cas13b</a:t>
                      </a:r>
                      <a:r>
                        <a:rPr kumimoji="1" lang="ja-JP" altLang="en-US" sz="1600" dirty="0" smtClean="0">
                          <a:latin typeface="Meiryo UI" panose="020B0604030504040204" pitchFamily="50" charset="-128"/>
                          <a:ea typeface="Meiryo UI" panose="020B0604030504040204" pitchFamily="50" charset="-128"/>
                        </a:rPr>
                        <a:t>を利用した技術には、</a:t>
                      </a:r>
                      <a:r>
                        <a:rPr kumimoji="1" lang="en-US" altLang="ja-JP" sz="1600" b="1" dirty="0" smtClean="0">
                          <a:latin typeface="Meiryo UI" panose="020B0604030504040204" pitchFamily="50" charset="-128"/>
                          <a:ea typeface="Meiryo UI" panose="020B0604030504040204" pitchFamily="50" charset="-128"/>
                        </a:rPr>
                        <a:t>A-to-I</a:t>
                      </a:r>
                      <a:r>
                        <a:rPr kumimoji="1" lang="ja-JP" altLang="en-US" sz="1600" b="1" dirty="0" smtClean="0">
                          <a:latin typeface="Meiryo UI" panose="020B0604030504040204" pitchFamily="50" charset="-128"/>
                          <a:ea typeface="Meiryo UI" panose="020B0604030504040204" pitchFamily="50" charset="-128"/>
                        </a:rPr>
                        <a:t>塩基置換法</a:t>
                      </a:r>
                      <a:r>
                        <a:rPr kumimoji="1" lang="en-US" altLang="ja-JP" sz="1600" b="1" dirty="0" smtClean="0">
                          <a:latin typeface="Meiryo UI" panose="020B0604030504040204" pitchFamily="50" charset="-128"/>
                          <a:ea typeface="Meiryo UI" panose="020B0604030504040204" pitchFamily="50" charset="-128"/>
                        </a:rPr>
                        <a:t>REPAIR</a:t>
                      </a:r>
                      <a:r>
                        <a:rPr kumimoji="1" lang="ja-JP" altLang="en-US" sz="1600" dirty="0" err="1" smtClean="0">
                          <a:latin typeface="Meiryo UI" panose="020B0604030504040204" pitchFamily="50" charset="-128"/>
                          <a:ea typeface="Meiryo UI" panose="020B0604030504040204" pitchFamily="50" charset="-128"/>
                        </a:rPr>
                        <a:t>、</a:t>
                      </a:r>
                      <a:r>
                        <a:rPr kumimoji="1" lang="en-US" altLang="ja-JP" sz="1600" b="1" dirty="0" smtClean="0">
                          <a:latin typeface="Meiryo UI" panose="020B0604030504040204" pitchFamily="50" charset="-128"/>
                          <a:ea typeface="Meiryo UI" panose="020B0604030504040204" pitchFamily="50" charset="-128"/>
                        </a:rPr>
                        <a:t>SHERLOCK</a:t>
                      </a:r>
                      <a:r>
                        <a:rPr kumimoji="1" lang="ja-JP" altLang="en-US" sz="1600" dirty="0" smtClean="0">
                          <a:latin typeface="Meiryo UI" panose="020B0604030504040204" pitchFamily="50" charset="-128"/>
                          <a:ea typeface="Meiryo UI" panose="020B0604030504040204" pitchFamily="50" charset="-128"/>
                        </a:rPr>
                        <a:t>がある。</a:t>
                      </a:r>
                      <a:endParaRPr kumimoji="1" lang="ja-JP" altLang="en-US" sz="1600" b="1"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953154925"/>
                  </a:ext>
                </a:extLst>
              </a:tr>
            </a:tbl>
          </a:graphicData>
        </a:graphic>
      </p:graphicFrame>
    </p:spTree>
    <p:extLst>
      <p:ext uri="{BB962C8B-B14F-4D97-AF65-F5344CB8AC3E}">
        <p14:creationId xmlns:p14="http://schemas.microsoft.com/office/powerpoint/2010/main" val="18870256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nvPr>
        </p:nvGraphicFramePr>
        <p:xfrm>
          <a:off x="411100" y="0"/>
          <a:ext cx="10850024" cy="6886823"/>
        </p:xfrm>
        <a:graphic>
          <a:graphicData uri="http://schemas.openxmlformats.org/drawingml/2006/table">
            <a:tbl>
              <a:tblPr firstRow="1" bandRow="1">
                <a:tableStyleId>{D7AC3CCA-C797-4891-BE02-D94E43425B78}</a:tableStyleId>
              </a:tblPr>
              <a:tblGrid>
                <a:gridCol w="1322161">
                  <a:extLst>
                    <a:ext uri="{9D8B030D-6E8A-4147-A177-3AD203B41FA5}">
                      <a16:colId xmlns:a16="http://schemas.microsoft.com/office/drawing/2014/main" val="600168505"/>
                    </a:ext>
                  </a:extLst>
                </a:gridCol>
                <a:gridCol w="1584717">
                  <a:extLst>
                    <a:ext uri="{9D8B030D-6E8A-4147-A177-3AD203B41FA5}">
                      <a16:colId xmlns:a16="http://schemas.microsoft.com/office/drawing/2014/main" val="2187802887"/>
                    </a:ext>
                  </a:extLst>
                </a:gridCol>
                <a:gridCol w="7943146">
                  <a:extLst>
                    <a:ext uri="{9D8B030D-6E8A-4147-A177-3AD203B41FA5}">
                      <a16:colId xmlns:a16="http://schemas.microsoft.com/office/drawing/2014/main" val="714602730"/>
                    </a:ext>
                  </a:extLst>
                </a:gridCol>
              </a:tblGrid>
              <a:tr h="289990">
                <a:tc>
                  <a:txBody>
                    <a:bodyPr/>
                    <a:lstStyle/>
                    <a:p>
                      <a:pPr algn="ctr"/>
                      <a:r>
                        <a:rPr kumimoji="1" lang="en-US" altLang="ja-JP" sz="1600" dirty="0" smtClean="0">
                          <a:solidFill>
                            <a:schemeClr val="bg1"/>
                          </a:solidFill>
                        </a:rPr>
                        <a:t>Cas9</a:t>
                      </a:r>
                      <a:endParaRPr kumimoji="1" lang="ja-JP" altLang="en-US" sz="1600" dirty="0">
                        <a:solidFill>
                          <a:schemeClr val="bg1"/>
                        </a:solidFill>
                        <a:latin typeface="Meiryo UI" panose="020B0604030504040204" pitchFamily="50" charset="-128"/>
                        <a:ea typeface="Meiryo UI" panose="020B0604030504040204" pitchFamily="50" charset="-128"/>
                      </a:endParaRPr>
                    </a:p>
                  </a:txBody>
                  <a:tcPr>
                    <a:solidFill>
                      <a:srgbClr val="002060"/>
                    </a:solidFill>
                  </a:tcPr>
                </a:tc>
                <a:tc>
                  <a:txBody>
                    <a:bodyPr/>
                    <a:lstStyle/>
                    <a:p>
                      <a:pPr algn="ctr"/>
                      <a:r>
                        <a:rPr kumimoji="1" lang="ja-JP" altLang="en-US" sz="1600" dirty="0" smtClean="0">
                          <a:solidFill>
                            <a:schemeClr val="bg1"/>
                          </a:solidFill>
                        </a:rPr>
                        <a:t>派生型</a:t>
                      </a:r>
                      <a:endParaRPr kumimoji="1" lang="ja-JP" altLang="en-US" sz="1600" dirty="0">
                        <a:solidFill>
                          <a:schemeClr val="bg1"/>
                        </a:solidFill>
                        <a:latin typeface="Meiryo UI" panose="020B0604030504040204" pitchFamily="50" charset="-128"/>
                        <a:ea typeface="Meiryo UI" panose="020B0604030504040204" pitchFamily="50" charset="-128"/>
                      </a:endParaRPr>
                    </a:p>
                  </a:txBody>
                  <a:tcPr>
                    <a:solidFill>
                      <a:srgbClr val="002060"/>
                    </a:solidFill>
                  </a:tcPr>
                </a:tc>
                <a:tc>
                  <a:txBody>
                    <a:bodyPr/>
                    <a:lstStyle/>
                    <a:p>
                      <a:pPr algn="ctr"/>
                      <a:r>
                        <a:rPr kumimoji="1" lang="ja-JP" altLang="en-US" sz="1600" dirty="0" smtClean="0">
                          <a:solidFill>
                            <a:schemeClr val="bg1"/>
                          </a:solidFill>
                        </a:rPr>
                        <a:t>概要</a:t>
                      </a:r>
                      <a:endParaRPr kumimoji="1" lang="ja-JP" altLang="en-US" sz="1600" dirty="0">
                        <a:solidFill>
                          <a:schemeClr val="bg1"/>
                        </a:solidFill>
                        <a:latin typeface="Meiryo UI" panose="020B0604030504040204" pitchFamily="50" charset="-128"/>
                        <a:ea typeface="Meiryo UI" panose="020B0604030504040204" pitchFamily="50" charset="-128"/>
                      </a:endParaRPr>
                    </a:p>
                  </a:txBody>
                  <a:tcPr>
                    <a:solidFill>
                      <a:srgbClr val="002060"/>
                    </a:solidFill>
                  </a:tcPr>
                </a:tc>
                <a:extLst>
                  <a:ext uri="{0D108BD9-81ED-4DB2-BD59-A6C34878D82A}">
                    <a16:rowId xmlns:a16="http://schemas.microsoft.com/office/drawing/2014/main" val="4162699030"/>
                  </a:ext>
                </a:extLst>
              </a:tr>
              <a:tr h="289990">
                <a:tc>
                  <a:txBody>
                    <a:bodyPr/>
                    <a:lstStyle/>
                    <a:p>
                      <a:pPr algn="ctr"/>
                      <a:r>
                        <a:rPr kumimoji="1" lang="en-US" altLang="ja-JP" sz="1800" dirty="0" smtClean="0">
                          <a:solidFill>
                            <a:srgbClr val="C00000"/>
                          </a:solidFill>
                          <a:latin typeface="Arial Black" panose="020B0A04020102020204" pitchFamily="34" charset="0"/>
                        </a:rPr>
                        <a:t>dCas9</a:t>
                      </a:r>
                      <a:endParaRPr kumimoji="1" lang="ja-JP" altLang="en-US" sz="1800" dirty="0">
                        <a:solidFill>
                          <a:srgbClr val="C00000"/>
                        </a:solidFill>
                        <a:latin typeface="Arial Black" panose="020B0A040201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smtClean="0">
                          <a:latin typeface="Arial Black" panose="020B0A04020102020204" pitchFamily="34" charset="0"/>
                        </a:rPr>
                        <a:t>DNA</a:t>
                      </a:r>
                      <a:r>
                        <a:rPr kumimoji="1" lang="ja-JP" altLang="en-US" sz="1200" dirty="0" smtClean="0">
                          <a:latin typeface="Arial Black" panose="020B0A04020102020204" pitchFamily="34" charset="0"/>
                        </a:rPr>
                        <a:t>切断活性がない</a:t>
                      </a:r>
                      <a:r>
                        <a:rPr kumimoji="1" lang="en-US" altLang="ja-JP" sz="1200" dirty="0" smtClean="0">
                          <a:latin typeface="Arial Black" panose="020B0A04020102020204" pitchFamily="34" charset="0"/>
                        </a:rPr>
                        <a:t>Cas9</a:t>
                      </a:r>
                      <a:r>
                        <a:rPr kumimoji="1" lang="ja-JP" altLang="en-US" sz="1200" dirty="0" smtClean="0">
                          <a:latin typeface="Arial Black" panose="020B0A04020102020204" pitchFamily="34" charset="0"/>
                        </a:rPr>
                        <a:t>タンパク質。エピゲノム編集や、特定</a:t>
                      </a:r>
                      <a:r>
                        <a:rPr kumimoji="1" lang="en-US" altLang="ja-JP" sz="1200" dirty="0" smtClean="0">
                          <a:latin typeface="Arial Black" panose="020B0A04020102020204" pitchFamily="34" charset="0"/>
                        </a:rPr>
                        <a:t>DNA</a:t>
                      </a:r>
                      <a:r>
                        <a:rPr kumimoji="1" lang="ja-JP" altLang="en-US" sz="1200" dirty="0" smtClean="0">
                          <a:latin typeface="Arial Black" panose="020B0A04020102020204" pitchFamily="34" charset="0"/>
                        </a:rPr>
                        <a:t>領域の特定と可視化などに利用。</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582777481"/>
                  </a:ext>
                </a:extLst>
              </a:tr>
              <a:tr h="289990">
                <a:tc>
                  <a:txBody>
                    <a:bodyPr/>
                    <a:lstStyle/>
                    <a:p>
                      <a:pPr algn="ctr"/>
                      <a:r>
                        <a:rPr kumimoji="1" lang="en-US" altLang="ja-JP" sz="1800" dirty="0" smtClean="0">
                          <a:solidFill>
                            <a:srgbClr val="C00000"/>
                          </a:solidFill>
                          <a:latin typeface="Arial Black" panose="020B0A04020102020204" pitchFamily="34" charset="0"/>
                        </a:rPr>
                        <a:t>nCas9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ja-JP" altLang="en-US" sz="1200" dirty="0" smtClean="0">
                          <a:latin typeface="Arial Black" panose="020B0A04020102020204" pitchFamily="34" charset="0"/>
                        </a:rPr>
                        <a:t>ニッカ</a:t>
                      </a:r>
                      <a:r>
                        <a:rPr kumimoji="1" lang="en-US" altLang="ja-JP" sz="1200" dirty="0" smtClean="0">
                          <a:latin typeface="Arial Black" panose="020B0A04020102020204" pitchFamily="34" charset="0"/>
                        </a:rPr>
                        <a:t>―</a:t>
                      </a:r>
                      <a:r>
                        <a:rPr kumimoji="1" lang="ja-JP" altLang="en-US" sz="1200" dirty="0" smtClean="0">
                          <a:latin typeface="Arial Black" panose="020B0A04020102020204" pitchFamily="34" charset="0"/>
                        </a:rPr>
                        <a:t>ゼ（</a:t>
                      </a:r>
                      <a:r>
                        <a:rPr kumimoji="1" lang="en-US" altLang="ja-JP" sz="1200" dirty="0" err="1" smtClean="0">
                          <a:latin typeface="Arial Black" panose="020B0A04020102020204" pitchFamily="34" charset="0"/>
                        </a:rPr>
                        <a:t>Nickase</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Ca9</a:t>
                      </a:r>
                      <a:r>
                        <a:rPr kumimoji="1" lang="ja-JP" altLang="en-US" sz="1200" dirty="0" err="1" smtClean="0">
                          <a:latin typeface="Arial Black" panose="020B0A04020102020204" pitchFamily="34" charset="0"/>
                        </a:rPr>
                        <a:t>。</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262872923"/>
                  </a:ext>
                </a:extLst>
              </a:tr>
              <a:tr h="289990">
                <a:tc>
                  <a:txBody>
                    <a:bodyPr/>
                    <a:lstStyle/>
                    <a:p>
                      <a:pPr algn="ctr"/>
                      <a:r>
                        <a:rPr kumimoji="1" lang="en-US" altLang="ja-JP" sz="1800" dirty="0" smtClean="0">
                          <a:solidFill>
                            <a:srgbClr val="C00000"/>
                          </a:solidFill>
                          <a:latin typeface="Arial Black" panose="020B0A04020102020204" pitchFamily="34" charset="0"/>
                        </a:rPr>
                        <a:t>NmCas9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en-US" altLang="ja-JP" sz="1200" dirty="0" smtClean="0">
                          <a:latin typeface="Arial Black" panose="020B0A04020102020204" pitchFamily="34" charset="0"/>
                        </a:rPr>
                        <a:t>Neisseria </a:t>
                      </a:r>
                      <a:r>
                        <a:rPr kumimoji="1" lang="en-US" altLang="ja-JP" sz="1200" dirty="0" err="1" smtClean="0">
                          <a:latin typeface="Arial Black" panose="020B0A04020102020204" pitchFamily="34" charset="0"/>
                        </a:rPr>
                        <a:t>meningitidis</a:t>
                      </a:r>
                      <a:r>
                        <a:rPr kumimoji="1" lang="ja-JP" altLang="en-US" sz="1200" dirty="0" smtClean="0">
                          <a:latin typeface="Arial Black" panose="020B0A04020102020204" pitchFamily="34" charset="0"/>
                        </a:rPr>
                        <a:t>（髄膜炎菌）から単離された</a:t>
                      </a:r>
                      <a:r>
                        <a:rPr kumimoji="1" lang="en-US" altLang="ja-JP" sz="1200" dirty="0" smtClean="0">
                          <a:latin typeface="Arial Black" panose="020B0A04020102020204" pitchFamily="34" charset="0"/>
                        </a:rPr>
                        <a:t>Cas9</a:t>
                      </a:r>
                      <a:r>
                        <a:rPr kumimoji="1" lang="ja-JP" altLang="en-US" sz="1200" dirty="0" err="1" smtClean="0">
                          <a:latin typeface="Arial Black" panose="020B0A04020102020204" pitchFamily="34" charset="0"/>
                        </a:rPr>
                        <a:t>。</a:t>
                      </a:r>
                      <a:r>
                        <a:rPr kumimoji="1" lang="en-US" altLang="ja-JP" sz="1200" dirty="0" smtClean="0">
                          <a:latin typeface="Arial Black" panose="020B0A04020102020204" pitchFamily="34" charset="0"/>
                        </a:rPr>
                        <a:t>RNA</a:t>
                      </a:r>
                      <a:r>
                        <a:rPr kumimoji="1" lang="ja-JP" altLang="en-US" sz="1200" dirty="0" smtClean="0">
                          <a:latin typeface="Arial Black" panose="020B0A04020102020204" pitchFamily="34" charset="0"/>
                        </a:rPr>
                        <a:t>切断活性を持つ。</a:t>
                      </a:r>
                      <a:r>
                        <a:rPr kumimoji="1" lang="en-US" altLang="ja-JP" sz="1200" dirty="0" smtClean="0">
                          <a:latin typeface="Arial Black" panose="020B0A04020102020204" pitchFamily="34" charset="0"/>
                        </a:rPr>
                        <a:t>PAM</a:t>
                      </a:r>
                      <a:r>
                        <a:rPr kumimoji="1" lang="ja-JP" altLang="en-US" sz="1200" dirty="0" smtClean="0">
                          <a:latin typeface="Arial Black" panose="020B0A04020102020204" pitchFamily="34" charset="0"/>
                        </a:rPr>
                        <a:t>は </a:t>
                      </a:r>
                      <a:r>
                        <a:rPr kumimoji="1" lang="en-US" altLang="ja-JP" sz="1200" dirty="0" smtClean="0">
                          <a:latin typeface="Arial Black" panose="020B0A04020102020204" pitchFamily="34" charset="0"/>
                        </a:rPr>
                        <a:t>NNNNGATT</a:t>
                      </a:r>
                      <a:r>
                        <a:rPr kumimoji="1" lang="ja-JP" altLang="en-US" sz="1200" dirty="0" err="1" smtClean="0">
                          <a:latin typeface="Arial Black" panose="020B0A04020102020204" pitchFamily="34" charset="0"/>
                        </a:rPr>
                        <a:t>。</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1063797621"/>
                  </a:ext>
                </a:extLst>
              </a:tr>
              <a:tr h="289990">
                <a:tc rowSpan="7">
                  <a:txBody>
                    <a:bodyPr/>
                    <a:lstStyle/>
                    <a:p>
                      <a:pPr algn="ctr"/>
                      <a:r>
                        <a:rPr kumimoji="1" lang="en-US" altLang="ja-JP" sz="1800" dirty="0" smtClean="0">
                          <a:solidFill>
                            <a:srgbClr val="C00000"/>
                          </a:solidFill>
                          <a:latin typeface="Arial Black" panose="020B0A04020102020204" pitchFamily="34" charset="0"/>
                        </a:rPr>
                        <a:t>SpCas9</a:t>
                      </a:r>
                      <a:endParaRPr kumimoji="1" lang="ja-JP" altLang="en-US" sz="1800" dirty="0">
                        <a:solidFill>
                          <a:srgbClr val="C00000"/>
                        </a:solidFill>
                        <a:latin typeface="Arial Black" panose="020B0A04020102020204" pitchFamily="34" charset="0"/>
                      </a:endParaRPr>
                    </a:p>
                  </a:txBody>
                  <a:tcPr anchor="ctr"/>
                </a:tc>
                <a:tc gridSpan="2">
                  <a:txBody>
                    <a:bodyPr/>
                    <a:lstStyle/>
                    <a:p>
                      <a:r>
                        <a:rPr kumimoji="1" lang="ja-JP" altLang="en-US" sz="1200" dirty="0" smtClean="0">
                          <a:latin typeface="Arial Black" panose="020B0A04020102020204" pitchFamily="34" charset="0"/>
                        </a:rPr>
                        <a:t>化膿連鎖球菌（</a:t>
                      </a:r>
                      <a:r>
                        <a:rPr lang="en-US" altLang="ja-JP" sz="1200" dirty="0" smtClean="0">
                          <a:latin typeface="Arial Black" panose="020B0A04020102020204" pitchFamily="34" charset="0"/>
                        </a:rPr>
                        <a:t>Streptococcus </a:t>
                      </a:r>
                      <a:r>
                        <a:rPr lang="en-US" altLang="ja-JP" sz="1200" dirty="0" err="1" smtClean="0">
                          <a:latin typeface="Arial Black" panose="020B0A04020102020204" pitchFamily="34" charset="0"/>
                        </a:rPr>
                        <a:t>pyogenes</a:t>
                      </a:r>
                      <a:r>
                        <a:rPr lang="ja-JP" altLang="en-US" sz="1200" dirty="0" smtClean="0">
                          <a:latin typeface="Arial Black" panose="020B0A04020102020204" pitchFamily="34" charset="0"/>
                        </a:rPr>
                        <a:t>）</a:t>
                      </a:r>
                      <a:r>
                        <a:rPr kumimoji="1" lang="ja-JP" altLang="en-US" sz="1200" dirty="0" smtClean="0">
                          <a:latin typeface="Arial Black" panose="020B0A04020102020204" pitchFamily="34" charset="0"/>
                        </a:rPr>
                        <a:t>から単離された</a:t>
                      </a:r>
                      <a:r>
                        <a:rPr kumimoji="1" lang="en-US" altLang="ja-JP" sz="1200" dirty="0" smtClean="0">
                          <a:latin typeface="Arial Black" panose="020B0A04020102020204" pitchFamily="34" charset="0"/>
                        </a:rPr>
                        <a:t>Cas9</a:t>
                      </a:r>
                      <a:r>
                        <a:rPr kumimoji="1" lang="ja-JP" altLang="en-US" sz="1200" dirty="0" err="1" smtClean="0">
                          <a:latin typeface="Arial Black" panose="020B0A04020102020204" pitchFamily="34" charset="0"/>
                        </a:rPr>
                        <a:t>。</a:t>
                      </a:r>
                      <a:endParaRPr kumimoji="1" lang="en-US" altLang="ja-JP" sz="1200" dirty="0" smtClean="0">
                        <a:latin typeface="Arial Black" panose="020B0A04020102020204" pitchFamily="34" charset="0"/>
                      </a:endParaRPr>
                    </a:p>
                    <a:p>
                      <a:r>
                        <a:rPr kumimoji="1" lang="ja-JP" altLang="en-US" sz="1400" b="1" dirty="0" smtClean="0">
                          <a:solidFill>
                            <a:srgbClr val="C00000"/>
                          </a:solidFill>
                          <a:latin typeface="Arial Black" panose="020B0A04020102020204" pitchFamily="34" charset="0"/>
                        </a:rPr>
                        <a:t>ゲノム編集用ツールとして最初に使用された</a:t>
                      </a:r>
                      <a:r>
                        <a:rPr kumimoji="1" lang="en-US" altLang="ja-JP" sz="1400" b="1" dirty="0" smtClean="0">
                          <a:solidFill>
                            <a:srgbClr val="C00000"/>
                          </a:solidFill>
                          <a:latin typeface="Arial Black" panose="020B0A04020102020204" pitchFamily="34" charset="0"/>
                        </a:rPr>
                        <a:t>Cas9</a:t>
                      </a:r>
                      <a:r>
                        <a:rPr kumimoji="1" lang="ja-JP" altLang="en-US" sz="1400" b="1" dirty="0" err="1" smtClean="0">
                          <a:solidFill>
                            <a:srgbClr val="C00000"/>
                          </a:solidFill>
                          <a:latin typeface="Arial Black" panose="020B0A04020102020204" pitchFamily="34" charset="0"/>
                        </a:rPr>
                        <a:t>。</a:t>
                      </a:r>
                      <a:endParaRPr kumimoji="1" lang="ja-JP" altLang="en-US" sz="1400" b="1" dirty="0">
                        <a:solidFill>
                          <a:srgbClr val="C00000"/>
                        </a:solidFill>
                        <a:latin typeface="Arial Black" panose="020B0A04020102020204" pitchFamily="34" charset="0"/>
                        <a:ea typeface="Meiryo UI" panose="020B0604030504040204" pitchFamily="50" charset="-128"/>
                      </a:endParaRPr>
                    </a:p>
                  </a:txBody>
                  <a:tcPr anchor="ctr"/>
                </a:tc>
                <a:tc hMerge="1">
                  <a:txBody>
                    <a:bodyPr/>
                    <a:lstStyle/>
                    <a:p>
                      <a:endParaRPr kumimoji="1" lang="ja-JP" altLang="en-US" sz="1200" b="1" dirty="0">
                        <a:solidFill>
                          <a:srgbClr val="C00000"/>
                        </a:solidFill>
                        <a:latin typeface="Arial Black" panose="020B0A04020102020204" pitchFamily="34" charset="0"/>
                        <a:ea typeface="Meiryo UI" panose="020B0604030504040204" pitchFamily="50" charset="-128"/>
                      </a:endParaRPr>
                    </a:p>
                  </a:txBody>
                  <a:tcPr anchor="b"/>
                </a:tc>
                <a:extLst>
                  <a:ext uri="{0D108BD9-81ED-4DB2-BD59-A6C34878D82A}">
                    <a16:rowId xmlns:a16="http://schemas.microsoft.com/office/drawing/2014/main" val="1769389565"/>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Arial Black" panose="020B0A04020102020204" pitchFamily="34" charset="0"/>
                        </a:rPr>
                        <a:t>eSpCas9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ja-JP" altLang="en-US" sz="1200" dirty="0" smtClean="0">
                          <a:latin typeface="Arial Black" panose="020B0A04020102020204" pitchFamily="34" charset="0"/>
                        </a:rPr>
                        <a:t>標的変異導入活性型</a:t>
                      </a:r>
                      <a:r>
                        <a:rPr kumimoji="1" lang="en-US" altLang="ja-JP" sz="1200" dirty="0" smtClean="0">
                          <a:latin typeface="Arial Black" panose="020B0A04020102020204" pitchFamily="34" charset="0"/>
                        </a:rPr>
                        <a:t>Cas9</a:t>
                      </a:r>
                      <a:r>
                        <a:rPr kumimoji="1" lang="ja-JP" altLang="en-US" sz="1200" dirty="0" smtClean="0">
                          <a:latin typeface="Arial Black" panose="020B0A04020102020204" pitchFamily="34" charset="0"/>
                        </a:rPr>
                        <a:t>の一つ。</a:t>
                      </a:r>
                      <a:r>
                        <a:rPr kumimoji="1" lang="en-US" altLang="ja-JP" sz="1200" dirty="0" smtClean="0">
                          <a:latin typeface="Arial Black" panose="020B0A04020102020204" pitchFamily="34" charset="0"/>
                        </a:rPr>
                        <a:t>eSpCas9</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enhanced specificity SpCas9</a:t>
                      </a:r>
                      <a:r>
                        <a:rPr kumimoji="1" lang="ja-JP" altLang="en-US" sz="1200" dirty="0" smtClean="0">
                          <a:latin typeface="Arial Black" panose="020B0A04020102020204" pitchFamily="34" charset="0"/>
                        </a:rPr>
                        <a:t>）は、オフターゲット活性を抑制するため</a:t>
                      </a:r>
                      <a:r>
                        <a:rPr kumimoji="1" lang="en-US" altLang="ja-JP" sz="1200" dirty="0" smtClean="0">
                          <a:latin typeface="Arial Black" panose="020B0A04020102020204" pitchFamily="34" charset="0"/>
                        </a:rPr>
                        <a:t>NUC</a:t>
                      </a:r>
                      <a:r>
                        <a:rPr kumimoji="1" lang="ja-JP" altLang="en-US" sz="1200" dirty="0" smtClean="0">
                          <a:latin typeface="Arial Black" panose="020B0A04020102020204" pitchFamily="34" charset="0"/>
                        </a:rPr>
                        <a:t>ローブに変異を導入。</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504079190"/>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Arial Black" panose="020B0A04020102020204" pitchFamily="34" charset="0"/>
                        </a:rPr>
                        <a:t>SpCas9-HF1</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ja-JP" altLang="en-US" sz="1200" dirty="0" smtClean="0">
                          <a:latin typeface="Arial Black" panose="020B0A04020102020204" pitchFamily="34" charset="0"/>
                        </a:rPr>
                        <a:t>標的変異導入活性型</a:t>
                      </a:r>
                      <a:r>
                        <a:rPr kumimoji="1" lang="en-US" altLang="ja-JP" sz="1200" dirty="0" smtClean="0">
                          <a:latin typeface="Arial Black" panose="020B0A04020102020204" pitchFamily="34" charset="0"/>
                        </a:rPr>
                        <a:t>Cas9</a:t>
                      </a:r>
                      <a:r>
                        <a:rPr kumimoji="1" lang="ja-JP" altLang="en-US" sz="1200" dirty="0" smtClean="0">
                          <a:latin typeface="Arial Black" panose="020B0A04020102020204" pitchFamily="34" charset="0"/>
                        </a:rPr>
                        <a:t>の一つ。オフターゲット活性を抑制するため</a:t>
                      </a:r>
                      <a:r>
                        <a:rPr kumimoji="1" lang="en-US" altLang="ja-JP" sz="1200" dirty="0" smtClean="0">
                          <a:latin typeface="Arial Black" panose="020B0A04020102020204" pitchFamily="34" charset="0"/>
                        </a:rPr>
                        <a:t>REC</a:t>
                      </a:r>
                      <a:r>
                        <a:rPr kumimoji="1" lang="ja-JP" altLang="en-US" sz="1200" dirty="0" smtClean="0">
                          <a:latin typeface="Arial Black" panose="020B0A04020102020204" pitchFamily="34" charset="0"/>
                        </a:rPr>
                        <a:t>ローブに変異を導入。</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2171224005"/>
                  </a:ext>
                </a:extLst>
              </a:tr>
              <a:tr h="289990">
                <a:tc vMerge="1">
                  <a:txBody>
                    <a:bodyPr/>
                    <a:lstStyle/>
                    <a:p>
                      <a:endParaRPr kumimoji="1" lang="ja-JP" altLang="en-US"/>
                    </a:p>
                  </a:txBody>
                  <a:tcPr/>
                </a:tc>
                <a:tc>
                  <a:txBody>
                    <a:bodyPr/>
                    <a:lstStyle/>
                    <a:p>
                      <a:r>
                        <a:rPr kumimoji="1" lang="en-US" altLang="ja-JP" sz="1400" dirty="0" smtClean="0">
                          <a:latin typeface="Arial Black" panose="020B0A04020102020204" pitchFamily="34" charset="0"/>
                        </a:rPr>
                        <a:t>HeFSpCas9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en-US" altLang="ja-JP" sz="1200" dirty="0" smtClean="0">
                          <a:latin typeface="Arial Black" panose="020B0A04020102020204" pitchFamily="34" charset="0"/>
                        </a:rPr>
                        <a:t>HeFSpCas9s</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Highly enhanced</a:t>
                      </a:r>
                      <a:r>
                        <a:rPr kumimoji="1" lang="ja-JP" altLang="en-US" sz="1200" baseline="0" dirty="0" smtClean="0">
                          <a:latin typeface="Arial Black" panose="020B0A04020102020204" pitchFamily="34" charset="0"/>
                        </a:rPr>
                        <a:t> </a:t>
                      </a:r>
                      <a:r>
                        <a:rPr kumimoji="1" lang="en-US" altLang="ja-JP" sz="1200" dirty="0" smtClean="0">
                          <a:latin typeface="Arial Black" panose="020B0A04020102020204" pitchFamily="34" charset="0"/>
                        </a:rPr>
                        <a:t>Fidelity SpCas9 variants</a:t>
                      </a:r>
                      <a:r>
                        <a:rPr kumimoji="1" lang="ja-JP" altLang="en-US" sz="1200" dirty="0" smtClean="0">
                          <a:latin typeface="Arial Black" panose="020B0A04020102020204" pitchFamily="34" charset="0"/>
                        </a:rPr>
                        <a:t>）は、</a:t>
                      </a:r>
                      <a:r>
                        <a:rPr kumimoji="1" lang="en-US" altLang="ja-JP" sz="1200" dirty="0" smtClean="0">
                          <a:latin typeface="Arial Black" panose="020B0A04020102020204" pitchFamily="34" charset="0"/>
                        </a:rPr>
                        <a:t>eSpCas9</a:t>
                      </a:r>
                      <a:r>
                        <a:rPr kumimoji="1" lang="ja-JP" altLang="en-US" sz="1200" dirty="0" smtClean="0">
                          <a:latin typeface="Arial Black" panose="020B0A04020102020204" pitchFamily="34" charset="0"/>
                        </a:rPr>
                        <a:t>と</a:t>
                      </a:r>
                      <a:r>
                        <a:rPr kumimoji="1" lang="en-US" altLang="ja-JP" sz="1200" dirty="0" smtClean="0">
                          <a:latin typeface="Arial Black" panose="020B0A04020102020204" pitchFamily="34" charset="0"/>
                        </a:rPr>
                        <a:t>SpCas9-HF1</a:t>
                      </a:r>
                      <a:r>
                        <a:rPr kumimoji="1" lang="ja-JP" altLang="en-US" sz="1200" dirty="0" smtClean="0">
                          <a:latin typeface="Arial Black" panose="020B0A04020102020204" pitchFamily="34" charset="0"/>
                        </a:rPr>
                        <a:t>両方の変異を持つ。</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026708970"/>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Arial Black" panose="020B0A04020102020204" pitchFamily="34" charset="0"/>
                        </a:rPr>
                        <a:t>HypaCas9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en-US" altLang="ja-JP" sz="1200" dirty="0" smtClean="0">
                          <a:latin typeface="Arial Black" panose="020B0A04020102020204" pitchFamily="34" charset="0"/>
                        </a:rPr>
                        <a:t>HypaCas9</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Hyper-accurate Cas9 variant</a:t>
                      </a:r>
                      <a:r>
                        <a:rPr kumimoji="1" lang="ja-JP" altLang="en-US" sz="1200" dirty="0" smtClean="0">
                          <a:latin typeface="Arial Black" panose="020B0A04020102020204" pitchFamily="34" charset="0"/>
                        </a:rPr>
                        <a:t>）は、オフターゲットのため変異</a:t>
                      </a:r>
                      <a:r>
                        <a:rPr kumimoji="1" lang="en-US" altLang="ja-JP" sz="1200" dirty="0" smtClean="0">
                          <a:latin typeface="Arial Black" panose="020B0A04020102020204" pitchFamily="34" charset="0"/>
                        </a:rPr>
                        <a:t>N692A/M694A/Q695A/H698A</a:t>
                      </a:r>
                      <a:r>
                        <a:rPr kumimoji="1" lang="ja-JP" altLang="en-US" sz="1200" dirty="0" smtClean="0">
                          <a:latin typeface="Arial Black" panose="020B0A04020102020204" pitchFamily="34" charset="0"/>
                        </a:rPr>
                        <a:t>を導入。</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647322020"/>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Arial Black" panose="020B0A04020102020204" pitchFamily="34" charset="0"/>
                        </a:rPr>
                        <a:t>evoCas9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en-US" altLang="ja-JP" sz="1200" dirty="0" smtClean="0">
                          <a:latin typeface="Arial Black" panose="020B0A04020102020204" pitchFamily="34" charset="0"/>
                        </a:rPr>
                        <a:t>evolved Cas9</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evoCas9</a:t>
                      </a:r>
                      <a:r>
                        <a:rPr kumimoji="1" lang="ja-JP" altLang="en-US" sz="1200" dirty="0" smtClean="0">
                          <a:latin typeface="Arial Black" panose="020B0A04020102020204" pitchFamily="34" charset="0"/>
                        </a:rPr>
                        <a:t>）は、</a:t>
                      </a:r>
                      <a:r>
                        <a:rPr kumimoji="1" lang="en-US" altLang="ja-JP" sz="1200" dirty="0" smtClean="0">
                          <a:latin typeface="Arial Black" panose="020B0A04020102020204" pitchFamily="34" charset="0"/>
                        </a:rPr>
                        <a:t>REC</a:t>
                      </a:r>
                      <a:r>
                        <a:rPr kumimoji="1" lang="ja-JP" altLang="en-US" sz="1200" dirty="0" smtClean="0">
                          <a:latin typeface="Arial Black" panose="020B0A04020102020204" pitchFamily="34" charset="0"/>
                        </a:rPr>
                        <a:t>ドメインに</a:t>
                      </a:r>
                      <a:r>
                        <a:rPr kumimoji="1" lang="en-US" altLang="ja-JP" sz="1200" dirty="0" smtClean="0">
                          <a:latin typeface="Arial Black" panose="020B0A04020102020204" pitchFamily="34" charset="0"/>
                        </a:rPr>
                        <a:t>M495V/Y515N/K526E/R661Q</a:t>
                      </a:r>
                      <a:r>
                        <a:rPr kumimoji="1" lang="ja-JP" altLang="en-US" sz="1200" dirty="0" smtClean="0">
                          <a:latin typeface="Arial Black" panose="020B0A04020102020204" pitchFamily="34" charset="0"/>
                        </a:rPr>
                        <a:t>の変異を導入。 </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221270813"/>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Arial Black" panose="020B0A04020102020204" pitchFamily="34" charset="0"/>
                        </a:rPr>
                        <a:t>SniperCas9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ja-JP" altLang="en-US" sz="1200" dirty="0" smtClean="0">
                          <a:latin typeface="Arial Black" panose="020B0A04020102020204" pitchFamily="34" charset="0"/>
                        </a:rPr>
                        <a:t>大腸菌（</a:t>
                      </a:r>
                      <a:r>
                        <a:rPr kumimoji="1" lang="en-US" altLang="ja-JP" sz="1200" dirty="0" smtClean="0">
                          <a:latin typeface="Arial Black" panose="020B0A04020102020204" pitchFamily="34" charset="0"/>
                        </a:rPr>
                        <a:t>Escherichia coli</a:t>
                      </a:r>
                      <a:r>
                        <a:rPr kumimoji="1" lang="ja-JP" altLang="en-US" sz="1200" dirty="0" smtClean="0">
                          <a:latin typeface="Arial Black" panose="020B0A04020102020204" pitchFamily="34" charset="0"/>
                        </a:rPr>
                        <a:t>）から単離したヌクレアーゼを利用。</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1774405993"/>
                  </a:ext>
                </a:extLst>
              </a:tr>
              <a:tr h="0">
                <a:tc rowSpan="2">
                  <a:txBody>
                    <a:bodyPr/>
                    <a:lstStyle/>
                    <a:p>
                      <a:pPr algn="ctr"/>
                      <a:r>
                        <a:rPr kumimoji="1" lang="en-US" altLang="ja-JP" sz="1800" dirty="0" smtClean="0">
                          <a:solidFill>
                            <a:srgbClr val="C00000"/>
                          </a:solidFill>
                          <a:latin typeface="Arial Black" panose="020B0A04020102020204" pitchFamily="34" charset="0"/>
                        </a:rPr>
                        <a:t>SaCas9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ja-JP" altLang="en-US" sz="1200" dirty="0" smtClean="0">
                          <a:latin typeface="Arial Black" panose="020B0A04020102020204" pitchFamily="34" charset="0"/>
                        </a:rPr>
                        <a:t>黄色ブドウ球菌（</a:t>
                      </a:r>
                      <a:r>
                        <a:rPr lang="en-US" altLang="ja-JP" sz="1200" dirty="0" smtClean="0">
                          <a:latin typeface="Arial Black" panose="020B0A04020102020204" pitchFamily="34" charset="0"/>
                        </a:rPr>
                        <a:t>Staphylococcus aureus</a:t>
                      </a:r>
                      <a:r>
                        <a:rPr lang="ja-JP" altLang="en-US" sz="1200" dirty="0" smtClean="0">
                          <a:latin typeface="Arial Black" panose="020B0A04020102020204" pitchFamily="34" charset="0"/>
                        </a:rPr>
                        <a:t>）</a:t>
                      </a:r>
                      <a:r>
                        <a:rPr kumimoji="1" lang="ja-JP" altLang="en-US" sz="1200" dirty="0" smtClean="0">
                          <a:latin typeface="Arial Black" panose="020B0A04020102020204" pitchFamily="34" charset="0"/>
                        </a:rPr>
                        <a:t>から単離された</a:t>
                      </a:r>
                      <a:r>
                        <a:rPr kumimoji="1" lang="en-US" altLang="ja-JP" sz="1200" dirty="0" smtClean="0">
                          <a:latin typeface="Arial Black" panose="020B0A04020102020204" pitchFamily="34" charset="0"/>
                        </a:rPr>
                        <a:t>Cas9</a:t>
                      </a:r>
                      <a:r>
                        <a:rPr kumimoji="1" lang="ja-JP" altLang="en-US" sz="1200" dirty="0" err="1" smtClean="0">
                          <a:latin typeface="Arial Black" panose="020B0A04020102020204" pitchFamily="34" charset="0"/>
                        </a:rPr>
                        <a:t>。</a:t>
                      </a:r>
                      <a:r>
                        <a:rPr kumimoji="1" lang="en-US" altLang="ja-JP" sz="1200" dirty="0" smtClean="0">
                          <a:latin typeface="Arial Black" panose="020B0A04020102020204" pitchFamily="34" charset="0"/>
                        </a:rPr>
                        <a:t>PAM</a:t>
                      </a:r>
                      <a:r>
                        <a:rPr kumimoji="1" lang="ja-JP" altLang="en-US" sz="1200" dirty="0" smtClean="0">
                          <a:latin typeface="Arial Black" panose="020B0A04020102020204" pitchFamily="34" charset="0"/>
                        </a:rPr>
                        <a:t>は </a:t>
                      </a:r>
                      <a:r>
                        <a:rPr kumimoji="1" lang="en-US" altLang="ja-JP" sz="1200" dirty="0" smtClean="0">
                          <a:latin typeface="Arial Black" panose="020B0A04020102020204" pitchFamily="34" charset="0"/>
                        </a:rPr>
                        <a:t>NNGRRT</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R: A or G</a:t>
                      </a:r>
                      <a:r>
                        <a:rPr kumimoji="1" lang="ja-JP" altLang="en-US" sz="1200" dirty="0" smtClean="0">
                          <a:latin typeface="Arial Black" panose="020B0A04020102020204" pitchFamily="34" charset="0"/>
                        </a:rPr>
                        <a:t>）。</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2645179942"/>
                  </a:ext>
                </a:extLst>
              </a:tr>
              <a:tr h="289990">
                <a:tc vMerge="1">
                  <a:txBody>
                    <a:bodyPr/>
                    <a:lstStyle/>
                    <a:p>
                      <a:endParaRPr kumimoji="1" lang="ja-JP" altLang="en-US" dirty="0">
                        <a:latin typeface="Arial Black" panose="020B0A04020102020204" pitchFamily="34" charset="0"/>
                      </a:endParaRPr>
                    </a:p>
                  </a:txBody>
                  <a:tcPr/>
                </a:tc>
                <a:tc>
                  <a:txBody>
                    <a:bodyPr/>
                    <a:lstStyle/>
                    <a:p>
                      <a:r>
                        <a:rPr kumimoji="1" lang="en-US" altLang="ja-JP" sz="1400" dirty="0" smtClean="0">
                          <a:latin typeface="Arial Black" panose="020B0A04020102020204" pitchFamily="34" charset="0"/>
                        </a:rPr>
                        <a:t>KKH</a:t>
                      </a:r>
                      <a:r>
                        <a:rPr kumimoji="1" lang="en-US" altLang="ja-JP" sz="1400" baseline="0" dirty="0" smtClean="0">
                          <a:latin typeface="Arial Black" panose="020B0A04020102020204" pitchFamily="34" charset="0"/>
                        </a:rPr>
                        <a:t> SaCas9</a:t>
                      </a:r>
                      <a:endParaRPr kumimoji="1" lang="ja-JP" altLang="en-US" sz="1400" b="1" dirty="0">
                        <a:latin typeface="Arial Black" panose="020B0A04020102020204" pitchFamily="34" charset="0"/>
                        <a:ea typeface="UD デジタル 教科書体 NK-B" panose="02020700000000000000" pitchFamily="18" charset="-128"/>
                      </a:endParaRPr>
                    </a:p>
                  </a:txBody>
                  <a:tcPr anchor="ctr"/>
                </a:tc>
                <a:tc>
                  <a:txBody>
                    <a:bodyPr/>
                    <a:lstStyle/>
                    <a:p>
                      <a:r>
                        <a:rPr kumimoji="1" lang="en-US" altLang="ja-JP" sz="1200" dirty="0" smtClean="0">
                          <a:latin typeface="Arial Black" panose="020B0A04020102020204" pitchFamily="34" charset="0"/>
                        </a:rPr>
                        <a:t>PAM</a:t>
                      </a:r>
                      <a:r>
                        <a:rPr kumimoji="1" lang="ja-JP" altLang="en-US" sz="1200" dirty="0" smtClean="0">
                          <a:latin typeface="Arial Black" panose="020B0A04020102020204" pitchFamily="34" charset="0"/>
                        </a:rPr>
                        <a:t>の制限を緩和するため変異（</a:t>
                      </a:r>
                      <a:r>
                        <a:rPr kumimoji="1" lang="en-US" altLang="ja-JP" sz="1200" dirty="0" smtClean="0">
                          <a:latin typeface="Arial Black" panose="020B0A04020102020204" pitchFamily="34" charset="0"/>
                        </a:rPr>
                        <a:t>E782K/N968K/R1015H</a:t>
                      </a:r>
                      <a:r>
                        <a:rPr kumimoji="1" lang="ja-JP" altLang="en-US" sz="1200" dirty="0" smtClean="0">
                          <a:latin typeface="Arial Black" panose="020B0A04020102020204" pitchFamily="34" charset="0"/>
                        </a:rPr>
                        <a:t>）が導入された</a:t>
                      </a:r>
                      <a:r>
                        <a:rPr kumimoji="1" lang="en-US" altLang="ja-JP" sz="1200" dirty="0" err="1" smtClean="0">
                          <a:latin typeface="Arial Black" panose="020B0A04020102020204" pitchFamily="34" charset="0"/>
                        </a:rPr>
                        <a:t>SaCas</a:t>
                      </a:r>
                      <a:r>
                        <a:rPr kumimoji="1" lang="ja-JP" altLang="en-US" sz="1200" dirty="0" smtClean="0">
                          <a:latin typeface="Arial Black" panose="020B0A04020102020204" pitchFamily="34" charset="0"/>
                        </a:rPr>
                        <a:t>９。</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344102470"/>
                  </a:ext>
                </a:extLst>
              </a:tr>
              <a:tr h="289990">
                <a:tc>
                  <a:txBody>
                    <a:bodyPr/>
                    <a:lstStyle/>
                    <a:p>
                      <a:pPr algn="ctr"/>
                      <a:r>
                        <a:rPr kumimoji="1" lang="en-US" altLang="ja-JP" sz="1800" dirty="0" smtClean="0">
                          <a:solidFill>
                            <a:srgbClr val="C00000"/>
                          </a:solidFill>
                          <a:latin typeface="Arial Black" panose="020B0A04020102020204" pitchFamily="34" charset="0"/>
                        </a:rPr>
                        <a:t>FnCas9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ja-JP" altLang="en-US" sz="1200" dirty="0" smtClean="0">
                          <a:latin typeface="Arial Black" panose="020B0A04020102020204" pitchFamily="34" charset="0"/>
                        </a:rPr>
                        <a:t>フランシセラ・ノビシダ菌（</a:t>
                      </a:r>
                      <a:r>
                        <a:rPr kumimoji="1" lang="en-US" altLang="ja-JP" sz="1200" dirty="0" smtClean="0">
                          <a:latin typeface="Arial Black" panose="020B0A04020102020204" pitchFamily="34" charset="0"/>
                        </a:rPr>
                        <a:t>Francisella </a:t>
                      </a:r>
                      <a:r>
                        <a:rPr kumimoji="1" lang="en-US" altLang="ja-JP" sz="1200" dirty="0" err="1" smtClean="0">
                          <a:latin typeface="Arial Black" panose="020B0A04020102020204" pitchFamily="34" charset="0"/>
                        </a:rPr>
                        <a:t>novicida</a:t>
                      </a:r>
                      <a:r>
                        <a:rPr kumimoji="1" lang="ja-JP" altLang="en-US" sz="1200" dirty="0" smtClean="0">
                          <a:latin typeface="Arial Black" panose="020B0A04020102020204" pitchFamily="34" charset="0"/>
                        </a:rPr>
                        <a:t>）から単離された</a:t>
                      </a:r>
                      <a:r>
                        <a:rPr kumimoji="1" lang="en-US" altLang="ja-JP" sz="1200" dirty="0" smtClean="0">
                          <a:latin typeface="Arial Black" panose="020B0A04020102020204" pitchFamily="34" charset="0"/>
                        </a:rPr>
                        <a:t>Cas9</a:t>
                      </a:r>
                      <a:r>
                        <a:rPr kumimoji="1" lang="ja-JP" altLang="en-US" sz="1200" dirty="0" err="1" smtClean="0">
                          <a:latin typeface="Arial Black" panose="020B0A04020102020204" pitchFamily="34" charset="0"/>
                        </a:rPr>
                        <a:t>。</a:t>
                      </a:r>
                      <a:r>
                        <a:rPr kumimoji="1" lang="en-US" altLang="ja-JP" sz="1200" dirty="0" smtClean="0">
                          <a:latin typeface="Arial Black" panose="020B0A04020102020204" pitchFamily="34" charset="0"/>
                        </a:rPr>
                        <a:t>PAM</a:t>
                      </a:r>
                      <a:r>
                        <a:rPr kumimoji="1" lang="ja-JP" altLang="en-US" sz="1200" dirty="0" smtClean="0">
                          <a:latin typeface="Arial Black" panose="020B0A04020102020204" pitchFamily="34" charset="0"/>
                        </a:rPr>
                        <a:t>は </a:t>
                      </a:r>
                      <a:r>
                        <a:rPr kumimoji="1" lang="en-US" altLang="ja-JP" sz="1200" dirty="0" smtClean="0">
                          <a:latin typeface="Arial Black" panose="020B0A04020102020204" pitchFamily="34" charset="0"/>
                        </a:rPr>
                        <a:t>NGG</a:t>
                      </a:r>
                      <a:r>
                        <a:rPr kumimoji="1" lang="ja-JP" altLang="en-US" sz="1200" dirty="0" err="1" smtClean="0">
                          <a:latin typeface="Arial Black" panose="020B0A04020102020204" pitchFamily="34" charset="0"/>
                        </a:rPr>
                        <a:t>。</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166980924"/>
                  </a:ext>
                </a:extLst>
              </a:tr>
              <a:tr h="729863">
                <a:tc>
                  <a:txBody>
                    <a:bodyPr/>
                    <a:lstStyle/>
                    <a:p>
                      <a:pPr algn="ctr"/>
                      <a:r>
                        <a:rPr kumimoji="1" lang="en-US" altLang="ja-JP" sz="1800" dirty="0" smtClean="0">
                          <a:solidFill>
                            <a:srgbClr val="C00000"/>
                          </a:solidFill>
                          <a:latin typeface="Arial Black" panose="020B0A04020102020204" pitchFamily="34" charset="0"/>
                        </a:rPr>
                        <a:t>CjCas9</a:t>
                      </a:r>
                      <a:endParaRPr kumimoji="1" lang="ja-JP" altLang="en-US" sz="1800" dirty="0">
                        <a:solidFill>
                          <a:srgbClr val="C00000"/>
                        </a:solidFill>
                        <a:latin typeface="Arial Black" panose="020B0A04020102020204" pitchFamily="34" charset="0"/>
                      </a:endParaRPr>
                    </a:p>
                  </a:txBody>
                  <a:tcPr anchor="ctr"/>
                </a:tc>
                <a:tc>
                  <a:txBody>
                    <a:bodyPr/>
                    <a:lstStyle/>
                    <a:p>
                      <a:endParaRPr lang="en-US" altLang="ja-JP" sz="1200" b="1" dirty="0" smtClean="0">
                        <a:latin typeface="Arial Black" panose="020B0A04020102020204" pitchFamily="34" charset="0"/>
                        <a:ea typeface="Meiryo UI" panose="020B0604030504040204" pitchFamily="50" charset="-128"/>
                      </a:endParaRPr>
                    </a:p>
                  </a:txBody>
                  <a:tcPr anchor="ctr"/>
                </a:tc>
                <a:tc>
                  <a:txBody>
                    <a:bodyPr/>
                    <a:lstStyle/>
                    <a:p>
                      <a:r>
                        <a:rPr lang="ja-JP" altLang="en-US" sz="1200" dirty="0" smtClean="0">
                          <a:latin typeface="Arial Black" panose="020B0A04020102020204" pitchFamily="34" charset="0"/>
                        </a:rPr>
                        <a:t>カンピロバクター・ジェジュニ菌（</a:t>
                      </a:r>
                      <a:r>
                        <a:rPr lang="en-US" altLang="ja-JP" sz="1200" dirty="0" smtClean="0">
                          <a:latin typeface="Arial Black" panose="020B0A04020102020204" pitchFamily="34" charset="0"/>
                        </a:rPr>
                        <a:t>Campylobacter </a:t>
                      </a:r>
                      <a:r>
                        <a:rPr lang="en-US" altLang="ja-JP" sz="1200" dirty="0" err="1" smtClean="0">
                          <a:latin typeface="Arial Black" panose="020B0A04020102020204" pitchFamily="34" charset="0"/>
                        </a:rPr>
                        <a:t>jejuni</a:t>
                      </a:r>
                      <a:r>
                        <a:rPr lang="ja-JP" altLang="en-US" sz="1200" dirty="0" smtClean="0">
                          <a:latin typeface="Arial Black" panose="020B0A04020102020204" pitchFamily="34" charset="0"/>
                        </a:rPr>
                        <a:t>）から単離された</a:t>
                      </a:r>
                      <a:r>
                        <a:rPr lang="en-US" altLang="ja-JP" sz="1200" dirty="0" smtClean="0">
                          <a:latin typeface="Arial Black" panose="020B0A04020102020204" pitchFamily="34" charset="0"/>
                        </a:rPr>
                        <a:t>Cas9</a:t>
                      </a:r>
                      <a:r>
                        <a:rPr lang="ja-JP" altLang="en-US" sz="1200" dirty="0" err="1" smtClean="0">
                          <a:latin typeface="Arial Black" panose="020B0A04020102020204" pitchFamily="34" charset="0"/>
                        </a:rPr>
                        <a:t>。</a:t>
                      </a:r>
                      <a:endParaRPr lang="en-US" altLang="ja-JP" sz="1200" dirty="0" smtClean="0">
                        <a:latin typeface="Arial Black" panose="020B0A04020102020204" pitchFamily="34" charset="0"/>
                      </a:endParaRPr>
                    </a:p>
                    <a:p>
                      <a:r>
                        <a:rPr lang="en-US" altLang="ja-JP" sz="1200" dirty="0" smtClean="0">
                          <a:latin typeface="Arial Black" panose="020B0A04020102020204" pitchFamily="34" charset="0"/>
                        </a:rPr>
                        <a:t>PAM</a:t>
                      </a:r>
                      <a:r>
                        <a:rPr lang="ja-JP" altLang="en-US" sz="1200" dirty="0" smtClean="0">
                          <a:latin typeface="Arial Black" panose="020B0A04020102020204" pitchFamily="34" charset="0"/>
                        </a:rPr>
                        <a:t>は </a:t>
                      </a:r>
                      <a:r>
                        <a:rPr lang="en-US" altLang="ja-JP" sz="1200" dirty="0" smtClean="0">
                          <a:latin typeface="Arial Black" panose="020B0A04020102020204" pitchFamily="34" charset="0"/>
                        </a:rPr>
                        <a:t>NNNVRYM</a:t>
                      </a:r>
                      <a:r>
                        <a:rPr lang="ja-JP" altLang="en-US" sz="1200" dirty="0" smtClean="0">
                          <a:latin typeface="Arial Black" panose="020B0A04020102020204" pitchFamily="34" charset="0"/>
                        </a:rPr>
                        <a:t>（</a:t>
                      </a:r>
                      <a:r>
                        <a:rPr lang="en-US" altLang="ja-JP" sz="1200" dirty="0" smtClean="0">
                          <a:latin typeface="Arial Black" panose="020B0A04020102020204" pitchFamily="34" charset="0"/>
                        </a:rPr>
                        <a:t>V: A or C or G</a:t>
                      </a:r>
                      <a:r>
                        <a:rPr lang="ja-JP" altLang="en-US" sz="1200" dirty="0" err="1" smtClean="0">
                          <a:latin typeface="Arial Black" panose="020B0A04020102020204" pitchFamily="34" charset="0"/>
                        </a:rPr>
                        <a:t>、</a:t>
                      </a:r>
                      <a:r>
                        <a:rPr lang="en-US" altLang="ja-JP" sz="1200" dirty="0" smtClean="0">
                          <a:latin typeface="Arial Black" panose="020B0A04020102020204" pitchFamily="34" charset="0"/>
                        </a:rPr>
                        <a:t>R: A or G</a:t>
                      </a:r>
                      <a:r>
                        <a:rPr lang="ja-JP" altLang="en-US" sz="1200" dirty="0" err="1" smtClean="0">
                          <a:latin typeface="Arial Black" panose="020B0A04020102020204" pitchFamily="34" charset="0"/>
                        </a:rPr>
                        <a:t>、</a:t>
                      </a:r>
                      <a:r>
                        <a:rPr lang="ja-JP" altLang="en-US" sz="1200" dirty="0" smtClean="0">
                          <a:latin typeface="Arial Black" panose="020B0A04020102020204" pitchFamily="34" charset="0"/>
                        </a:rPr>
                        <a:t> </a:t>
                      </a:r>
                      <a:r>
                        <a:rPr lang="en-US" altLang="ja-JP" sz="1200" dirty="0" smtClean="0">
                          <a:latin typeface="Arial Black" panose="020B0A04020102020204" pitchFamily="34" charset="0"/>
                        </a:rPr>
                        <a:t>Y: C or T</a:t>
                      </a:r>
                      <a:r>
                        <a:rPr lang="ja-JP" altLang="en-US" sz="1200" dirty="0" err="1" smtClean="0">
                          <a:latin typeface="Arial Black" panose="020B0A04020102020204" pitchFamily="34" charset="0"/>
                        </a:rPr>
                        <a:t>、</a:t>
                      </a:r>
                      <a:r>
                        <a:rPr lang="en-US" altLang="ja-JP" sz="1200" dirty="0" smtClean="0">
                          <a:latin typeface="Arial Black" panose="020B0A04020102020204" pitchFamily="34" charset="0"/>
                        </a:rPr>
                        <a:t>M: A or C</a:t>
                      </a:r>
                      <a:r>
                        <a:rPr lang="ja-JP" altLang="en-US" sz="1200" dirty="0" smtClean="0">
                          <a:latin typeface="Arial Black" panose="020B0A04020102020204" pitchFamily="34" charset="0"/>
                        </a:rPr>
                        <a:t>）若しくは</a:t>
                      </a:r>
                      <a:r>
                        <a:rPr lang="en-US" altLang="ja-JP" sz="1200" dirty="0" smtClean="0">
                          <a:latin typeface="Arial Black" panose="020B0A04020102020204" pitchFamily="34" charset="0"/>
                        </a:rPr>
                        <a:t>NNNNACAC</a:t>
                      </a:r>
                      <a:r>
                        <a:rPr lang="ja-JP" altLang="en-US" sz="1200" dirty="0" err="1" smtClean="0">
                          <a:latin typeface="Arial Black" panose="020B0A04020102020204" pitchFamily="34" charset="0"/>
                        </a:rPr>
                        <a:t>。</a:t>
                      </a:r>
                      <a:endParaRPr lang="en-US" altLang="ja-JP" sz="1200" dirty="0" smtClean="0">
                        <a:latin typeface="Arial Black" panose="020B0A04020102020204" pitchFamily="34" charset="0"/>
                      </a:endParaRPr>
                    </a:p>
                    <a:p>
                      <a:r>
                        <a:rPr lang="ja-JP" altLang="en-US" sz="1200" dirty="0" smtClean="0">
                          <a:latin typeface="Arial Black" panose="020B0A04020102020204" pitchFamily="34" charset="0"/>
                        </a:rPr>
                        <a:t>最も小さい</a:t>
                      </a:r>
                      <a:r>
                        <a:rPr lang="en-US" altLang="ja-JP" sz="1200" dirty="0" smtClean="0">
                          <a:latin typeface="Arial Black" panose="020B0A04020102020204" pitchFamily="34" charset="0"/>
                        </a:rPr>
                        <a:t>Cas9</a:t>
                      </a:r>
                      <a:r>
                        <a:rPr lang="ja-JP" altLang="en-US" sz="1200" dirty="0" smtClean="0">
                          <a:latin typeface="Arial Black" panose="020B0A04020102020204" pitchFamily="34" charset="0"/>
                        </a:rPr>
                        <a:t>であることからミトコンドリア</a:t>
                      </a:r>
                      <a:r>
                        <a:rPr lang="en-US" altLang="ja-JP" sz="1200" dirty="0" smtClean="0">
                          <a:latin typeface="Arial Black" panose="020B0A04020102020204" pitchFamily="34" charset="0"/>
                        </a:rPr>
                        <a:t>DNA</a:t>
                      </a:r>
                      <a:r>
                        <a:rPr lang="ja-JP" altLang="en-US" sz="1200" dirty="0" smtClean="0">
                          <a:latin typeface="Arial Black" panose="020B0A04020102020204" pitchFamily="34" charset="0"/>
                        </a:rPr>
                        <a:t>編集に利用可能ではと言われている。</a:t>
                      </a:r>
                      <a:endParaRPr lang="en-US" altLang="ja-JP" sz="1200" b="1" dirty="0" smtClean="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422051617"/>
                  </a:ext>
                </a:extLst>
              </a:tr>
              <a:tr h="289990">
                <a:tc>
                  <a:txBody>
                    <a:bodyPr/>
                    <a:lstStyle/>
                    <a:p>
                      <a:pPr algn="ctr"/>
                      <a:r>
                        <a:rPr kumimoji="1" lang="en-US" altLang="ja-JP" sz="1800" dirty="0" smtClean="0">
                          <a:solidFill>
                            <a:srgbClr val="C00000"/>
                          </a:solidFill>
                          <a:latin typeface="Arial Black" panose="020B0A04020102020204" pitchFamily="34" charset="0"/>
                        </a:rPr>
                        <a:t>xCas9</a:t>
                      </a:r>
                      <a:endParaRPr kumimoji="1" lang="ja-JP" altLang="en-US" sz="1800" dirty="0">
                        <a:solidFill>
                          <a:srgbClr val="C00000"/>
                        </a:solidFill>
                        <a:latin typeface="Arial Black" panose="020B0A04020102020204" pitchFamily="34" charset="0"/>
                      </a:endParaRPr>
                    </a:p>
                  </a:txBody>
                  <a:tcPr anchor="ctr"/>
                </a:tc>
                <a:tc>
                  <a:txBody>
                    <a:bodyPr/>
                    <a:lstStyle/>
                    <a:p>
                      <a:endParaRPr kumimoji="1" lang="ja-JP" altLang="en-US" sz="1200" b="1" dirty="0">
                        <a:latin typeface="Arial Black" panose="020B0A04020102020204" pitchFamily="34" charset="0"/>
                        <a:ea typeface="Meiryo UI" panose="020B0604030504040204" pitchFamily="50" charset="-128"/>
                      </a:endParaRPr>
                    </a:p>
                  </a:txBody>
                  <a:tcPr anchor="ctr"/>
                </a:tc>
                <a:tc>
                  <a:txBody>
                    <a:bodyPr/>
                    <a:lstStyle/>
                    <a:p>
                      <a:r>
                        <a:rPr kumimoji="1" lang="en-US" altLang="ja-JP" sz="1200" dirty="0" smtClean="0">
                          <a:latin typeface="Arial Black" panose="020B0A04020102020204" pitchFamily="34" charset="0"/>
                        </a:rPr>
                        <a:t>xCas9</a:t>
                      </a:r>
                      <a:r>
                        <a:rPr kumimoji="1" lang="ja-JP" altLang="en-US" sz="1200" dirty="0" smtClean="0">
                          <a:latin typeface="Arial Black" panose="020B0A04020102020204" pitchFamily="34" charset="0"/>
                        </a:rPr>
                        <a:t>は、</a:t>
                      </a:r>
                      <a:r>
                        <a:rPr kumimoji="1" lang="en-US" altLang="ja-JP" sz="1200" dirty="0" smtClean="0">
                          <a:latin typeface="Arial Black" panose="020B0A04020102020204" pitchFamily="34" charset="0"/>
                        </a:rPr>
                        <a:t>Phage-Associated continuous Evolution</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PACE: </a:t>
                      </a:r>
                      <a:r>
                        <a:rPr kumimoji="1" lang="ja-JP" altLang="en-US" sz="1200" dirty="0" smtClean="0">
                          <a:latin typeface="Arial Black" panose="020B0A04020102020204" pitchFamily="34" charset="0"/>
                        </a:rPr>
                        <a:t>ファージによる連続分子進化法）を</a:t>
                      </a:r>
                      <a:r>
                        <a:rPr kumimoji="1" lang="en-US" altLang="ja-JP" sz="1200" dirty="0" smtClean="0">
                          <a:latin typeface="Arial Black" panose="020B0A04020102020204" pitchFamily="34" charset="0"/>
                        </a:rPr>
                        <a:t>SpCas9</a:t>
                      </a:r>
                      <a:r>
                        <a:rPr kumimoji="1" lang="ja-JP" altLang="en-US" sz="1200" dirty="0" smtClean="0">
                          <a:latin typeface="Arial Black" panose="020B0A04020102020204" pitchFamily="34" charset="0"/>
                        </a:rPr>
                        <a:t>に適応し、</a:t>
                      </a:r>
                      <a:r>
                        <a:rPr kumimoji="1" lang="en-US" altLang="ja-JP" sz="1200" dirty="0" smtClean="0">
                          <a:latin typeface="Arial Black" panose="020B0A04020102020204" pitchFamily="34" charset="0"/>
                        </a:rPr>
                        <a:t>NG</a:t>
                      </a:r>
                      <a:r>
                        <a:rPr kumimoji="1" lang="ja-JP" altLang="en-US" sz="1200" dirty="0" err="1" smtClean="0">
                          <a:latin typeface="Arial Black" panose="020B0A04020102020204" pitchFamily="34" charset="0"/>
                        </a:rPr>
                        <a:t>、</a:t>
                      </a:r>
                      <a:r>
                        <a:rPr kumimoji="1" lang="en-US" altLang="ja-JP" sz="1200" dirty="0" smtClean="0">
                          <a:latin typeface="Arial Black" panose="020B0A04020102020204" pitchFamily="34" charset="0"/>
                        </a:rPr>
                        <a:t>GAA</a:t>
                      </a:r>
                      <a:r>
                        <a:rPr kumimoji="1" lang="ja-JP" altLang="en-US" sz="1200" dirty="0" err="1" smtClean="0">
                          <a:latin typeface="Arial Black" panose="020B0A04020102020204" pitchFamily="34" charset="0"/>
                        </a:rPr>
                        <a:t>、</a:t>
                      </a:r>
                      <a:r>
                        <a:rPr kumimoji="1" lang="en-US" altLang="ja-JP" sz="1200" dirty="0" smtClean="0">
                          <a:latin typeface="Arial Black" panose="020B0A04020102020204" pitchFamily="34" charset="0"/>
                        </a:rPr>
                        <a:t>GAT</a:t>
                      </a:r>
                      <a:r>
                        <a:rPr kumimoji="1" lang="ja-JP" altLang="en-US" sz="1200" dirty="0" smtClean="0">
                          <a:latin typeface="Arial Black" panose="020B0A04020102020204" pitchFamily="34" charset="0"/>
                        </a:rPr>
                        <a:t>を</a:t>
                      </a:r>
                      <a:r>
                        <a:rPr kumimoji="1" lang="en-US" altLang="ja-JP" sz="1200" dirty="0" smtClean="0">
                          <a:latin typeface="Arial Black" panose="020B0A04020102020204" pitchFamily="34" charset="0"/>
                        </a:rPr>
                        <a:t>PAM</a:t>
                      </a:r>
                      <a:r>
                        <a:rPr kumimoji="1" lang="ja-JP" altLang="en-US" sz="1200" dirty="0" smtClean="0">
                          <a:latin typeface="Arial Black" panose="020B0A04020102020204" pitchFamily="34" charset="0"/>
                        </a:rPr>
                        <a:t>として認識できる。</a:t>
                      </a:r>
                      <a:r>
                        <a:rPr kumimoji="1" lang="en-US" altLang="ja-JP" sz="1200" dirty="0" smtClean="0">
                          <a:latin typeface="Arial Black" panose="020B0A04020102020204" pitchFamily="34" charset="0"/>
                        </a:rPr>
                        <a:t>xCas9 3.7</a:t>
                      </a:r>
                      <a:r>
                        <a:rPr kumimoji="1" lang="ja-JP" altLang="en-US" sz="1200" dirty="0" smtClean="0">
                          <a:latin typeface="Arial Black" panose="020B0A04020102020204" pitchFamily="34" charset="0"/>
                        </a:rPr>
                        <a:t>は、</a:t>
                      </a:r>
                      <a:r>
                        <a:rPr kumimoji="1" lang="en-US" altLang="ja-JP" sz="1200" dirty="0" smtClean="0">
                          <a:latin typeface="Arial Black" panose="020B0A04020102020204" pitchFamily="34" charset="0"/>
                        </a:rPr>
                        <a:t>SpCas9</a:t>
                      </a:r>
                      <a:r>
                        <a:rPr kumimoji="1" lang="ja-JP" altLang="en-US" sz="1200" dirty="0" smtClean="0">
                          <a:latin typeface="Arial Black" panose="020B0A04020102020204" pitchFamily="34" charset="0"/>
                        </a:rPr>
                        <a:t>に対して</a:t>
                      </a:r>
                      <a:r>
                        <a:rPr kumimoji="1" lang="en-US" altLang="ja-JP" sz="1200" dirty="0" smtClean="0">
                          <a:latin typeface="Arial Black" panose="020B0A04020102020204" pitchFamily="34" charset="0"/>
                        </a:rPr>
                        <a:t>7</a:t>
                      </a:r>
                      <a:r>
                        <a:rPr kumimoji="1" lang="ja-JP" altLang="en-US" sz="1200" dirty="0" smtClean="0">
                          <a:latin typeface="Arial Black" panose="020B0A04020102020204" pitchFamily="34" charset="0"/>
                        </a:rPr>
                        <a:t>箇所の変異（</a:t>
                      </a:r>
                      <a:r>
                        <a:rPr kumimoji="1" lang="en-US" altLang="ja-JP" sz="1200" dirty="0" smtClean="0">
                          <a:latin typeface="Arial Black" panose="020B0A04020102020204" pitchFamily="34" charset="0"/>
                        </a:rPr>
                        <a:t>A262T/R324L/S409I/E480K/E543D/M694I/E1219V</a:t>
                      </a:r>
                      <a:r>
                        <a:rPr kumimoji="1" lang="ja-JP" altLang="en-US" sz="1200" dirty="0" smtClean="0">
                          <a:latin typeface="Arial Black" panose="020B0A04020102020204" pitchFamily="34" charset="0"/>
                        </a:rPr>
                        <a:t>）を持ち、ヒト培養細胞において標的配列に変異導入活性を持つだけでなく、</a:t>
                      </a:r>
                      <a:r>
                        <a:rPr kumimoji="1" lang="en-US" altLang="ja-JP" sz="1200" dirty="0" smtClean="0">
                          <a:latin typeface="Arial Black" panose="020B0A04020102020204" pitchFamily="34" charset="0"/>
                        </a:rPr>
                        <a:t>xCas9</a:t>
                      </a:r>
                      <a:r>
                        <a:rPr kumimoji="1" lang="ja-JP" altLang="en-US" sz="1200" dirty="0" smtClean="0">
                          <a:latin typeface="Arial Black" panose="020B0A04020102020204" pitchFamily="34" charset="0"/>
                        </a:rPr>
                        <a:t>と</a:t>
                      </a:r>
                      <a:r>
                        <a:rPr kumimoji="1" lang="en-US" altLang="ja-JP" sz="1200" dirty="0" smtClean="0">
                          <a:latin typeface="Arial Black" panose="020B0A04020102020204" pitchFamily="34" charset="0"/>
                        </a:rPr>
                        <a:t>base editor architecture</a:t>
                      </a:r>
                      <a:r>
                        <a:rPr kumimoji="1" lang="ja-JP" altLang="en-US" sz="1200" dirty="0" smtClean="0">
                          <a:latin typeface="Arial Black" panose="020B0A04020102020204" pitchFamily="34" charset="0"/>
                        </a:rPr>
                        <a:t>（</a:t>
                      </a:r>
                      <a:r>
                        <a:rPr kumimoji="1" lang="en-US" altLang="ja-JP" sz="1200" dirty="0" smtClean="0">
                          <a:latin typeface="Arial Black" panose="020B0A04020102020204" pitchFamily="34" charset="0"/>
                        </a:rPr>
                        <a:t>BE3</a:t>
                      </a:r>
                      <a:r>
                        <a:rPr kumimoji="1" lang="ja-JP" altLang="en-US" sz="1200" dirty="0" smtClean="0">
                          <a:latin typeface="Arial Black" panose="020B0A04020102020204" pitchFamily="34" charset="0"/>
                        </a:rPr>
                        <a:t>）を融合させることで標的配列にあるシトシンをチミンにあるいはアデニンからグアニンに塩基置換できる。</a:t>
                      </a:r>
                      <a:endParaRPr kumimoji="1" lang="ja-JP" altLang="en-US" sz="1200" b="1" dirty="0">
                        <a:latin typeface="Arial Black" panose="020B0A04020102020204" pitchFamily="34" charset="0"/>
                        <a:ea typeface="Meiryo UI" panose="020B0604030504040204" pitchFamily="50" charset="-128"/>
                      </a:endParaRPr>
                    </a:p>
                  </a:txBody>
                  <a:tcPr anchor="ctr"/>
                </a:tc>
                <a:extLst>
                  <a:ext uri="{0D108BD9-81ED-4DB2-BD59-A6C34878D82A}">
                    <a16:rowId xmlns:a16="http://schemas.microsoft.com/office/drawing/2014/main" val="3117599362"/>
                  </a:ext>
                </a:extLst>
              </a:tr>
            </a:tbl>
          </a:graphicData>
        </a:graphic>
      </p:graphicFrame>
    </p:spTree>
    <p:extLst>
      <p:ext uri="{BB962C8B-B14F-4D97-AF65-F5344CB8AC3E}">
        <p14:creationId xmlns:p14="http://schemas.microsoft.com/office/powerpoint/2010/main" val="1081288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otok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2882" y="4166280"/>
            <a:ext cx="2547937"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グループ化 184"/>
          <p:cNvGrpSpPr>
            <a:grpSpLocks/>
          </p:cNvGrpSpPr>
          <p:nvPr/>
        </p:nvGrpSpPr>
        <p:grpSpPr bwMode="auto">
          <a:xfrm>
            <a:off x="8399068" y="2816904"/>
            <a:ext cx="2134245" cy="1651001"/>
            <a:chOff x="3571868" y="2214554"/>
            <a:chExt cx="2134175" cy="1651019"/>
          </a:xfrm>
        </p:grpSpPr>
        <p:pic>
          <p:nvPicPr>
            <p:cNvPr id="8"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1598" y="2214554"/>
              <a:ext cx="1214445" cy="1214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グループ化 98"/>
            <p:cNvGrpSpPr>
              <a:grpSpLocks/>
            </p:cNvGrpSpPr>
            <p:nvPr/>
          </p:nvGrpSpPr>
          <p:grpSpPr bwMode="auto">
            <a:xfrm>
              <a:off x="3571868" y="2214555"/>
              <a:ext cx="2119242" cy="1651018"/>
              <a:chOff x="3428992" y="1446449"/>
              <a:chExt cx="3305979" cy="2554056"/>
            </a:xfrm>
          </p:grpSpPr>
          <p:sp>
            <p:nvSpPr>
              <p:cNvPr id="10" name="円/楕円 55"/>
              <p:cNvSpPr/>
              <p:nvPr/>
            </p:nvSpPr>
            <p:spPr>
              <a:xfrm>
                <a:off x="3428992" y="3715629"/>
                <a:ext cx="284785" cy="28487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11" name="円/楕円 58"/>
              <p:cNvSpPr/>
              <p:nvPr/>
            </p:nvSpPr>
            <p:spPr>
              <a:xfrm>
                <a:off x="4877680" y="1446449"/>
                <a:ext cx="1857291" cy="18615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12" name="直線コネクタ 11"/>
              <p:cNvCxnSpPr>
                <a:stCxn id="10" idx="1"/>
                <a:endCxn id="11" idx="1"/>
              </p:cNvCxnSpPr>
              <p:nvPr/>
            </p:nvCxnSpPr>
            <p:spPr>
              <a:xfrm rot="5400000" flipH="1" flipV="1">
                <a:off x="3291420" y="1898717"/>
                <a:ext cx="2038334" cy="16789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a:endCxn id="11" idx="4"/>
              </p:cNvCxnSpPr>
              <p:nvPr/>
            </p:nvCxnSpPr>
            <p:spPr>
              <a:xfrm flipV="1">
                <a:off x="4142911" y="3307963"/>
                <a:ext cx="1663415" cy="5579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7" name="テキスト ボックス 104"/>
          <p:cNvSpPr txBox="1">
            <a:spLocks noChangeArrowheads="1"/>
          </p:cNvSpPr>
          <p:nvPr/>
        </p:nvSpPr>
        <p:spPr bwMode="auto">
          <a:xfrm>
            <a:off x="10527308" y="323352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solidFill>
                  <a:srgbClr val="C00000"/>
                </a:solidFill>
                <a:latin typeface="Meiryo UI" panose="020B0604030504040204" pitchFamily="50" charset="-128"/>
                <a:ea typeface="Meiryo UI" panose="020B0604030504040204" pitchFamily="50" charset="-128"/>
              </a:rPr>
              <a:t>表皮細胞</a:t>
            </a:r>
          </a:p>
        </p:txBody>
      </p:sp>
      <p:grpSp>
        <p:nvGrpSpPr>
          <p:cNvPr id="14" name="グループ化 228"/>
          <p:cNvGrpSpPr>
            <a:grpSpLocks/>
          </p:cNvGrpSpPr>
          <p:nvPr/>
        </p:nvGrpSpPr>
        <p:grpSpPr bwMode="auto">
          <a:xfrm rot="-899003">
            <a:off x="5138344" y="2775630"/>
            <a:ext cx="1531938" cy="1503363"/>
            <a:chOff x="3647173" y="2857496"/>
            <a:chExt cx="1531237" cy="1503539"/>
          </a:xfrm>
        </p:grpSpPr>
        <p:pic>
          <p:nvPicPr>
            <p:cNvPr id="15" name="Picture 43" descr="C:\Documents and Settings\mknishi\Local Settings\Temporary Internet Files\Content.IE5\I9N0XK3E\MCj04261180000[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899003">
              <a:off x="4071934" y="2857496"/>
              <a:ext cx="805238" cy="704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グループ化 168"/>
            <p:cNvGrpSpPr>
              <a:grpSpLocks/>
            </p:cNvGrpSpPr>
            <p:nvPr/>
          </p:nvGrpSpPr>
          <p:grpSpPr bwMode="auto">
            <a:xfrm rot="-2246650">
              <a:off x="3647173" y="2885178"/>
              <a:ext cx="1531237" cy="1475857"/>
              <a:chOff x="3428992" y="1502155"/>
              <a:chExt cx="2696965" cy="2639354"/>
            </a:xfrm>
          </p:grpSpPr>
          <p:sp>
            <p:nvSpPr>
              <p:cNvPr id="17" name="円/楕円 169"/>
              <p:cNvSpPr/>
              <p:nvPr/>
            </p:nvSpPr>
            <p:spPr>
              <a:xfrm>
                <a:off x="3433416" y="3705841"/>
                <a:ext cx="285068" cy="28393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18" name="円/楕円 170"/>
              <p:cNvSpPr/>
              <p:nvPr/>
            </p:nvSpPr>
            <p:spPr>
              <a:xfrm>
                <a:off x="4473886" y="1490508"/>
                <a:ext cx="1662894" cy="1678051"/>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19" name="直線コネクタ 18"/>
              <p:cNvCxnSpPr>
                <a:stCxn id="17" idx="1"/>
                <a:endCxn id="18" idx="1"/>
              </p:cNvCxnSpPr>
              <p:nvPr/>
            </p:nvCxnSpPr>
            <p:spPr>
              <a:xfrm rot="16784402">
                <a:off x="2996233" y="2299456"/>
                <a:ext cx="2194814" cy="88315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17" idx="4"/>
                <a:endCxn id="18" idx="4"/>
              </p:cNvCxnSpPr>
              <p:nvPr/>
            </p:nvCxnSpPr>
            <p:spPr>
              <a:xfrm rot="5984402" flipH="1" flipV="1">
                <a:off x="3884347" y="2798363"/>
                <a:ext cx="1110183" cy="156228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21" name="テキスト ボックス 20"/>
          <p:cNvSpPr txBox="1">
            <a:spLocks noChangeArrowheads="1"/>
          </p:cNvSpPr>
          <p:nvPr/>
        </p:nvSpPr>
        <p:spPr bwMode="auto">
          <a:xfrm>
            <a:off x="4729441" y="4405467"/>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eiryo UI" panose="020B0604030504040204" pitchFamily="50" charset="-128"/>
                <a:ea typeface="Meiryo UI" panose="020B0604030504040204" pitchFamily="50" charset="-128"/>
              </a:rPr>
              <a:t>血管</a:t>
            </a:r>
          </a:p>
        </p:txBody>
      </p:sp>
      <p:grpSp>
        <p:nvGrpSpPr>
          <p:cNvPr id="22" name="グループ化 296"/>
          <p:cNvGrpSpPr>
            <a:grpSpLocks/>
          </p:cNvGrpSpPr>
          <p:nvPr/>
        </p:nvGrpSpPr>
        <p:grpSpPr bwMode="auto">
          <a:xfrm>
            <a:off x="6113069" y="3888468"/>
            <a:ext cx="2786063" cy="1854200"/>
            <a:chOff x="4429124" y="4071942"/>
            <a:chExt cx="2786082" cy="1854196"/>
          </a:xfrm>
        </p:grpSpPr>
        <p:pic>
          <p:nvPicPr>
            <p:cNvPr id="23" name="Picture 4" descr="http://ganjoho.ncc.go.jp/public/dia_tre/attention/skincare/odjrh3000000gxdn-img/odjrh3000000gxdq.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5008" y="4286256"/>
              <a:ext cx="1482339" cy="1098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グループ化 63"/>
            <p:cNvGrpSpPr>
              <a:grpSpLocks/>
            </p:cNvGrpSpPr>
            <p:nvPr/>
          </p:nvGrpSpPr>
          <p:grpSpPr bwMode="auto">
            <a:xfrm>
              <a:off x="4429124" y="4071942"/>
              <a:ext cx="2786082" cy="1854196"/>
              <a:chOff x="3286084" y="3159135"/>
              <a:chExt cx="2786082" cy="1854196"/>
            </a:xfrm>
          </p:grpSpPr>
          <p:sp>
            <p:nvSpPr>
              <p:cNvPr id="26" name="円/楕円 39"/>
              <p:cNvSpPr/>
              <p:nvPr/>
            </p:nvSpPr>
            <p:spPr>
              <a:xfrm>
                <a:off x="3286084" y="4870456"/>
                <a:ext cx="142876" cy="14287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27" name="円/楕円 40"/>
              <p:cNvSpPr/>
              <p:nvPr/>
            </p:nvSpPr>
            <p:spPr>
              <a:xfrm>
                <a:off x="4429092" y="3159135"/>
                <a:ext cx="1643074" cy="1568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28" name="直線コネクタ 27"/>
              <p:cNvCxnSpPr>
                <a:stCxn id="26" idx="1"/>
                <a:endCxn id="27" idx="2"/>
              </p:cNvCxnSpPr>
              <p:nvPr/>
            </p:nvCxnSpPr>
            <p:spPr>
              <a:xfrm rot="5400000" flipH="1" flipV="1">
                <a:off x="3394039" y="3856041"/>
                <a:ext cx="947735" cy="11223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6" idx="5"/>
                <a:endCxn id="27" idx="4"/>
              </p:cNvCxnSpPr>
              <p:nvPr/>
            </p:nvCxnSpPr>
            <p:spPr>
              <a:xfrm rot="5400000" flipH="1" flipV="1">
                <a:off x="4196523" y="3939381"/>
                <a:ext cx="265111" cy="1841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5" name="テキスト ボックス 174"/>
            <p:cNvSpPr txBox="1">
              <a:spLocks noChangeArrowheads="1"/>
            </p:cNvSpPr>
            <p:nvPr/>
          </p:nvSpPr>
          <p:spPr bwMode="auto">
            <a:xfrm>
              <a:off x="5087206" y="5284921"/>
              <a:ext cx="697632"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eiryo UI" panose="020B0604030504040204" pitchFamily="50" charset="-128"/>
                  <a:ea typeface="Meiryo UI" panose="020B0604030504040204" pitchFamily="50" charset="-128"/>
                </a:rPr>
                <a:t>皮膚</a:t>
              </a:r>
            </a:p>
          </p:txBody>
        </p:sp>
      </p:grpSp>
      <p:sp>
        <p:nvSpPr>
          <p:cNvPr id="30" name="テキスト ボックス 29"/>
          <p:cNvSpPr txBox="1">
            <a:spLocks noChangeArrowheads="1"/>
          </p:cNvSpPr>
          <p:nvPr/>
        </p:nvSpPr>
        <p:spPr bwMode="auto">
          <a:xfrm>
            <a:off x="5684444" y="3602718"/>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a:latin typeface="Meiryo UI" panose="020B0604030504040204" pitchFamily="50" charset="-128"/>
                <a:ea typeface="Meiryo UI" panose="020B0604030504040204" pitchFamily="50" charset="-128"/>
              </a:rPr>
              <a:t>脳</a:t>
            </a:r>
          </a:p>
        </p:txBody>
      </p:sp>
      <p:grpSp>
        <p:nvGrpSpPr>
          <p:cNvPr id="31" name="グループ化 185"/>
          <p:cNvGrpSpPr>
            <a:grpSpLocks/>
          </p:cNvGrpSpPr>
          <p:nvPr/>
        </p:nvGrpSpPr>
        <p:grpSpPr bwMode="auto">
          <a:xfrm rot="3617461" flipH="1">
            <a:off x="3308751" y="2527186"/>
            <a:ext cx="2551112" cy="2720975"/>
            <a:chOff x="4273770" y="3600254"/>
            <a:chExt cx="2512808" cy="2720890"/>
          </a:xfrm>
        </p:grpSpPr>
        <p:pic>
          <p:nvPicPr>
            <p:cNvPr id="32"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9190" y="4224326"/>
              <a:ext cx="1857388" cy="18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グループ化 99"/>
            <p:cNvGrpSpPr>
              <a:grpSpLocks/>
            </p:cNvGrpSpPr>
            <p:nvPr/>
          </p:nvGrpSpPr>
          <p:grpSpPr bwMode="auto">
            <a:xfrm rot="2903901">
              <a:off x="4045059" y="3828965"/>
              <a:ext cx="2720890" cy="2263468"/>
              <a:chOff x="3494152" y="1777982"/>
              <a:chExt cx="2720890" cy="2263468"/>
            </a:xfrm>
          </p:grpSpPr>
          <p:sp>
            <p:nvSpPr>
              <p:cNvPr id="34" name="円/楕円 210"/>
              <p:cNvSpPr/>
              <p:nvPr/>
            </p:nvSpPr>
            <p:spPr>
              <a:xfrm>
                <a:off x="3500762" y="3700021"/>
                <a:ext cx="168270" cy="167313"/>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35" name="円/楕円 211"/>
              <p:cNvSpPr/>
              <p:nvPr/>
            </p:nvSpPr>
            <p:spPr>
              <a:xfrm>
                <a:off x="4363255" y="1773252"/>
                <a:ext cx="1857317" cy="186232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36" name="直線コネクタ 35"/>
              <p:cNvCxnSpPr>
                <a:stCxn id="34" idx="1"/>
                <a:endCxn id="35" idx="1"/>
              </p:cNvCxnSpPr>
              <p:nvPr/>
            </p:nvCxnSpPr>
            <p:spPr>
              <a:xfrm rot="6113560" flipH="1" flipV="1">
                <a:off x="3145271" y="2516717"/>
                <a:ext cx="1867015" cy="73657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a:stCxn id="34" idx="4"/>
                <a:endCxn id="35" idx="4"/>
              </p:cNvCxnSpPr>
              <p:nvPr/>
            </p:nvCxnSpPr>
            <p:spPr>
              <a:xfrm rot="16913560">
                <a:off x="4151682" y="2940255"/>
                <a:ext cx="573864" cy="162237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sp>
        <p:nvSpPr>
          <p:cNvPr id="38" name="テキスト ボックス 37"/>
          <p:cNvSpPr txBox="1">
            <a:spLocks noChangeArrowheads="1"/>
          </p:cNvSpPr>
          <p:nvPr/>
        </p:nvSpPr>
        <p:spPr bwMode="auto">
          <a:xfrm flipH="1">
            <a:off x="372386" y="2746996"/>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eiryo UI" panose="020B0604030504040204" pitchFamily="50" charset="-128"/>
                <a:ea typeface="Meiryo UI" panose="020B0604030504040204" pitchFamily="50" charset="-128"/>
              </a:rPr>
              <a:t>血管内皮細胞</a:t>
            </a:r>
          </a:p>
        </p:txBody>
      </p:sp>
      <p:pic>
        <p:nvPicPr>
          <p:cNvPr id="40"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061492" flipH="1">
            <a:off x="2055419" y="2332718"/>
            <a:ext cx="11604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 name="グループ化 116"/>
          <p:cNvGrpSpPr>
            <a:grpSpLocks/>
          </p:cNvGrpSpPr>
          <p:nvPr/>
        </p:nvGrpSpPr>
        <p:grpSpPr bwMode="auto">
          <a:xfrm rot="20401863" flipH="1">
            <a:off x="2164957" y="2188255"/>
            <a:ext cx="1816100" cy="1790700"/>
            <a:chOff x="3428992" y="1502155"/>
            <a:chExt cx="2696965" cy="2639354"/>
          </a:xfrm>
        </p:grpSpPr>
        <p:sp>
          <p:nvSpPr>
            <p:cNvPr id="42" name="円/楕円 204"/>
            <p:cNvSpPr/>
            <p:nvPr/>
          </p:nvSpPr>
          <p:spPr>
            <a:xfrm>
              <a:off x="3430238" y="3708527"/>
              <a:ext cx="285255" cy="285462"/>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43" name="円/楕円 205"/>
            <p:cNvSpPr/>
            <p:nvPr/>
          </p:nvSpPr>
          <p:spPr>
            <a:xfrm>
              <a:off x="4465726" y="1495590"/>
              <a:ext cx="1662029" cy="167299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44" name="直線コネクタ 43"/>
            <p:cNvCxnSpPr>
              <a:stCxn id="42" idx="1"/>
              <a:endCxn id="43" idx="1"/>
            </p:cNvCxnSpPr>
            <p:nvPr/>
          </p:nvCxnSpPr>
          <p:spPr>
            <a:xfrm rot="16784402">
              <a:off x="2994411" y="2310445"/>
              <a:ext cx="2190102" cy="88170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a:stCxn id="42" idx="4"/>
              <a:endCxn id="43" idx="4"/>
            </p:cNvCxnSpPr>
            <p:nvPr/>
          </p:nvCxnSpPr>
          <p:spPr>
            <a:xfrm rot="5984402" flipH="1" flipV="1">
              <a:off x="3879693" y="2806764"/>
              <a:ext cx="1106750" cy="156065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46" name="グループ化 157"/>
          <p:cNvGrpSpPr>
            <a:grpSpLocks/>
          </p:cNvGrpSpPr>
          <p:nvPr/>
        </p:nvGrpSpPr>
        <p:grpSpPr bwMode="auto">
          <a:xfrm rot="4057964" flipH="1">
            <a:off x="2618981" y="1962831"/>
            <a:ext cx="2505075" cy="1346200"/>
            <a:chOff x="5723736" y="4402138"/>
            <a:chExt cx="2468302" cy="1346946"/>
          </a:xfrm>
        </p:grpSpPr>
        <p:pic>
          <p:nvPicPr>
            <p:cNvPr id="47"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59749" y="4768392"/>
              <a:ext cx="928694" cy="928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グループ化 123"/>
            <p:cNvGrpSpPr>
              <a:grpSpLocks/>
            </p:cNvGrpSpPr>
            <p:nvPr/>
          </p:nvGrpSpPr>
          <p:grpSpPr bwMode="auto">
            <a:xfrm rot="1714694">
              <a:off x="5723736" y="4402138"/>
              <a:ext cx="2468302" cy="1346946"/>
              <a:chOff x="3303253" y="2621429"/>
              <a:chExt cx="2911787" cy="1545750"/>
            </a:xfrm>
          </p:grpSpPr>
          <p:sp>
            <p:nvSpPr>
              <p:cNvPr id="49" name="円/楕円 200"/>
              <p:cNvSpPr/>
              <p:nvPr/>
            </p:nvSpPr>
            <p:spPr>
              <a:xfrm>
                <a:off x="3432964" y="3812083"/>
                <a:ext cx="182678" cy="189573"/>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50" name="円/楕円 201"/>
              <p:cNvSpPr/>
              <p:nvPr/>
            </p:nvSpPr>
            <p:spPr>
              <a:xfrm>
                <a:off x="5097526" y="2620766"/>
                <a:ext cx="1118215" cy="1028070"/>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51" name="直線コネクタ 50"/>
              <p:cNvCxnSpPr>
                <a:stCxn id="49" idx="1"/>
                <a:endCxn id="50" idx="1"/>
              </p:cNvCxnSpPr>
              <p:nvPr/>
            </p:nvCxnSpPr>
            <p:spPr>
              <a:xfrm rot="3685306" flipH="1" flipV="1">
                <a:off x="4317041" y="2255581"/>
                <a:ext cx="96610" cy="21109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a:stCxn id="49" idx="4"/>
                <a:endCxn id="50" idx="4"/>
              </p:cNvCxnSpPr>
              <p:nvPr/>
            </p:nvCxnSpPr>
            <p:spPr>
              <a:xfrm rot="14485306" flipH="1">
                <a:off x="4248076" y="2794156"/>
                <a:ext cx="685380" cy="205006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pic>
        <p:nvPicPr>
          <p:cNvPr id="54" name="Picture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3617461" flipH="1">
            <a:off x="4054292" y="1462859"/>
            <a:ext cx="1053498" cy="103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円/楕円 193"/>
          <p:cNvSpPr/>
          <p:nvPr/>
        </p:nvSpPr>
        <p:spPr bwMode="auto">
          <a:xfrm rot="5931077" flipH="1">
            <a:off x="4054082" y="1434192"/>
            <a:ext cx="1068388" cy="1103313"/>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56" name="直線矢印コネクタ 55"/>
          <p:cNvCxnSpPr>
            <a:stCxn id="55" idx="2"/>
          </p:cNvCxnSpPr>
          <p:nvPr/>
        </p:nvCxnSpPr>
        <p:spPr bwMode="auto">
          <a:xfrm rot="14417461" flipH="1" flipV="1">
            <a:off x="4109644" y="2758168"/>
            <a:ext cx="827088" cy="442912"/>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57" name="テキスト ボックス 189"/>
          <p:cNvSpPr txBox="1">
            <a:spLocks noChangeArrowheads="1"/>
          </p:cNvSpPr>
          <p:nvPr/>
        </p:nvSpPr>
        <p:spPr bwMode="auto">
          <a:xfrm flipH="1">
            <a:off x="4103987" y="1075860"/>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eiryo UI" panose="020B0604030504040204" pitchFamily="50" charset="-128"/>
                <a:ea typeface="Meiryo UI" panose="020B0604030504040204" pitchFamily="50" charset="-128"/>
              </a:rPr>
              <a:t>赤血球</a:t>
            </a:r>
          </a:p>
        </p:txBody>
      </p:sp>
      <p:pic>
        <p:nvPicPr>
          <p:cNvPr id="59" name="Picture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34743" y="4951459"/>
            <a:ext cx="1286149" cy="1286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 name="グループ化 214"/>
          <p:cNvGrpSpPr>
            <a:grpSpLocks/>
          </p:cNvGrpSpPr>
          <p:nvPr/>
        </p:nvGrpSpPr>
        <p:grpSpPr bwMode="auto">
          <a:xfrm rot="5660024">
            <a:off x="8475411" y="4473743"/>
            <a:ext cx="1494209" cy="2043767"/>
            <a:chOff x="9286023" y="528398"/>
            <a:chExt cx="1493821" cy="2043346"/>
          </a:xfrm>
        </p:grpSpPr>
        <p:sp>
          <p:nvSpPr>
            <p:cNvPr id="62" name="円/楕円 83"/>
            <p:cNvSpPr/>
            <p:nvPr/>
          </p:nvSpPr>
          <p:spPr>
            <a:xfrm>
              <a:off x="9287266" y="2281733"/>
              <a:ext cx="285676" cy="2856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63" name="円/楕円 86"/>
            <p:cNvSpPr/>
            <p:nvPr/>
          </p:nvSpPr>
          <p:spPr>
            <a:xfrm>
              <a:off x="9426408" y="530836"/>
              <a:ext cx="1349025" cy="13284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64" name="直線コネクタ 63"/>
            <p:cNvCxnSpPr>
              <a:stCxn id="62" idx="1"/>
              <a:endCxn id="63" idx="2"/>
            </p:cNvCxnSpPr>
            <p:nvPr/>
          </p:nvCxnSpPr>
          <p:spPr>
            <a:xfrm rot="15939976">
              <a:off x="8817083" y="1667087"/>
              <a:ext cx="1123718" cy="1856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a:stCxn id="62" idx="6"/>
              <a:endCxn id="63" idx="5"/>
            </p:cNvCxnSpPr>
            <p:nvPr/>
          </p:nvCxnSpPr>
          <p:spPr>
            <a:xfrm rot="10539976" flipH="1">
              <a:off x="9544903" y="1706394"/>
              <a:ext cx="1064936" cy="68724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1" name="テキスト ボックス 217"/>
          <p:cNvSpPr txBox="1">
            <a:spLocks noChangeArrowheads="1"/>
          </p:cNvSpPr>
          <p:nvPr/>
        </p:nvSpPr>
        <p:spPr bwMode="auto">
          <a:xfrm>
            <a:off x="10256503" y="5444728"/>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solidFill>
                  <a:srgbClr val="C00000"/>
                </a:solidFill>
                <a:latin typeface="Meiryo UI" panose="020B0604030504040204" pitchFamily="50" charset="-128"/>
                <a:ea typeface="Meiryo UI" panose="020B0604030504040204" pitchFamily="50" charset="-128"/>
              </a:rPr>
              <a:t>真皮細胞</a:t>
            </a:r>
          </a:p>
        </p:txBody>
      </p:sp>
      <p:grpSp>
        <p:nvGrpSpPr>
          <p:cNvPr id="66" name="グループ化 302"/>
          <p:cNvGrpSpPr>
            <a:grpSpLocks/>
          </p:cNvGrpSpPr>
          <p:nvPr/>
        </p:nvGrpSpPr>
        <p:grpSpPr bwMode="auto">
          <a:xfrm>
            <a:off x="5403457" y="888093"/>
            <a:ext cx="1554162" cy="2211387"/>
            <a:chOff x="3719681" y="1071546"/>
            <a:chExt cx="1553498" cy="2211152"/>
          </a:xfrm>
        </p:grpSpPr>
        <p:grpSp>
          <p:nvGrpSpPr>
            <p:cNvPr id="67" name="グループ化 227"/>
            <p:cNvGrpSpPr>
              <a:grpSpLocks/>
            </p:cNvGrpSpPr>
            <p:nvPr/>
          </p:nvGrpSpPr>
          <p:grpSpPr bwMode="auto">
            <a:xfrm rot="-319105">
              <a:off x="3719681" y="1475561"/>
              <a:ext cx="1553498" cy="1807137"/>
              <a:chOff x="4227970" y="1282416"/>
              <a:chExt cx="1553498" cy="1807137"/>
            </a:xfrm>
          </p:grpSpPr>
          <p:pic>
            <p:nvPicPr>
              <p:cNvPr id="69" name="Picture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75515" y="1282416"/>
                <a:ext cx="1176338"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0" name="グループ化 219"/>
              <p:cNvGrpSpPr>
                <a:grpSpLocks/>
              </p:cNvGrpSpPr>
              <p:nvPr/>
            </p:nvGrpSpPr>
            <p:grpSpPr bwMode="auto">
              <a:xfrm rot="-2246650">
                <a:off x="4227970" y="1312535"/>
                <a:ext cx="1553498" cy="1777018"/>
                <a:chOff x="3428992" y="1263195"/>
                <a:chExt cx="2736173" cy="3177937"/>
              </a:xfrm>
            </p:grpSpPr>
            <p:sp>
              <p:nvSpPr>
                <p:cNvPr id="71" name="円/楕円 220"/>
                <p:cNvSpPr/>
                <p:nvPr/>
              </p:nvSpPr>
              <p:spPr>
                <a:xfrm>
                  <a:off x="3427522" y="3699452"/>
                  <a:ext cx="285076" cy="28671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72" name="円/楕円 221"/>
                <p:cNvSpPr/>
                <p:nvPr/>
              </p:nvSpPr>
              <p:spPr>
                <a:xfrm>
                  <a:off x="4019649" y="1252682"/>
                  <a:ext cx="2140867" cy="2100645"/>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73" name="直線コネクタ 72"/>
                <p:cNvCxnSpPr>
                  <a:stCxn id="71" idx="1"/>
                  <a:endCxn id="72" idx="1"/>
                </p:cNvCxnSpPr>
                <p:nvPr/>
              </p:nvCxnSpPr>
              <p:spPr>
                <a:xfrm rot="18765755" flipV="1">
                  <a:off x="2800367" y="2235945"/>
                  <a:ext cx="2197161" cy="82728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a:stCxn id="71" idx="4"/>
                  <a:endCxn id="72" idx="4"/>
                </p:cNvCxnSpPr>
                <p:nvPr/>
              </p:nvCxnSpPr>
              <p:spPr>
                <a:xfrm rot="7965755" flipH="1" flipV="1">
                  <a:off x="3577119" y="3318906"/>
                  <a:ext cx="1513031" cy="69592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68" name="テキスト ボックス 226"/>
            <p:cNvSpPr txBox="1">
              <a:spLocks noChangeArrowheads="1"/>
            </p:cNvSpPr>
            <p:nvPr/>
          </p:nvSpPr>
          <p:spPr bwMode="auto">
            <a:xfrm>
              <a:off x="3857620" y="1071546"/>
              <a:ext cx="1131557" cy="40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solidFill>
                    <a:schemeClr val="accent5">
                      <a:lumMod val="50000"/>
                    </a:schemeClr>
                  </a:solidFill>
                  <a:latin typeface="Meiryo UI" panose="020B0604030504040204" pitchFamily="50" charset="-128"/>
                  <a:ea typeface="Meiryo UI" panose="020B0604030504040204" pitchFamily="50" charset="-128"/>
                </a:rPr>
                <a:t>ニューロン</a:t>
              </a:r>
            </a:p>
          </p:txBody>
        </p:sp>
      </p:grpSp>
      <p:pic>
        <p:nvPicPr>
          <p:cNvPr id="75" name="Picture 31" descr="kanzou"/>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70007" y="5388655"/>
            <a:ext cx="6477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 name="グループ化 168"/>
          <p:cNvGrpSpPr>
            <a:grpSpLocks/>
          </p:cNvGrpSpPr>
          <p:nvPr/>
        </p:nvGrpSpPr>
        <p:grpSpPr bwMode="auto">
          <a:xfrm rot="-7912375">
            <a:off x="4515250" y="4686187"/>
            <a:ext cx="1228725" cy="1627188"/>
            <a:chOff x="3159591" y="1460003"/>
            <a:chExt cx="2166033" cy="2910391"/>
          </a:xfrm>
        </p:grpSpPr>
        <p:sp>
          <p:nvSpPr>
            <p:cNvPr id="77" name="円/楕円 236"/>
            <p:cNvSpPr/>
            <p:nvPr/>
          </p:nvSpPr>
          <p:spPr>
            <a:xfrm>
              <a:off x="3429239" y="3713826"/>
              <a:ext cx="285446" cy="286779"/>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78" name="円/楕円 237"/>
            <p:cNvSpPr/>
            <p:nvPr/>
          </p:nvSpPr>
          <p:spPr>
            <a:xfrm>
              <a:off x="3664533" y="1459315"/>
              <a:ext cx="1662304" cy="1675249"/>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79" name="直線コネクタ 78"/>
            <p:cNvCxnSpPr>
              <a:stCxn id="77" idx="1"/>
              <a:endCxn id="78" idx="2"/>
            </p:cNvCxnSpPr>
            <p:nvPr/>
          </p:nvCxnSpPr>
          <p:spPr>
            <a:xfrm rot="18712375" flipV="1">
              <a:off x="2974802" y="2621949"/>
              <a:ext cx="1218104" cy="81436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a:stCxn id="77" idx="4"/>
              <a:endCxn id="78" idx="5"/>
            </p:cNvCxnSpPr>
            <p:nvPr/>
          </p:nvCxnSpPr>
          <p:spPr>
            <a:xfrm rot="7912375" flipH="1" flipV="1">
              <a:off x="3414832" y="3247343"/>
              <a:ext cx="1851292" cy="39458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81" name="テキスト ボックス 80"/>
          <p:cNvSpPr txBox="1">
            <a:spLocks noChangeArrowheads="1"/>
          </p:cNvSpPr>
          <p:nvPr/>
        </p:nvSpPr>
        <p:spPr bwMode="auto">
          <a:xfrm>
            <a:off x="4470007" y="610303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a:latin typeface="Meiryo UI" panose="020B0604030504040204" pitchFamily="50" charset="-128"/>
                <a:ea typeface="Meiryo UI" panose="020B0604030504040204" pitchFamily="50" charset="-128"/>
              </a:rPr>
              <a:t>肝臓</a:t>
            </a:r>
          </a:p>
        </p:txBody>
      </p:sp>
      <p:grpSp>
        <p:nvGrpSpPr>
          <p:cNvPr id="82" name="グループ化 267"/>
          <p:cNvGrpSpPr>
            <a:grpSpLocks/>
          </p:cNvGrpSpPr>
          <p:nvPr/>
        </p:nvGrpSpPr>
        <p:grpSpPr bwMode="auto">
          <a:xfrm rot="-625381">
            <a:off x="2277669" y="4574268"/>
            <a:ext cx="2238375" cy="2022475"/>
            <a:chOff x="642910" y="4600455"/>
            <a:chExt cx="2239064" cy="2022310"/>
          </a:xfrm>
        </p:grpSpPr>
        <p:pic>
          <p:nvPicPr>
            <p:cNvPr id="83" name="Picture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2910" y="4786322"/>
              <a:ext cx="1714512" cy="17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4" name="グループ化 168"/>
            <p:cNvGrpSpPr>
              <a:grpSpLocks/>
            </p:cNvGrpSpPr>
            <p:nvPr/>
          </p:nvGrpSpPr>
          <p:grpSpPr bwMode="auto">
            <a:xfrm rot="-7912375">
              <a:off x="773699" y="4514489"/>
              <a:ext cx="2022310" cy="2194241"/>
              <a:chOff x="3307713" y="652284"/>
              <a:chExt cx="3561887" cy="3924079"/>
            </a:xfrm>
          </p:grpSpPr>
          <p:sp>
            <p:nvSpPr>
              <p:cNvPr id="85" name="円/楕円 248"/>
              <p:cNvSpPr/>
              <p:nvPr/>
            </p:nvSpPr>
            <p:spPr>
              <a:xfrm>
                <a:off x="3448558" y="3713263"/>
                <a:ext cx="287971" cy="283989"/>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86" name="円/楕円 249"/>
              <p:cNvSpPr/>
              <p:nvPr/>
            </p:nvSpPr>
            <p:spPr>
              <a:xfrm>
                <a:off x="3889279" y="648713"/>
                <a:ext cx="2997129" cy="3084115"/>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87" name="直線コネクタ 86"/>
              <p:cNvCxnSpPr>
                <a:stCxn id="85" idx="1"/>
                <a:endCxn id="86" idx="2"/>
              </p:cNvCxnSpPr>
              <p:nvPr/>
            </p:nvCxnSpPr>
            <p:spPr>
              <a:xfrm rot="18712375" flipV="1">
                <a:off x="2966016" y="2611970"/>
                <a:ext cx="1436982" cy="72691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a:stCxn id="85" idx="4"/>
                <a:endCxn id="86" idx="4"/>
              </p:cNvCxnSpPr>
              <p:nvPr/>
            </p:nvCxnSpPr>
            <p:spPr>
              <a:xfrm rot="7912375" flipH="1" flipV="1">
                <a:off x="3787668" y="3289636"/>
                <a:ext cx="1417104" cy="116586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sp>
        <p:nvSpPr>
          <p:cNvPr id="89" name="テキスト ボックス 88"/>
          <p:cNvSpPr txBox="1">
            <a:spLocks noChangeArrowheads="1"/>
          </p:cNvSpPr>
          <p:nvPr/>
        </p:nvSpPr>
        <p:spPr bwMode="auto">
          <a:xfrm>
            <a:off x="1326563" y="5558489"/>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solidFill>
                  <a:srgbClr val="7030A0"/>
                </a:solidFill>
                <a:latin typeface="Meiryo UI" panose="020B0604030504040204" pitchFamily="50" charset="-128"/>
                <a:ea typeface="Meiryo UI" panose="020B0604030504040204" pitchFamily="50" charset="-128"/>
              </a:rPr>
              <a:t>肝細胞</a:t>
            </a:r>
          </a:p>
        </p:txBody>
      </p:sp>
      <p:grpSp>
        <p:nvGrpSpPr>
          <p:cNvPr id="90" name="グループ化 295"/>
          <p:cNvGrpSpPr>
            <a:grpSpLocks/>
          </p:cNvGrpSpPr>
          <p:nvPr/>
        </p:nvGrpSpPr>
        <p:grpSpPr bwMode="auto">
          <a:xfrm>
            <a:off x="5819382" y="3285218"/>
            <a:ext cx="1665287" cy="1981200"/>
            <a:chOff x="4135849" y="3468125"/>
            <a:chExt cx="1664716" cy="1982219"/>
          </a:xfrm>
        </p:grpSpPr>
        <p:pic>
          <p:nvPicPr>
            <p:cNvPr id="91" name="Picture 31" descr="http://219.94.147.116/tsuzuki-ku/upload/disease/56e7da9e6f7ee7862b0382420a87707b.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14876" y="3500438"/>
              <a:ext cx="1008038" cy="75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 name="グループ化 272"/>
            <p:cNvGrpSpPr>
              <a:grpSpLocks/>
            </p:cNvGrpSpPr>
            <p:nvPr/>
          </p:nvGrpSpPr>
          <p:grpSpPr bwMode="auto">
            <a:xfrm rot="-501988">
              <a:off x="4135849" y="3468125"/>
              <a:ext cx="1664716" cy="1982219"/>
              <a:chOff x="3428992" y="633343"/>
              <a:chExt cx="2932054" cy="3544908"/>
            </a:xfrm>
          </p:grpSpPr>
          <p:sp>
            <p:nvSpPr>
              <p:cNvPr id="94" name="円/楕円 273"/>
              <p:cNvSpPr/>
              <p:nvPr/>
            </p:nvSpPr>
            <p:spPr>
              <a:xfrm>
                <a:off x="3428501" y="3710994"/>
                <a:ext cx="285100" cy="284047"/>
              </a:xfrm>
              <a:prstGeom prst="ellipse">
                <a:avLst/>
              </a:prstGeom>
              <a:no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95" name="円/楕円 274"/>
              <p:cNvSpPr/>
              <p:nvPr/>
            </p:nvSpPr>
            <p:spPr>
              <a:xfrm>
                <a:off x="4694044" y="628306"/>
                <a:ext cx="1660287" cy="1673038"/>
              </a:xfrm>
              <a:prstGeom prst="ellipse">
                <a:avLst/>
              </a:prstGeom>
              <a:noFill/>
              <a:ln w="19050">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96" name="直線コネクタ 95"/>
              <p:cNvCxnSpPr>
                <a:stCxn id="94" idx="1"/>
                <a:endCxn id="95" idx="2"/>
              </p:cNvCxnSpPr>
              <p:nvPr/>
            </p:nvCxnSpPr>
            <p:spPr>
              <a:xfrm rot="5901988" flipH="1" flipV="1">
                <a:off x="2857511" y="2163828"/>
                <a:ext cx="2442805" cy="888840"/>
              </a:xfrm>
              <a:prstGeom prst="line">
                <a:avLst/>
              </a:prstGeom>
              <a:ln>
                <a:solidFill>
                  <a:srgbClr val="FF66CC"/>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a:stCxn id="94" idx="4"/>
                <a:endCxn id="95" idx="5"/>
              </p:cNvCxnSpPr>
              <p:nvPr/>
            </p:nvCxnSpPr>
            <p:spPr>
              <a:xfrm rot="5901988" flipH="1" flipV="1">
                <a:off x="3696711" y="1910400"/>
                <a:ext cx="2295101" cy="2238870"/>
              </a:xfrm>
              <a:prstGeom prst="line">
                <a:avLst/>
              </a:prstGeom>
              <a:ln>
                <a:solidFill>
                  <a:srgbClr val="FF66CC"/>
                </a:solidFill>
              </a:ln>
            </p:spPr>
            <p:style>
              <a:lnRef idx="1">
                <a:schemeClr val="accent1"/>
              </a:lnRef>
              <a:fillRef idx="0">
                <a:schemeClr val="accent1"/>
              </a:fillRef>
              <a:effectRef idx="0">
                <a:schemeClr val="accent1"/>
              </a:effectRef>
              <a:fontRef idx="minor">
                <a:schemeClr val="tx1"/>
              </a:fontRef>
            </p:style>
          </p:cxnSp>
        </p:grpSp>
        <p:sp>
          <p:nvSpPr>
            <p:cNvPr id="93" name="テキスト ボックス 285"/>
            <p:cNvSpPr txBox="1">
              <a:spLocks noChangeArrowheads="1"/>
            </p:cNvSpPr>
            <p:nvPr/>
          </p:nvSpPr>
          <p:spPr bwMode="auto">
            <a:xfrm>
              <a:off x="4553309" y="4304975"/>
              <a:ext cx="697388" cy="40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eiryo UI" panose="020B0604030504040204" pitchFamily="50" charset="-128"/>
                  <a:ea typeface="Meiryo UI" panose="020B0604030504040204" pitchFamily="50" charset="-128"/>
                </a:rPr>
                <a:t>心臓</a:t>
              </a:r>
            </a:p>
          </p:txBody>
        </p:sp>
      </p:grpSp>
      <p:grpSp>
        <p:nvGrpSpPr>
          <p:cNvPr id="99" name="グループ化 299"/>
          <p:cNvGrpSpPr>
            <a:grpSpLocks/>
          </p:cNvGrpSpPr>
          <p:nvPr/>
        </p:nvGrpSpPr>
        <p:grpSpPr bwMode="auto">
          <a:xfrm>
            <a:off x="6835381" y="1030968"/>
            <a:ext cx="2396837" cy="2801937"/>
            <a:chOff x="5151545" y="1214422"/>
            <a:chExt cx="2396710" cy="2802575"/>
          </a:xfrm>
        </p:grpSpPr>
        <p:pic>
          <p:nvPicPr>
            <p:cNvPr id="101" name="Picture 2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04376" y="1214422"/>
              <a:ext cx="1643074" cy="16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 name="グループ化 286"/>
            <p:cNvGrpSpPr>
              <a:grpSpLocks/>
            </p:cNvGrpSpPr>
            <p:nvPr/>
          </p:nvGrpSpPr>
          <p:grpSpPr bwMode="auto">
            <a:xfrm rot="-501988">
              <a:off x="5151545" y="1230593"/>
              <a:ext cx="2396710" cy="2786404"/>
              <a:chOff x="3428992" y="-724592"/>
              <a:chExt cx="4221311" cy="4983075"/>
            </a:xfrm>
          </p:grpSpPr>
          <p:sp>
            <p:nvSpPr>
              <p:cNvPr id="103" name="円/楕円 287"/>
              <p:cNvSpPr/>
              <p:nvPr/>
            </p:nvSpPr>
            <p:spPr>
              <a:xfrm>
                <a:off x="3425502" y="3708170"/>
                <a:ext cx="285182" cy="283966"/>
              </a:xfrm>
              <a:prstGeom prst="ellipse">
                <a:avLst/>
              </a:prstGeom>
              <a:no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sp>
            <p:nvSpPr>
              <p:cNvPr id="104" name="円/楕円 288"/>
              <p:cNvSpPr/>
              <p:nvPr/>
            </p:nvSpPr>
            <p:spPr>
              <a:xfrm>
                <a:off x="4697766" y="-732702"/>
                <a:ext cx="2952477" cy="3032754"/>
              </a:xfrm>
              <a:prstGeom prst="ellipse">
                <a:avLst/>
              </a:prstGeom>
              <a:noFill/>
              <a:ln w="19050">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000">
                  <a:latin typeface="Meiryo UI" panose="020B0604030504040204" pitchFamily="50" charset="-128"/>
                  <a:ea typeface="Meiryo UI" panose="020B0604030504040204" pitchFamily="50" charset="-128"/>
                </a:endParaRPr>
              </a:p>
            </p:txBody>
          </p:sp>
          <p:cxnSp>
            <p:nvCxnSpPr>
              <p:cNvPr id="105" name="直線コネクタ 104"/>
              <p:cNvCxnSpPr>
                <a:stCxn id="103" idx="1"/>
                <a:endCxn id="104" idx="2"/>
              </p:cNvCxnSpPr>
              <p:nvPr/>
            </p:nvCxnSpPr>
            <p:spPr>
              <a:xfrm rot="5901988" flipH="1" flipV="1">
                <a:off x="2526648" y="1871211"/>
                <a:ext cx="3115105" cy="791241"/>
              </a:xfrm>
              <a:prstGeom prst="line">
                <a:avLst/>
              </a:prstGeom>
              <a:ln>
                <a:solidFill>
                  <a:srgbClr val="FF66CC"/>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a:stCxn id="103" idx="4"/>
                <a:endCxn id="104" idx="5"/>
              </p:cNvCxnSpPr>
              <p:nvPr/>
            </p:nvCxnSpPr>
            <p:spPr>
              <a:xfrm rot="5901988" flipH="1" flipV="1">
                <a:off x="4069109" y="1280957"/>
                <a:ext cx="2652240" cy="3301966"/>
              </a:xfrm>
              <a:prstGeom prst="line">
                <a:avLst/>
              </a:prstGeom>
              <a:ln>
                <a:solidFill>
                  <a:srgbClr val="FF66CC"/>
                </a:solidFill>
              </a:ln>
            </p:spPr>
            <p:style>
              <a:lnRef idx="1">
                <a:schemeClr val="accent1"/>
              </a:lnRef>
              <a:fillRef idx="0">
                <a:schemeClr val="accent1"/>
              </a:fillRef>
              <a:effectRef idx="0">
                <a:schemeClr val="accent1"/>
              </a:effectRef>
              <a:fontRef idx="minor">
                <a:schemeClr val="tx1"/>
              </a:fontRef>
            </p:style>
          </p:cxnSp>
        </p:grpSp>
      </p:grpSp>
      <p:sp>
        <p:nvSpPr>
          <p:cNvPr id="100" name="テキスト ボックス 300"/>
          <p:cNvSpPr txBox="1">
            <a:spLocks noChangeArrowheads="1"/>
          </p:cNvSpPr>
          <p:nvPr/>
        </p:nvSpPr>
        <p:spPr bwMode="auto">
          <a:xfrm>
            <a:off x="9131408" y="143251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solidFill>
                  <a:srgbClr val="FF0000"/>
                </a:solidFill>
                <a:latin typeface="Meiryo UI" panose="020B0604030504040204" pitchFamily="50" charset="-128"/>
                <a:ea typeface="Meiryo UI" panose="020B0604030504040204" pitchFamily="50" charset="-128"/>
              </a:rPr>
              <a:t>心筋細胞</a:t>
            </a:r>
          </a:p>
        </p:txBody>
      </p:sp>
      <p:sp>
        <p:nvSpPr>
          <p:cNvPr id="39" name="テキスト ボックス 38"/>
          <p:cNvSpPr txBox="1">
            <a:spLocks noChangeArrowheads="1"/>
          </p:cNvSpPr>
          <p:nvPr/>
        </p:nvSpPr>
        <p:spPr bwMode="auto">
          <a:xfrm flipH="1">
            <a:off x="2047051" y="1554016"/>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eiryo UI" panose="020B0604030504040204" pitchFamily="50" charset="-128"/>
                <a:ea typeface="Meiryo UI" panose="020B0604030504040204" pitchFamily="50" charset="-128"/>
              </a:rPr>
              <a:t>白血球</a:t>
            </a:r>
          </a:p>
        </p:txBody>
      </p:sp>
      <p:sp>
        <p:nvSpPr>
          <p:cNvPr id="117" name="テキスト ボックス 116"/>
          <p:cNvSpPr txBox="1"/>
          <p:nvPr/>
        </p:nvSpPr>
        <p:spPr>
          <a:xfrm>
            <a:off x="3908095" y="143555"/>
            <a:ext cx="4375021" cy="584775"/>
          </a:xfrm>
          <a:prstGeom prst="rect">
            <a:avLst/>
          </a:prstGeom>
          <a:noFill/>
        </p:spPr>
        <p:txBody>
          <a:bodyPr wrap="square" rtlCol="0">
            <a:spAutoFit/>
          </a:bodyPr>
          <a:lstStyle/>
          <a:p>
            <a:pPr algn="ctr"/>
            <a:r>
              <a:rPr kumimoji="1" lang="ja-JP" altLang="en-US" sz="3200" dirty="0" smtClean="0">
                <a:latin typeface="UD デジタル 教科書体 NK-B" panose="02020700000000000000" pitchFamily="18" charset="-128"/>
                <a:ea typeface="UD デジタル 教科書体 NK-B" panose="02020700000000000000" pitchFamily="18" charset="-128"/>
              </a:rPr>
              <a:t>いろいろな細胞</a:t>
            </a:r>
            <a:endParaRPr kumimoji="1" lang="ja-JP" altLang="en-US" sz="3200" dirty="0">
              <a:latin typeface="UD デジタル 教科書体 NK-B" panose="02020700000000000000" pitchFamily="18" charset="-128"/>
              <a:ea typeface="UD デジタル 教科書体 NK-B" panose="02020700000000000000" pitchFamily="18" charset="-128"/>
            </a:endParaRPr>
          </a:p>
        </p:txBody>
      </p:sp>
    </p:spTree>
    <p:custDataLst>
      <p:tags r:id="rId1"/>
    </p:custDataLst>
    <p:extLst>
      <p:ext uri="{BB962C8B-B14F-4D97-AF65-F5344CB8AC3E}">
        <p14:creationId xmlns:p14="http://schemas.microsoft.com/office/powerpoint/2010/main" val="4085150503"/>
      </p:ext>
    </p:extLst>
  </p:cSld>
  <p:clrMapOvr>
    <a:masterClrMapping/>
  </p:clrMapOvr>
  <mc:AlternateContent xmlns:mc="http://schemas.openxmlformats.org/markup-compatibility/2006" xmlns:p14="http://schemas.microsoft.com/office/powerpoint/2010/main">
    <mc:Choice Requires="p14">
      <p:transition spd="slow" p14:dur="2000" advTm="885"/>
    </mc:Choice>
    <mc:Fallback xmlns="">
      <p:transition spd="slow" advTm="8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strips(upRigh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strips(upRight)">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strips(upRight)">
                                      <p:cBhvr>
                                        <p:cTn id="17" dur="500"/>
                                        <p:tgtEl>
                                          <p:spTgt spid="30"/>
                                        </p:tgtEl>
                                      </p:cBhvr>
                                    </p:animEffect>
                                  </p:childTnLst>
                                </p:cTn>
                              </p:par>
                              <p:par>
                                <p:cTn id="18" presetID="18" presetClass="entr" presetSubtype="3"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trips(upRigh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9"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upLeft)">
                                      <p:cBhvr>
                                        <p:cTn id="25" dur="500"/>
                                        <p:tgtEl>
                                          <p:spTgt spid="21"/>
                                        </p:tgtEl>
                                      </p:cBhvr>
                                    </p:animEffect>
                                  </p:childTnLst>
                                </p:cTn>
                              </p:par>
                              <p:par>
                                <p:cTn id="26" presetID="18" presetClass="entr" presetSubtype="9"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strips(upLeft)">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strips(downLeft)">
                                      <p:cBhvr>
                                        <p:cTn id="33" dur="500"/>
                                        <p:tgtEl>
                                          <p:spTgt spid="75"/>
                                        </p:tgtEl>
                                      </p:cBhvr>
                                    </p:animEffect>
                                  </p:childTnLst>
                                </p:cTn>
                              </p:par>
                              <p:par>
                                <p:cTn id="34" presetID="18" presetClass="entr" presetSubtype="12" fill="hold" grpId="0" nodeType="with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strips(downLeft)">
                                      <p:cBhvr>
                                        <p:cTn id="36" dur="500"/>
                                        <p:tgtEl>
                                          <p:spTgt spid="81"/>
                                        </p:tgtEl>
                                      </p:cBhvr>
                                    </p:animEffect>
                                  </p:childTnLst>
                                </p:cTn>
                              </p:par>
                              <p:par>
                                <p:cTn id="37" presetID="18" presetClass="entr" presetSubtype="12" fill="hold"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strips(downLeft)">
                                      <p:cBhvr>
                                        <p:cTn id="39" dur="500"/>
                                        <p:tgtEl>
                                          <p:spTgt spid="7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wipe(down)">
                                      <p:cBhvr>
                                        <p:cTn id="44" dur="500"/>
                                        <p:tgtEl>
                                          <p:spTgt spid="6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down)">
                                      <p:cBhvr>
                                        <p:cTn id="49" dur="500"/>
                                        <p:tgtEl>
                                          <p:spTgt spid="46"/>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down)">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down)">
                                      <p:cBhvr>
                                        <p:cTn id="57" dur="500"/>
                                        <p:tgtEl>
                                          <p:spTgt spid="40"/>
                                        </p:tgtEl>
                                      </p:cBhvr>
                                    </p:animEffect>
                                  </p:childTnLst>
                                </p:cTn>
                              </p:par>
                              <p:par>
                                <p:cTn id="58" presetID="22" presetClass="entr" presetSubtype="4" fill="hold"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500"/>
                                        <p:tgtEl>
                                          <p:spTgt spid="41"/>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down)">
                                      <p:cBhvr>
                                        <p:cTn id="63" dur="500"/>
                                        <p:tgtEl>
                                          <p:spTgt spid="3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82"/>
                                        </p:tgtEl>
                                        <p:attrNameLst>
                                          <p:attrName>style.visibility</p:attrName>
                                        </p:attrNameLst>
                                      </p:cBhvr>
                                      <p:to>
                                        <p:strVal val="visible"/>
                                      </p:to>
                                    </p:set>
                                    <p:animEffect transition="in" filter="wipe(right)">
                                      <p:cBhvr>
                                        <p:cTn id="68" dur="500"/>
                                        <p:tgtEl>
                                          <p:spTgt spid="82"/>
                                        </p:tgtEl>
                                      </p:cBhvr>
                                    </p:animEffect>
                                  </p:childTnLst>
                                </p:cTn>
                              </p:par>
                              <p:par>
                                <p:cTn id="69" presetID="22" presetClass="entr" presetSubtype="2" fill="hold" grpId="0" nodeType="withEffect">
                                  <p:stCondLst>
                                    <p:cond delay="0"/>
                                  </p:stCondLst>
                                  <p:childTnLst>
                                    <p:set>
                                      <p:cBhvr>
                                        <p:cTn id="70" dur="1" fill="hold">
                                          <p:stCondLst>
                                            <p:cond delay="0"/>
                                          </p:stCondLst>
                                        </p:cTn>
                                        <p:tgtEl>
                                          <p:spTgt spid="89"/>
                                        </p:tgtEl>
                                        <p:attrNameLst>
                                          <p:attrName>style.visibility</p:attrName>
                                        </p:attrNameLst>
                                      </p:cBhvr>
                                      <p:to>
                                        <p:strVal val="visible"/>
                                      </p:to>
                                    </p:set>
                                    <p:animEffect transition="in" filter="wipe(right)">
                                      <p:cBhvr>
                                        <p:cTn id="71"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P spid="38" grpId="0"/>
      <p:bldP spid="81" grpId="0"/>
      <p:bldP spid="89" grpId="0"/>
      <p:bldP spid="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p:cNvSpPr/>
          <p:nvPr/>
        </p:nvSpPr>
        <p:spPr>
          <a:xfrm>
            <a:off x="2029823" y="406400"/>
            <a:ext cx="8132354" cy="769441"/>
          </a:xfrm>
          <a:prstGeom prst="rect">
            <a:avLst/>
          </a:prstGeom>
        </p:spPr>
        <p:txBody>
          <a:bodyPr wrap="none">
            <a:spAutoFit/>
          </a:bodyPr>
          <a:lstStyle/>
          <a:p>
            <a:r>
              <a:rPr lang="ja-JP" altLang="en-US" sz="4400" dirty="0" smtClean="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rPr>
              <a:t>遺伝子組換えからゲノム編集まで</a:t>
            </a:r>
            <a:endParaRPr lang="en-US" altLang="ja-JP" sz="4400" dirty="0">
              <a:solidFill>
                <a:schemeClr val="bg2">
                  <a:lumMod val="25000"/>
                </a:schemeClr>
              </a:solidFill>
              <a:effectLst>
                <a:glow rad="63500">
                  <a:schemeClr val="accent3">
                    <a:satMod val="175000"/>
                    <a:alpha val="40000"/>
                  </a:schemeClr>
                </a:glow>
              </a:effectLst>
              <a:latin typeface="UD デジタル 教科書体 NK-B" panose="02020700000000000000" pitchFamily="18" charset="-128"/>
              <a:ea typeface="UD デジタル 教科書体 NK-B" panose="02020700000000000000" pitchFamily="18" charset="-128"/>
            </a:endParaRPr>
          </a:p>
        </p:txBody>
      </p:sp>
      <p:graphicFrame>
        <p:nvGraphicFramePr>
          <p:cNvPr id="3" name="object 5"/>
          <p:cNvGraphicFramePr>
            <a:graphicFrameLocks noGrp="1"/>
          </p:cNvGraphicFramePr>
          <p:nvPr>
            <p:extLst/>
          </p:nvPr>
        </p:nvGraphicFramePr>
        <p:xfrm>
          <a:off x="1194302" y="1573514"/>
          <a:ext cx="10158743" cy="4691617"/>
        </p:xfrm>
        <a:graphic>
          <a:graphicData uri="http://schemas.openxmlformats.org/drawingml/2006/table">
            <a:tbl>
              <a:tblPr firstRow="1" bandRow="1">
                <a:tableStyleId>{2D5ABB26-0587-4C30-8999-92F81FD0307C}</a:tableStyleId>
              </a:tblPr>
              <a:tblGrid>
                <a:gridCol w="2216084">
                  <a:extLst>
                    <a:ext uri="{9D8B030D-6E8A-4147-A177-3AD203B41FA5}">
                      <a16:colId xmlns:a16="http://schemas.microsoft.com/office/drawing/2014/main" val="20000"/>
                    </a:ext>
                  </a:extLst>
                </a:gridCol>
                <a:gridCol w="7942659">
                  <a:extLst>
                    <a:ext uri="{9D8B030D-6E8A-4147-A177-3AD203B41FA5}">
                      <a16:colId xmlns:a16="http://schemas.microsoft.com/office/drawing/2014/main" val="20001"/>
                    </a:ext>
                  </a:extLst>
                </a:gridCol>
              </a:tblGrid>
              <a:tr h="479833">
                <a:tc>
                  <a:txBody>
                    <a:bodyPr/>
                    <a:lstStyle/>
                    <a:p>
                      <a:pPr marL="31750">
                        <a:lnSpc>
                          <a:spcPts val="2545"/>
                        </a:lnSpc>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１９７３年</a:t>
                      </a:r>
                      <a:endParaRPr sz="240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0" marB="0"/>
                </a:tc>
                <a:tc>
                  <a:txBody>
                    <a:bodyPr/>
                    <a:lstStyle/>
                    <a:p>
                      <a:pPr marL="0" indent="0">
                        <a:lnSpc>
                          <a:spcPts val="2545"/>
                        </a:lnSpc>
                      </a:pPr>
                      <a:r>
                        <a:rPr sz="2400" spc="100" dirty="0">
                          <a:solidFill>
                            <a:schemeClr val="tx1"/>
                          </a:solidFill>
                          <a:latin typeface="UD デジタル 教科書体 NK-B" panose="02020700000000000000" pitchFamily="18" charset="-128"/>
                          <a:ea typeface="UD デジタル 教科書体 NK-B" panose="02020700000000000000" pitchFamily="18" charset="-128"/>
                          <a:cs typeface="MS UI Gothic"/>
                        </a:rPr>
                        <a:t>組換</a:t>
                      </a:r>
                      <a:r>
                        <a:rPr sz="2400" spc="65" dirty="0">
                          <a:solidFill>
                            <a:schemeClr val="tx1"/>
                          </a:solidFill>
                          <a:latin typeface="UD デジタル 教科書体 NK-B" panose="02020700000000000000" pitchFamily="18" charset="-128"/>
                          <a:ea typeface="UD デジタル 教科書体 NK-B" panose="02020700000000000000" pitchFamily="18" charset="-128"/>
                          <a:cs typeface="MS UI Gothic"/>
                        </a:rPr>
                        <a:t>え</a:t>
                      </a:r>
                      <a:r>
                        <a:rPr sz="2400" spc="-5" dirty="0">
                          <a:solidFill>
                            <a:schemeClr val="tx1"/>
                          </a:solidFill>
                          <a:latin typeface="UD デジタル 教科書体 NK-B" panose="02020700000000000000" pitchFamily="18" charset="-128"/>
                          <a:ea typeface="UD デジタル 教科書体 NK-B" panose="02020700000000000000" pitchFamily="18" charset="-128"/>
                          <a:cs typeface="Calibri"/>
                        </a:rPr>
                        <a:t>DNA</a:t>
                      </a:r>
                      <a:r>
                        <a:rPr sz="2400" spc="90" dirty="0">
                          <a:solidFill>
                            <a:schemeClr val="tx1"/>
                          </a:solidFill>
                          <a:latin typeface="UD デジタル 教科書体 NK-B" panose="02020700000000000000" pitchFamily="18" charset="-128"/>
                          <a:ea typeface="UD デジタル 教科書体 NK-B" panose="02020700000000000000" pitchFamily="18" charset="-128"/>
                          <a:cs typeface="MS UI Gothic"/>
                        </a:rPr>
                        <a:t>技術</a:t>
                      </a:r>
                      <a:r>
                        <a:rPr sz="2400" spc="70" dirty="0">
                          <a:solidFill>
                            <a:schemeClr val="tx1"/>
                          </a:solidFill>
                          <a:latin typeface="UD デジタル 教科書体 NK-B" panose="02020700000000000000" pitchFamily="18" charset="-128"/>
                          <a:ea typeface="UD デジタル 教科書体 NK-B" panose="02020700000000000000" pitchFamily="18" charset="-128"/>
                          <a:cs typeface="MS UI Gothic"/>
                        </a:rPr>
                        <a:t>の</a:t>
                      </a:r>
                      <a:r>
                        <a:rPr sz="2400" spc="90" dirty="0">
                          <a:solidFill>
                            <a:schemeClr val="tx1"/>
                          </a:solidFill>
                          <a:latin typeface="UD デジタル 教科書体 NK-B" panose="02020700000000000000" pitchFamily="18" charset="-128"/>
                          <a:ea typeface="UD デジタル 教科書体 NK-B" panose="02020700000000000000" pitchFamily="18" charset="-128"/>
                          <a:cs typeface="MS UI Gothic"/>
                        </a:rPr>
                        <a:t>開発</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0" marB="0"/>
                </a:tc>
                <a:extLst>
                  <a:ext uri="{0D108BD9-81ED-4DB2-BD59-A6C34878D82A}">
                    <a16:rowId xmlns:a16="http://schemas.microsoft.com/office/drawing/2014/main" val="10000"/>
                  </a:ext>
                </a:extLst>
              </a:tr>
              <a:tr h="622151">
                <a:tc>
                  <a:txBody>
                    <a:bodyPr/>
                    <a:lstStyle/>
                    <a:p>
                      <a:pPr marL="31750">
                        <a:lnSpc>
                          <a:spcPct val="100000"/>
                        </a:lnSpc>
                        <a:spcBef>
                          <a:spcPts val="780"/>
                        </a:spcBef>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１９８９年</a:t>
                      </a:r>
                      <a:endParaRPr sz="240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tc>
                  <a:txBody>
                    <a:bodyPr/>
                    <a:lstStyle/>
                    <a:p>
                      <a:pPr marL="0" indent="0">
                        <a:lnSpc>
                          <a:spcPct val="100000"/>
                        </a:lnSpc>
                        <a:spcBef>
                          <a:spcPts val="780"/>
                        </a:spcBef>
                      </a:pPr>
                      <a:r>
                        <a:rPr sz="2400" spc="-15" dirty="0">
                          <a:solidFill>
                            <a:schemeClr val="tx1"/>
                          </a:solidFill>
                          <a:latin typeface="UD デジタル 教科書体 NK-B" panose="02020700000000000000" pitchFamily="18" charset="-128"/>
                          <a:ea typeface="UD デジタル 教科書体 NK-B" panose="02020700000000000000" pitchFamily="18" charset="-128"/>
                          <a:cs typeface="Calibri"/>
                        </a:rPr>
                        <a:t>ES</a:t>
                      </a:r>
                      <a:r>
                        <a:rPr sz="2400" spc="135" dirty="0">
                          <a:solidFill>
                            <a:schemeClr val="tx1"/>
                          </a:solidFill>
                          <a:latin typeface="UD デジタル 教科書体 NK-B" panose="02020700000000000000" pitchFamily="18" charset="-128"/>
                          <a:ea typeface="UD デジタル 教科書体 NK-B" panose="02020700000000000000" pitchFamily="18" charset="-128"/>
                          <a:cs typeface="MS UI Gothic"/>
                        </a:rPr>
                        <a:t>細胞</a:t>
                      </a:r>
                      <a:r>
                        <a:rPr sz="2400" spc="95" dirty="0">
                          <a:solidFill>
                            <a:schemeClr val="tx1"/>
                          </a:solidFill>
                          <a:latin typeface="UD デジタル 教科書体 NK-B" panose="02020700000000000000" pitchFamily="18" charset="-128"/>
                          <a:ea typeface="UD デジタル 教科書体 NK-B" panose="02020700000000000000" pitchFamily="18" charset="-128"/>
                          <a:cs typeface="MS UI Gothic"/>
                        </a:rPr>
                        <a:t>に</a:t>
                      </a:r>
                      <a:r>
                        <a:rPr sz="2400" spc="85" dirty="0">
                          <a:solidFill>
                            <a:schemeClr val="tx1"/>
                          </a:solidFill>
                          <a:latin typeface="UD デジタル 教科書体 NK-B" panose="02020700000000000000" pitchFamily="18" charset="-128"/>
                          <a:ea typeface="UD デジタル 教科書体 NK-B" panose="02020700000000000000" pitchFamily="18" charset="-128"/>
                          <a:cs typeface="MS UI Gothic"/>
                        </a:rPr>
                        <a:t>よる</a:t>
                      </a:r>
                      <a:r>
                        <a:rPr sz="2400" spc="114" dirty="0">
                          <a:solidFill>
                            <a:schemeClr val="tx1"/>
                          </a:solidFill>
                          <a:latin typeface="UD デジタル 教科書体 NK-B" panose="02020700000000000000" pitchFamily="18" charset="-128"/>
                          <a:ea typeface="UD デジタル 教科書体 NK-B" panose="02020700000000000000" pitchFamily="18" charset="-128"/>
                          <a:cs typeface="MS UI Gothic"/>
                        </a:rPr>
                        <a:t>遺伝子改変</a:t>
                      </a:r>
                      <a:r>
                        <a:rPr sz="2400" spc="70" dirty="0">
                          <a:solidFill>
                            <a:schemeClr val="tx1"/>
                          </a:solidFill>
                          <a:latin typeface="UD デジタル 教科書体 NK-B" panose="02020700000000000000" pitchFamily="18" charset="-128"/>
                          <a:ea typeface="UD デジタル 教科書体 NK-B" panose="02020700000000000000" pitchFamily="18" charset="-128"/>
                          <a:cs typeface="MS UI Gothic"/>
                        </a:rPr>
                        <a:t>マ</a:t>
                      </a:r>
                      <a:r>
                        <a:rPr sz="2400" spc="390" dirty="0">
                          <a:solidFill>
                            <a:schemeClr val="tx1"/>
                          </a:solidFill>
                          <a:latin typeface="UD デジタル 教科書体 NK-B" panose="02020700000000000000" pitchFamily="18" charset="-128"/>
                          <a:ea typeface="UD デジタル 教科書体 NK-B" panose="02020700000000000000" pitchFamily="18" charset="-128"/>
                          <a:cs typeface="MS UI Gothic"/>
                        </a:rPr>
                        <a:t>ウ</a:t>
                      </a:r>
                      <a:r>
                        <a:rPr sz="2400" spc="395" dirty="0">
                          <a:solidFill>
                            <a:schemeClr val="tx1"/>
                          </a:solidFill>
                          <a:latin typeface="UD デジタル 教科書体 NK-B" panose="02020700000000000000" pitchFamily="18" charset="-128"/>
                          <a:ea typeface="UD デジタル 教科書体 NK-B" panose="02020700000000000000" pitchFamily="18" charset="-128"/>
                          <a:cs typeface="MS UI Gothic"/>
                        </a:rPr>
                        <a:t>ス</a:t>
                      </a:r>
                      <a:r>
                        <a:rPr sz="2400" spc="125" dirty="0">
                          <a:solidFill>
                            <a:schemeClr val="tx1"/>
                          </a:solidFill>
                          <a:latin typeface="UD デジタル 教科書体 NK-B" panose="02020700000000000000" pitchFamily="18" charset="-128"/>
                          <a:ea typeface="UD デジタル 教科書体 NK-B" panose="02020700000000000000" pitchFamily="18" charset="-128"/>
                          <a:cs typeface="MS UI Gothic"/>
                        </a:rPr>
                        <a:t>の</a:t>
                      </a:r>
                      <a:r>
                        <a:rPr sz="2400" spc="155" dirty="0">
                          <a:solidFill>
                            <a:schemeClr val="tx1"/>
                          </a:solidFill>
                          <a:latin typeface="UD デジタル 教科書体 NK-B" panose="02020700000000000000" pitchFamily="18" charset="-128"/>
                          <a:ea typeface="UD デジタル 教科書体 NK-B" panose="02020700000000000000" pitchFamily="18" charset="-128"/>
                          <a:cs typeface="MS UI Gothic"/>
                        </a:rPr>
                        <a:t>作製</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extLst>
                  <a:ext uri="{0D108BD9-81ED-4DB2-BD59-A6C34878D82A}">
                    <a16:rowId xmlns:a16="http://schemas.microsoft.com/office/drawing/2014/main" val="10001"/>
                  </a:ext>
                </a:extLst>
              </a:tr>
              <a:tr h="605144">
                <a:tc>
                  <a:txBody>
                    <a:bodyPr/>
                    <a:lstStyle/>
                    <a:p>
                      <a:pPr marL="31750">
                        <a:lnSpc>
                          <a:spcPct val="100000"/>
                        </a:lnSpc>
                        <a:spcBef>
                          <a:spcPts val="780"/>
                        </a:spcBef>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１９９０年代</a:t>
                      </a:r>
                    </a:p>
                  </a:txBody>
                  <a:tcPr marL="0" marR="0" marT="99060" marB="0"/>
                </a:tc>
                <a:tc>
                  <a:txBody>
                    <a:bodyPr/>
                    <a:lstStyle/>
                    <a:p>
                      <a:pPr marL="0" indent="0">
                        <a:lnSpc>
                          <a:spcPct val="100000"/>
                        </a:lnSpc>
                        <a:spcBef>
                          <a:spcPts val="780"/>
                        </a:spcBef>
                      </a:pPr>
                      <a:r>
                        <a:rPr sz="2400" spc="200"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メ</a:t>
                      </a:r>
                      <a:r>
                        <a:rPr sz="2400" spc="229"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ガ</a:t>
                      </a:r>
                      <a:r>
                        <a:rPr lang="ja-JP" altLang="en-US" sz="2400" spc="229" dirty="0"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a:t>
                      </a:r>
                      <a:r>
                        <a:rPr sz="2400" spc="210"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ヌ</a:t>
                      </a:r>
                      <a:r>
                        <a:rPr sz="2400" spc="200"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ク</a:t>
                      </a:r>
                      <a:r>
                        <a:rPr sz="2400" spc="220"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レア</a:t>
                      </a:r>
                      <a:r>
                        <a:rPr sz="2400" spc="235"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ー</a:t>
                      </a:r>
                      <a:r>
                        <a:rPr sz="2400" spc="240"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ゼ</a:t>
                      </a:r>
                      <a:r>
                        <a:rPr sz="2400" spc="235"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の</a:t>
                      </a:r>
                      <a:r>
                        <a:rPr sz="2400" spc="290"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発見</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extLst>
                  <a:ext uri="{0D108BD9-81ED-4DB2-BD59-A6C34878D82A}">
                    <a16:rowId xmlns:a16="http://schemas.microsoft.com/office/drawing/2014/main" val="10002"/>
                  </a:ext>
                </a:extLst>
              </a:tr>
              <a:tr h="638756">
                <a:tc>
                  <a:txBody>
                    <a:bodyPr/>
                    <a:lstStyle/>
                    <a:p>
                      <a:pPr marL="31750">
                        <a:lnSpc>
                          <a:spcPct val="100000"/>
                        </a:lnSpc>
                        <a:spcBef>
                          <a:spcPts val="910"/>
                        </a:spcBef>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１９９６年</a:t>
                      </a:r>
                      <a:endParaRPr sz="240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115570" marB="0"/>
                </a:tc>
                <a:tc>
                  <a:txBody>
                    <a:bodyPr/>
                    <a:lstStyle/>
                    <a:p>
                      <a:pPr marL="0" indent="0">
                        <a:lnSpc>
                          <a:spcPct val="100000"/>
                        </a:lnSpc>
                        <a:spcBef>
                          <a:spcPts val="910"/>
                        </a:spcBef>
                      </a:pPr>
                      <a:r>
                        <a:rPr sz="2400" spc="290"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ジ</a:t>
                      </a:r>
                      <a:r>
                        <a:rPr sz="2400" spc="260"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ン</a:t>
                      </a:r>
                      <a:r>
                        <a:rPr sz="2400" spc="240"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ク</a:t>
                      </a:r>
                      <a:r>
                        <a:rPr sz="2400" spc="235"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フ</a:t>
                      </a:r>
                      <a:r>
                        <a:rPr sz="2400" spc="195"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ィ</a:t>
                      </a:r>
                      <a:r>
                        <a:rPr sz="2400" spc="260"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ン</a:t>
                      </a:r>
                      <a:r>
                        <a:rPr sz="2400" spc="270"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ガ</a:t>
                      </a:r>
                      <a:r>
                        <a:rPr sz="2400" spc="300" dirty="0"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ー</a:t>
                      </a:r>
                      <a:r>
                        <a:rPr lang="ja-JP" altLang="en-US" sz="2400" spc="300" dirty="0"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a:t>
                      </a:r>
                      <a:r>
                        <a:rPr sz="2400" spc="265"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ヌ</a:t>
                      </a:r>
                      <a:r>
                        <a:rPr sz="2400" spc="254"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ク</a:t>
                      </a:r>
                      <a:r>
                        <a:rPr sz="2400" spc="260"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レ</a:t>
                      </a:r>
                      <a:r>
                        <a:rPr sz="2400" spc="265"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ア</a:t>
                      </a:r>
                      <a:r>
                        <a:rPr sz="2400" spc="290"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ー</a:t>
                      </a:r>
                      <a:r>
                        <a:rPr sz="2400" spc="295"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ゼ</a:t>
                      </a:r>
                      <a:r>
                        <a:rPr sz="2400" spc="4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a:t>
                      </a:r>
                      <a:r>
                        <a:rPr sz="2400" spc="45" dirty="0" err="1">
                          <a:solidFill>
                            <a:schemeClr val="tx1"/>
                          </a:solidFill>
                          <a:latin typeface="UD デジタル 教科書体 NK-B" panose="02020700000000000000" pitchFamily="18" charset="-128"/>
                          <a:ea typeface="UD デジタル 教科書体 NK-B" panose="02020700000000000000" pitchFamily="18" charset="-128"/>
                          <a:cs typeface="Calibri"/>
                        </a:rPr>
                        <a:t>ZFN</a:t>
                      </a:r>
                      <a:r>
                        <a:rPr sz="2400" spc="4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a:t>
                      </a:r>
                      <a:r>
                        <a:rPr sz="2400" spc="11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の</a:t>
                      </a:r>
                      <a:r>
                        <a:rPr sz="2400" spc="135"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開発</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115570" marB="0"/>
                </a:tc>
                <a:extLst>
                  <a:ext uri="{0D108BD9-81ED-4DB2-BD59-A6C34878D82A}">
                    <a16:rowId xmlns:a16="http://schemas.microsoft.com/office/drawing/2014/main" val="10003"/>
                  </a:ext>
                </a:extLst>
              </a:tr>
              <a:tr h="605081">
                <a:tc>
                  <a:txBody>
                    <a:bodyPr/>
                    <a:lstStyle/>
                    <a:p>
                      <a:pPr marL="31750">
                        <a:lnSpc>
                          <a:spcPct val="100000"/>
                        </a:lnSpc>
                        <a:spcBef>
                          <a:spcPts val="780"/>
                        </a:spcBef>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２００３年</a:t>
                      </a:r>
                    </a:p>
                  </a:txBody>
                  <a:tcPr marL="0" marR="0" marT="99060" marB="0"/>
                </a:tc>
                <a:tc>
                  <a:txBody>
                    <a:bodyPr/>
                    <a:lstStyle/>
                    <a:p>
                      <a:pPr marL="0" indent="0">
                        <a:lnSpc>
                          <a:spcPct val="100000"/>
                        </a:lnSpc>
                        <a:spcBef>
                          <a:spcPts val="780"/>
                        </a:spcBef>
                      </a:pPr>
                      <a:r>
                        <a:rPr sz="2400" spc="130" dirty="0">
                          <a:solidFill>
                            <a:schemeClr val="tx1"/>
                          </a:solidFill>
                          <a:latin typeface="UD デジタル 教科書体 NK-B" panose="02020700000000000000" pitchFamily="18" charset="-128"/>
                          <a:ea typeface="UD デジタル 教科書体 NK-B" panose="02020700000000000000" pitchFamily="18" charset="-128"/>
                          <a:cs typeface="MS UI Gothic"/>
                        </a:rPr>
                        <a:t>ヒ</a:t>
                      </a:r>
                      <a:r>
                        <a:rPr sz="2400" spc="140" dirty="0">
                          <a:solidFill>
                            <a:schemeClr val="tx1"/>
                          </a:solidFill>
                          <a:latin typeface="UD デジタル 教科書体 NK-B" panose="02020700000000000000" pitchFamily="18" charset="-128"/>
                          <a:ea typeface="UD デジタル 教科書体 NK-B" panose="02020700000000000000" pitchFamily="18" charset="-128"/>
                          <a:cs typeface="MS UI Gothic"/>
                        </a:rPr>
                        <a:t>ト</a:t>
                      </a:r>
                      <a:r>
                        <a:rPr sz="2400" spc="200" dirty="0">
                          <a:solidFill>
                            <a:schemeClr val="tx1"/>
                          </a:solidFill>
                          <a:latin typeface="UD デジタル 教科書体 NK-B" panose="02020700000000000000" pitchFamily="18" charset="-128"/>
                          <a:ea typeface="UD デジタル 教科書体 NK-B" panose="02020700000000000000" pitchFamily="18" charset="-128"/>
                          <a:cs typeface="MS UI Gothic"/>
                        </a:rPr>
                        <a:t>細胞</a:t>
                      </a:r>
                      <a:r>
                        <a:rPr sz="2400" spc="160" dirty="0">
                          <a:solidFill>
                            <a:schemeClr val="tx1"/>
                          </a:solidFill>
                          <a:latin typeface="UD デジタル 教科書体 NK-B" panose="02020700000000000000" pitchFamily="18" charset="-128"/>
                          <a:ea typeface="UD デジタル 教科書体 NK-B" panose="02020700000000000000" pitchFamily="18" charset="-128"/>
                          <a:cs typeface="MS UI Gothic"/>
                        </a:rPr>
                        <a:t>に</a:t>
                      </a:r>
                      <a:r>
                        <a:rPr sz="2400" spc="165" dirty="0">
                          <a:solidFill>
                            <a:schemeClr val="tx1"/>
                          </a:solidFill>
                          <a:latin typeface="UD デジタル 教科書体 NK-B" panose="02020700000000000000" pitchFamily="18" charset="-128"/>
                          <a:ea typeface="UD デジタル 教科書体 NK-B" panose="02020700000000000000" pitchFamily="18" charset="-128"/>
                          <a:cs typeface="MS UI Gothic"/>
                        </a:rPr>
                        <a:t>おけ</a:t>
                      </a:r>
                      <a:r>
                        <a:rPr sz="2400" spc="155" dirty="0">
                          <a:solidFill>
                            <a:schemeClr val="tx1"/>
                          </a:solidFill>
                          <a:latin typeface="UD デジタル 教科書体 NK-B" panose="02020700000000000000" pitchFamily="18" charset="-128"/>
                          <a:ea typeface="UD デジタル 教科書体 NK-B" panose="02020700000000000000" pitchFamily="18" charset="-128"/>
                          <a:cs typeface="MS UI Gothic"/>
                        </a:rPr>
                        <a:t>る</a:t>
                      </a:r>
                      <a:r>
                        <a:rPr sz="2400" spc="165" dirty="0">
                          <a:solidFill>
                            <a:schemeClr val="tx1"/>
                          </a:solidFill>
                          <a:latin typeface="UD デジタル 教科書体 NK-B" panose="02020700000000000000" pitchFamily="18" charset="-128"/>
                          <a:ea typeface="UD デジタル 教科書体 NK-B" panose="02020700000000000000" pitchFamily="18" charset="-128"/>
                          <a:cs typeface="MS UI Gothic"/>
                        </a:rPr>
                        <a:t>ゲ</a:t>
                      </a:r>
                      <a:r>
                        <a:rPr sz="2400" spc="130" dirty="0">
                          <a:solidFill>
                            <a:schemeClr val="tx1"/>
                          </a:solidFill>
                          <a:latin typeface="UD デジタル 教科書体 NK-B" panose="02020700000000000000" pitchFamily="18" charset="-128"/>
                          <a:ea typeface="UD デジタル 教科書体 NK-B" panose="02020700000000000000" pitchFamily="18" charset="-128"/>
                          <a:cs typeface="MS UI Gothic"/>
                        </a:rPr>
                        <a:t>ノ</a:t>
                      </a:r>
                      <a:r>
                        <a:rPr sz="2400" spc="165" dirty="0">
                          <a:solidFill>
                            <a:schemeClr val="tx1"/>
                          </a:solidFill>
                          <a:latin typeface="UD デジタル 教科書体 NK-B" panose="02020700000000000000" pitchFamily="18" charset="-128"/>
                          <a:ea typeface="UD デジタル 教科書体 NK-B" panose="02020700000000000000" pitchFamily="18" charset="-128"/>
                          <a:cs typeface="MS UI Gothic"/>
                        </a:rPr>
                        <a:t>ム</a:t>
                      </a:r>
                      <a:r>
                        <a:rPr sz="2400" spc="200" dirty="0">
                          <a:solidFill>
                            <a:schemeClr val="tx1"/>
                          </a:solidFill>
                          <a:latin typeface="UD デジタル 教科書体 NK-B" panose="02020700000000000000" pitchFamily="18" charset="-128"/>
                          <a:ea typeface="UD デジタル 教科書体 NK-B" panose="02020700000000000000" pitchFamily="18" charset="-128"/>
                          <a:cs typeface="MS UI Gothic"/>
                        </a:rPr>
                        <a:t>編集</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extLst>
                  <a:ext uri="{0D108BD9-81ED-4DB2-BD59-A6C34878D82A}">
                    <a16:rowId xmlns:a16="http://schemas.microsoft.com/office/drawing/2014/main" val="10004"/>
                  </a:ext>
                </a:extLst>
              </a:tr>
              <a:tr h="638782">
                <a:tc>
                  <a:txBody>
                    <a:bodyPr/>
                    <a:lstStyle/>
                    <a:p>
                      <a:pPr marL="31750">
                        <a:lnSpc>
                          <a:spcPct val="100000"/>
                        </a:lnSpc>
                        <a:spcBef>
                          <a:spcPts val="910"/>
                        </a:spcBef>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２０１０年</a:t>
                      </a:r>
                      <a:endParaRPr sz="240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115570" marB="0"/>
                </a:tc>
                <a:tc>
                  <a:txBody>
                    <a:bodyPr/>
                    <a:lstStyle/>
                    <a:p>
                      <a:pPr marL="0" indent="0">
                        <a:lnSpc>
                          <a:spcPct val="100000"/>
                        </a:lnSpc>
                        <a:spcBef>
                          <a:spcPts val="910"/>
                        </a:spcBef>
                      </a:pPr>
                      <a:r>
                        <a:rPr sz="2400" spc="-70" dirty="0" err="1">
                          <a:solidFill>
                            <a:schemeClr val="tx1"/>
                          </a:solidFill>
                          <a:latin typeface="UD デジタル 教科書体 NK-B" panose="02020700000000000000" pitchFamily="18" charset="-128"/>
                          <a:ea typeface="UD デジタル 教科書体 NK-B" panose="02020700000000000000" pitchFamily="18" charset="-128"/>
                          <a:cs typeface="Calibri"/>
                        </a:rPr>
                        <a:t>TAL</a:t>
                      </a:r>
                      <a:r>
                        <a:rPr sz="2400" spc="370"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エ</a:t>
                      </a:r>
                      <a:r>
                        <a:rPr sz="2400" spc="330"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フ</a:t>
                      </a:r>
                      <a:r>
                        <a:rPr sz="2400" spc="280"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ェ</a:t>
                      </a:r>
                      <a:r>
                        <a:rPr sz="2400" spc="250"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クタ</a:t>
                      </a:r>
                      <a:r>
                        <a:rPr sz="2400" spc="280" dirty="0"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ー</a:t>
                      </a:r>
                      <a:r>
                        <a:rPr lang="ja-JP" altLang="en-US" sz="2400" spc="280" dirty="0"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a:t>
                      </a:r>
                      <a:r>
                        <a:rPr sz="2400" spc="260"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ヌ</a:t>
                      </a:r>
                      <a:r>
                        <a:rPr sz="2400" spc="254"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ク</a:t>
                      </a:r>
                      <a:r>
                        <a:rPr sz="2400" spc="300"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レア</a:t>
                      </a:r>
                      <a:r>
                        <a:rPr sz="2400" spc="315"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ー</a:t>
                      </a:r>
                      <a:r>
                        <a:rPr sz="2400" spc="215" dirty="0" err="1" smtClean="0">
                          <a:solidFill>
                            <a:schemeClr val="tx1"/>
                          </a:solidFill>
                          <a:latin typeface="UD デジタル 教科書体 NK-B" panose="02020700000000000000" pitchFamily="18" charset="-128"/>
                          <a:ea typeface="UD デジタル 教科書体 NK-B" panose="02020700000000000000" pitchFamily="18" charset="-128"/>
                          <a:cs typeface="MS UI Gothic"/>
                        </a:rPr>
                        <a:t>ゼ</a:t>
                      </a:r>
                      <a:r>
                        <a:rPr sz="2400" spc="-10" dirty="0" err="1">
                          <a:solidFill>
                            <a:schemeClr val="tx1"/>
                          </a:solidFill>
                          <a:latin typeface="UD デジタル 教科書体 NK-B" panose="02020700000000000000" pitchFamily="18" charset="-128"/>
                          <a:ea typeface="UD デジタル 教科書体 NK-B" panose="02020700000000000000" pitchFamily="18" charset="-128"/>
                          <a:cs typeface="MS UI Gothic"/>
                        </a:rPr>
                        <a:t>（</a:t>
                      </a:r>
                      <a:r>
                        <a:rPr sz="2400" spc="-10" dirty="0" err="1">
                          <a:solidFill>
                            <a:schemeClr val="tx1"/>
                          </a:solidFill>
                          <a:latin typeface="UD デジタル 教科書体 NK-B" panose="02020700000000000000" pitchFamily="18" charset="-128"/>
                          <a:ea typeface="UD デジタル 教科書体 NK-B" panose="02020700000000000000" pitchFamily="18" charset="-128"/>
                          <a:cs typeface="Calibri"/>
                        </a:rPr>
                        <a:t>TALEN</a:t>
                      </a:r>
                      <a:r>
                        <a:rPr sz="2400" spc="-10" dirty="0">
                          <a:solidFill>
                            <a:schemeClr val="tx1"/>
                          </a:solidFill>
                          <a:latin typeface="UD デジタル 教科書体 NK-B" panose="02020700000000000000" pitchFamily="18" charset="-128"/>
                          <a:ea typeface="UD デジタル 教科書体 NK-B" panose="02020700000000000000" pitchFamily="18" charset="-128"/>
                          <a:cs typeface="MS UI Gothic"/>
                        </a:rPr>
                        <a:t>）</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115570" marB="0"/>
                </a:tc>
                <a:extLst>
                  <a:ext uri="{0D108BD9-81ED-4DB2-BD59-A6C34878D82A}">
                    <a16:rowId xmlns:a16="http://schemas.microsoft.com/office/drawing/2014/main" val="10005"/>
                  </a:ext>
                </a:extLst>
              </a:tr>
              <a:tr h="621906">
                <a:tc>
                  <a:txBody>
                    <a:bodyPr/>
                    <a:lstStyle/>
                    <a:p>
                      <a:pPr marL="31750">
                        <a:lnSpc>
                          <a:spcPct val="100000"/>
                        </a:lnSpc>
                        <a:spcBef>
                          <a:spcPts val="780"/>
                        </a:spcBef>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２０１２年</a:t>
                      </a:r>
                      <a:endParaRPr sz="240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tc>
                  <a:txBody>
                    <a:bodyPr/>
                    <a:lstStyle/>
                    <a:p>
                      <a:pPr marL="0" indent="0">
                        <a:lnSpc>
                          <a:spcPct val="100000"/>
                        </a:lnSpc>
                        <a:spcBef>
                          <a:spcPts val="780"/>
                        </a:spcBef>
                      </a:pPr>
                      <a:r>
                        <a:rPr sz="2400" spc="-5" dirty="0">
                          <a:solidFill>
                            <a:schemeClr val="tx1"/>
                          </a:solidFill>
                          <a:latin typeface="UD デジタル 教科書体 NK-B" panose="02020700000000000000" pitchFamily="18" charset="-128"/>
                          <a:ea typeface="UD デジタル 教科書体 NK-B" panose="02020700000000000000" pitchFamily="18" charset="-128"/>
                          <a:cs typeface="Calibri"/>
                        </a:rPr>
                        <a:t>CRISPR/Cas9</a:t>
                      </a:r>
                      <a:r>
                        <a:rPr sz="2400" spc="125" dirty="0">
                          <a:solidFill>
                            <a:schemeClr val="tx1"/>
                          </a:solidFill>
                          <a:latin typeface="UD デジタル 教科書体 NK-B" panose="02020700000000000000" pitchFamily="18" charset="-128"/>
                          <a:ea typeface="UD デジタル 教科書体 NK-B" panose="02020700000000000000" pitchFamily="18" charset="-128"/>
                          <a:cs typeface="MS UI Gothic"/>
                        </a:rPr>
                        <a:t>の</a:t>
                      </a:r>
                      <a:r>
                        <a:rPr sz="2400" spc="155" dirty="0">
                          <a:solidFill>
                            <a:schemeClr val="tx1"/>
                          </a:solidFill>
                          <a:latin typeface="UD デジタル 教科書体 NK-B" panose="02020700000000000000" pitchFamily="18" charset="-128"/>
                          <a:ea typeface="UD デジタル 教科書体 NK-B" panose="02020700000000000000" pitchFamily="18" charset="-128"/>
                          <a:cs typeface="MS UI Gothic"/>
                        </a:rPr>
                        <a:t>登場</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extLst>
                  <a:ext uri="{0D108BD9-81ED-4DB2-BD59-A6C34878D82A}">
                    <a16:rowId xmlns:a16="http://schemas.microsoft.com/office/drawing/2014/main" val="10006"/>
                  </a:ext>
                </a:extLst>
              </a:tr>
              <a:tr h="479964">
                <a:tc>
                  <a:txBody>
                    <a:bodyPr/>
                    <a:lstStyle/>
                    <a:p>
                      <a:pPr marL="31750">
                        <a:lnSpc>
                          <a:spcPct val="100000"/>
                        </a:lnSpc>
                        <a:spcBef>
                          <a:spcPts val="780"/>
                        </a:spcBef>
                      </a:pPr>
                      <a:r>
                        <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rPr>
                        <a:t>２０１３年～</a:t>
                      </a:r>
                      <a:endParaRPr sz="240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tc>
                  <a:txBody>
                    <a:bodyPr/>
                    <a:lstStyle/>
                    <a:p>
                      <a:pPr marL="0" indent="0">
                        <a:lnSpc>
                          <a:spcPct val="100000"/>
                        </a:lnSpc>
                        <a:spcBef>
                          <a:spcPts val="780"/>
                        </a:spcBef>
                      </a:pPr>
                      <a:r>
                        <a:rPr lang="ja-JP" altLang="en-US" sz="2400" dirty="0" smtClean="0">
                          <a:solidFill>
                            <a:schemeClr val="tx1"/>
                          </a:solidFill>
                          <a:latin typeface="UD デジタル 教科書体 NK-B" panose="02020700000000000000" pitchFamily="18" charset="-128"/>
                          <a:ea typeface="UD デジタル 教科書体 NK-B" panose="02020700000000000000" pitchFamily="18" charset="-128"/>
                          <a:cs typeface="Calibri"/>
                        </a:rPr>
                        <a:t>これ以降、</a:t>
                      </a:r>
                      <a:r>
                        <a:rPr sz="2400" dirty="0" smtClean="0">
                          <a:solidFill>
                            <a:schemeClr val="tx1"/>
                          </a:solidFill>
                          <a:latin typeface="UD デジタル 教科書体 NK-B" panose="02020700000000000000" pitchFamily="18" charset="-128"/>
                          <a:ea typeface="UD デジタル 教科書体 NK-B" panose="02020700000000000000" pitchFamily="18" charset="-128"/>
                          <a:cs typeface="Calibri"/>
                        </a:rPr>
                        <a:t>CRISPR/Cas9</a:t>
                      </a:r>
                      <a:r>
                        <a:rPr lang="ja-JP" altLang="en-US" sz="2400" dirty="0" smtClean="0">
                          <a:solidFill>
                            <a:schemeClr val="tx1"/>
                          </a:solidFill>
                          <a:latin typeface="UD デジタル 教科書体 NK-B" panose="02020700000000000000" pitchFamily="18" charset="-128"/>
                          <a:ea typeface="UD デジタル 教科書体 NK-B" panose="02020700000000000000" pitchFamily="18" charset="-128"/>
                          <a:cs typeface="Calibri"/>
                        </a:rPr>
                        <a:t>の改良・応用技術が続々登場</a:t>
                      </a:r>
                      <a:endParaRPr sz="2400" dirty="0">
                        <a:solidFill>
                          <a:schemeClr val="tx1"/>
                        </a:solidFill>
                        <a:latin typeface="UD デジタル 教科書体 NK-B" panose="02020700000000000000" pitchFamily="18" charset="-128"/>
                        <a:ea typeface="UD デジタル 教科書体 NK-B" panose="02020700000000000000" pitchFamily="18" charset="-128"/>
                        <a:cs typeface="MS UI Gothic"/>
                      </a:endParaRPr>
                    </a:p>
                  </a:txBody>
                  <a:tcPr marL="0" marR="0" marT="9906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0047057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p:cNvSpPr/>
          <p:nvPr/>
        </p:nvSpPr>
        <p:spPr>
          <a:xfrm>
            <a:off x="2757360" y="397409"/>
            <a:ext cx="6433946" cy="2968371"/>
          </a:xfrm>
          <a:prstGeom prst="rect">
            <a:avLst/>
          </a:prstGeom>
          <a:blipFill>
            <a:blip r:embed="rId2" cstate="print"/>
            <a:stretch>
              <a:fillRect/>
            </a:stretch>
          </a:blipFill>
        </p:spPr>
        <p:txBody>
          <a:bodyPr wrap="square" lIns="0" tIns="0" rIns="0" bIns="0" rtlCol="0"/>
          <a:lstStyle/>
          <a:p>
            <a:endParaRPr/>
          </a:p>
        </p:txBody>
      </p:sp>
      <p:sp>
        <p:nvSpPr>
          <p:cNvPr id="9" name="object 6"/>
          <p:cNvSpPr/>
          <p:nvPr/>
        </p:nvSpPr>
        <p:spPr>
          <a:xfrm>
            <a:off x="2095817" y="3836314"/>
            <a:ext cx="3456432" cy="2380488"/>
          </a:xfrm>
          <a:prstGeom prst="rect">
            <a:avLst/>
          </a:prstGeom>
          <a:blipFill>
            <a:blip r:embed="rId3" cstate="print"/>
            <a:stretch>
              <a:fillRect/>
            </a:stretch>
          </a:blipFill>
        </p:spPr>
        <p:txBody>
          <a:bodyPr wrap="square" lIns="0" tIns="0" rIns="0" bIns="0" rtlCol="0"/>
          <a:lstStyle/>
          <a:p>
            <a:endParaRPr/>
          </a:p>
        </p:txBody>
      </p:sp>
      <p:sp>
        <p:nvSpPr>
          <p:cNvPr id="10" name="object 7"/>
          <p:cNvSpPr txBox="1"/>
          <p:nvPr/>
        </p:nvSpPr>
        <p:spPr>
          <a:xfrm>
            <a:off x="2757360" y="6303772"/>
            <a:ext cx="2110105" cy="452120"/>
          </a:xfrm>
          <a:prstGeom prst="rect">
            <a:avLst/>
          </a:prstGeom>
        </p:spPr>
        <p:txBody>
          <a:bodyPr vert="horz" wrap="square" lIns="0" tIns="12065" rIns="0" bIns="0" rtlCol="0">
            <a:spAutoFit/>
          </a:bodyPr>
          <a:lstStyle/>
          <a:p>
            <a:pPr marL="12700">
              <a:lnSpc>
                <a:spcPct val="100000"/>
              </a:lnSpc>
              <a:spcBef>
                <a:spcPts val="95"/>
              </a:spcBef>
            </a:pPr>
            <a:r>
              <a:rPr sz="2800" spc="295" dirty="0">
                <a:latin typeface="MS UI Gothic"/>
                <a:cs typeface="MS UI Gothic"/>
              </a:rPr>
              <a:t>オンターゲット</a:t>
            </a:r>
            <a:endParaRPr sz="2800" dirty="0">
              <a:latin typeface="MS UI Gothic"/>
              <a:cs typeface="MS UI Gothic"/>
            </a:endParaRPr>
          </a:p>
        </p:txBody>
      </p:sp>
      <p:grpSp>
        <p:nvGrpSpPr>
          <p:cNvPr id="11" name="object 8"/>
          <p:cNvGrpSpPr/>
          <p:nvPr/>
        </p:nvGrpSpPr>
        <p:grpSpPr>
          <a:xfrm>
            <a:off x="6692201" y="3554375"/>
            <a:ext cx="3418840" cy="2810510"/>
            <a:chOff x="5352288" y="3560064"/>
            <a:chExt cx="3418840" cy="2810510"/>
          </a:xfrm>
        </p:grpSpPr>
        <p:sp>
          <p:nvSpPr>
            <p:cNvPr id="12" name="object 9"/>
            <p:cNvSpPr/>
            <p:nvPr/>
          </p:nvSpPr>
          <p:spPr>
            <a:xfrm>
              <a:off x="5365242" y="3573018"/>
              <a:ext cx="3385185" cy="2784475"/>
            </a:xfrm>
            <a:custGeom>
              <a:avLst/>
              <a:gdLst/>
              <a:ahLst/>
              <a:cxnLst/>
              <a:rect l="l" t="t" r="r" b="b"/>
              <a:pathLst>
                <a:path w="3385184" h="2784475">
                  <a:moveTo>
                    <a:pt x="0" y="2784348"/>
                  </a:moveTo>
                  <a:lnTo>
                    <a:pt x="3384804" y="2784348"/>
                  </a:lnTo>
                  <a:lnTo>
                    <a:pt x="3384804" y="0"/>
                  </a:lnTo>
                  <a:lnTo>
                    <a:pt x="0" y="0"/>
                  </a:lnTo>
                  <a:lnTo>
                    <a:pt x="0" y="2784348"/>
                  </a:lnTo>
                  <a:close/>
                </a:path>
              </a:pathLst>
            </a:custGeom>
            <a:ln w="25908">
              <a:solidFill>
                <a:srgbClr val="000000"/>
              </a:solidFill>
            </a:ln>
          </p:spPr>
          <p:txBody>
            <a:bodyPr wrap="square" lIns="0" tIns="0" rIns="0" bIns="0" rtlCol="0"/>
            <a:lstStyle/>
            <a:p>
              <a:endParaRPr/>
            </a:p>
          </p:txBody>
        </p:sp>
        <p:sp>
          <p:nvSpPr>
            <p:cNvPr id="13" name="object 10"/>
            <p:cNvSpPr/>
            <p:nvPr/>
          </p:nvSpPr>
          <p:spPr>
            <a:xfrm>
              <a:off x="5858256" y="3640836"/>
              <a:ext cx="2263140" cy="2715768"/>
            </a:xfrm>
            <a:prstGeom prst="rect">
              <a:avLst/>
            </a:prstGeom>
            <a:blipFill>
              <a:blip r:embed="rId4" cstate="print"/>
              <a:stretch>
                <a:fillRect/>
              </a:stretch>
            </a:blipFill>
          </p:spPr>
          <p:txBody>
            <a:bodyPr wrap="square" lIns="0" tIns="0" rIns="0" bIns="0" rtlCol="0"/>
            <a:lstStyle/>
            <a:p>
              <a:endParaRPr/>
            </a:p>
          </p:txBody>
        </p:sp>
        <p:sp>
          <p:nvSpPr>
            <p:cNvPr id="14" name="object 11"/>
            <p:cNvSpPr/>
            <p:nvPr/>
          </p:nvSpPr>
          <p:spPr>
            <a:xfrm>
              <a:off x="6950963" y="3976116"/>
              <a:ext cx="566927" cy="259080"/>
            </a:xfrm>
            <a:prstGeom prst="rect">
              <a:avLst/>
            </a:prstGeom>
            <a:blipFill>
              <a:blip r:embed="rId5" cstate="print"/>
              <a:stretch>
                <a:fillRect/>
              </a:stretch>
            </a:blipFill>
          </p:spPr>
          <p:txBody>
            <a:bodyPr wrap="square" lIns="0" tIns="0" rIns="0" bIns="0" rtlCol="0"/>
            <a:lstStyle/>
            <a:p>
              <a:endParaRPr/>
            </a:p>
          </p:txBody>
        </p:sp>
        <p:sp>
          <p:nvSpPr>
            <p:cNvPr id="15" name="object 12"/>
            <p:cNvSpPr/>
            <p:nvPr/>
          </p:nvSpPr>
          <p:spPr>
            <a:xfrm>
              <a:off x="6945884" y="3971544"/>
              <a:ext cx="683260" cy="241554"/>
            </a:xfrm>
            <a:prstGeom prst="rect">
              <a:avLst/>
            </a:prstGeom>
            <a:blipFill>
              <a:blip r:embed="rId6" cstate="print"/>
              <a:stretch>
                <a:fillRect/>
              </a:stretch>
            </a:blipFill>
          </p:spPr>
          <p:txBody>
            <a:bodyPr wrap="square" lIns="0" tIns="0" rIns="0" bIns="0" rtlCol="0"/>
            <a:lstStyle/>
            <a:p>
              <a:endParaRPr/>
            </a:p>
          </p:txBody>
        </p:sp>
        <p:sp>
          <p:nvSpPr>
            <p:cNvPr id="16" name="object 13"/>
            <p:cNvSpPr/>
            <p:nvPr/>
          </p:nvSpPr>
          <p:spPr>
            <a:xfrm>
              <a:off x="7513701" y="4099560"/>
              <a:ext cx="88265" cy="36195"/>
            </a:xfrm>
            <a:custGeom>
              <a:avLst/>
              <a:gdLst/>
              <a:ahLst/>
              <a:cxnLst/>
              <a:rect l="l" t="t" r="r" b="b"/>
              <a:pathLst>
                <a:path w="88265" h="36195">
                  <a:moveTo>
                    <a:pt x="81660" y="0"/>
                  </a:moveTo>
                  <a:lnTo>
                    <a:pt x="8127" y="0"/>
                  </a:lnTo>
                  <a:lnTo>
                    <a:pt x="5333" y="0"/>
                  </a:lnTo>
                  <a:lnTo>
                    <a:pt x="3175" y="1396"/>
                  </a:lnTo>
                  <a:lnTo>
                    <a:pt x="634" y="6731"/>
                  </a:lnTo>
                  <a:lnTo>
                    <a:pt x="0" y="11302"/>
                  </a:lnTo>
                  <a:lnTo>
                    <a:pt x="0" y="24256"/>
                  </a:lnTo>
                  <a:lnTo>
                    <a:pt x="634" y="28956"/>
                  </a:lnTo>
                  <a:lnTo>
                    <a:pt x="3175" y="34416"/>
                  </a:lnTo>
                  <a:lnTo>
                    <a:pt x="5333" y="35813"/>
                  </a:lnTo>
                  <a:lnTo>
                    <a:pt x="83057" y="35813"/>
                  </a:lnTo>
                  <a:lnTo>
                    <a:pt x="85090" y="34416"/>
                  </a:lnTo>
                  <a:lnTo>
                    <a:pt x="87629" y="29082"/>
                  </a:lnTo>
                  <a:lnTo>
                    <a:pt x="88265" y="24383"/>
                  </a:lnTo>
                  <a:lnTo>
                    <a:pt x="88265" y="14477"/>
                  </a:lnTo>
                  <a:lnTo>
                    <a:pt x="82930" y="381"/>
                  </a:lnTo>
                  <a:lnTo>
                    <a:pt x="81660" y="0"/>
                  </a:lnTo>
                  <a:close/>
                </a:path>
              </a:pathLst>
            </a:custGeom>
            <a:solidFill>
              <a:srgbClr val="000000"/>
            </a:solidFill>
          </p:spPr>
          <p:txBody>
            <a:bodyPr wrap="square" lIns="0" tIns="0" rIns="0" bIns="0" rtlCol="0"/>
            <a:lstStyle/>
            <a:p>
              <a:endParaRPr/>
            </a:p>
          </p:txBody>
        </p:sp>
        <p:sp>
          <p:nvSpPr>
            <p:cNvPr id="17" name="object 14"/>
            <p:cNvSpPr/>
            <p:nvPr/>
          </p:nvSpPr>
          <p:spPr>
            <a:xfrm>
              <a:off x="7513701" y="4099560"/>
              <a:ext cx="88265" cy="36195"/>
            </a:xfrm>
            <a:custGeom>
              <a:avLst/>
              <a:gdLst/>
              <a:ahLst/>
              <a:cxnLst/>
              <a:rect l="l" t="t" r="r" b="b"/>
              <a:pathLst>
                <a:path w="88265" h="36195">
                  <a:moveTo>
                    <a:pt x="8127" y="0"/>
                  </a:moveTo>
                  <a:lnTo>
                    <a:pt x="80264" y="0"/>
                  </a:lnTo>
                  <a:lnTo>
                    <a:pt x="81660" y="0"/>
                  </a:lnTo>
                  <a:lnTo>
                    <a:pt x="82930" y="381"/>
                  </a:lnTo>
                  <a:lnTo>
                    <a:pt x="83820" y="888"/>
                  </a:lnTo>
                  <a:lnTo>
                    <a:pt x="84835" y="1523"/>
                  </a:lnTo>
                  <a:lnTo>
                    <a:pt x="85725" y="2412"/>
                  </a:lnTo>
                  <a:lnTo>
                    <a:pt x="86359" y="3809"/>
                  </a:lnTo>
                  <a:lnTo>
                    <a:pt x="87122" y="5206"/>
                  </a:lnTo>
                  <a:lnTo>
                    <a:pt x="87502" y="7112"/>
                  </a:lnTo>
                  <a:lnTo>
                    <a:pt x="87883" y="9397"/>
                  </a:lnTo>
                  <a:lnTo>
                    <a:pt x="88138" y="11683"/>
                  </a:lnTo>
                  <a:lnTo>
                    <a:pt x="88265" y="14477"/>
                  </a:lnTo>
                  <a:lnTo>
                    <a:pt x="88265" y="17779"/>
                  </a:lnTo>
                  <a:lnTo>
                    <a:pt x="88265" y="24383"/>
                  </a:lnTo>
                  <a:lnTo>
                    <a:pt x="87629" y="29082"/>
                  </a:lnTo>
                  <a:lnTo>
                    <a:pt x="86359" y="31750"/>
                  </a:lnTo>
                  <a:lnTo>
                    <a:pt x="85090" y="34416"/>
                  </a:lnTo>
                  <a:lnTo>
                    <a:pt x="83057" y="35813"/>
                  </a:lnTo>
                  <a:lnTo>
                    <a:pt x="80264" y="35813"/>
                  </a:lnTo>
                  <a:lnTo>
                    <a:pt x="8127" y="35813"/>
                  </a:lnTo>
                  <a:lnTo>
                    <a:pt x="5333" y="35813"/>
                  </a:lnTo>
                  <a:lnTo>
                    <a:pt x="3175" y="34416"/>
                  </a:lnTo>
                  <a:lnTo>
                    <a:pt x="1904" y="31622"/>
                  </a:lnTo>
                  <a:lnTo>
                    <a:pt x="634" y="28956"/>
                  </a:lnTo>
                  <a:lnTo>
                    <a:pt x="0" y="24256"/>
                  </a:lnTo>
                  <a:lnTo>
                    <a:pt x="0" y="17779"/>
                  </a:lnTo>
                  <a:lnTo>
                    <a:pt x="0" y="11302"/>
                  </a:lnTo>
                  <a:lnTo>
                    <a:pt x="634" y="6731"/>
                  </a:lnTo>
                  <a:lnTo>
                    <a:pt x="1904" y="4063"/>
                  </a:lnTo>
                  <a:lnTo>
                    <a:pt x="3175" y="1396"/>
                  </a:lnTo>
                  <a:lnTo>
                    <a:pt x="5333" y="0"/>
                  </a:lnTo>
                  <a:lnTo>
                    <a:pt x="8127" y="0"/>
                  </a:lnTo>
                  <a:close/>
                </a:path>
              </a:pathLst>
            </a:custGeom>
            <a:ln w="9144">
              <a:solidFill>
                <a:srgbClr val="FFFFFF"/>
              </a:solidFill>
            </a:ln>
          </p:spPr>
          <p:txBody>
            <a:bodyPr wrap="square" lIns="0" tIns="0" rIns="0" bIns="0" rtlCol="0"/>
            <a:lstStyle/>
            <a:p>
              <a:endParaRPr/>
            </a:p>
          </p:txBody>
        </p:sp>
        <p:sp>
          <p:nvSpPr>
            <p:cNvPr id="18" name="object 15"/>
            <p:cNvSpPr/>
            <p:nvPr/>
          </p:nvSpPr>
          <p:spPr>
            <a:xfrm>
              <a:off x="7613904" y="3976116"/>
              <a:ext cx="1156716" cy="259080"/>
            </a:xfrm>
            <a:prstGeom prst="rect">
              <a:avLst/>
            </a:prstGeom>
            <a:blipFill>
              <a:blip r:embed="rId7" cstate="print"/>
              <a:stretch>
                <a:fillRect/>
              </a:stretch>
            </a:blipFill>
          </p:spPr>
          <p:txBody>
            <a:bodyPr wrap="square" lIns="0" tIns="0" rIns="0" bIns="0" rtlCol="0"/>
            <a:lstStyle/>
            <a:p>
              <a:endParaRPr/>
            </a:p>
          </p:txBody>
        </p:sp>
        <p:sp>
          <p:nvSpPr>
            <p:cNvPr id="19" name="object 16"/>
            <p:cNvSpPr/>
            <p:nvPr/>
          </p:nvSpPr>
          <p:spPr>
            <a:xfrm>
              <a:off x="7609205" y="3971798"/>
              <a:ext cx="1139444" cy="241046"/>
            </a:xfrm>
            <a:prstGeom prst="rect">
              <a:avLst/>
            </a:prstGeom>
            <a:blipFill>
              <a:blip r:embed="rId8" cstate="print"/>
              <a:stretch>
                <a:fillRect/>
              </a:stretch>
            </a:blipFill>
          </p:spPr>
          <p:txBody>
            <a:bodyPr wrap="square" lIns="0" tIns="0" rIns="0" bIns="0" rtlCol="0"/>
            <a:lstStyle/>
            <a:p>
              <a:endParaRPr/>
            </a:p>
          </p:txBody>
        </p:sp>
      </p:grpSp>
      <p:sp>
        <p:nvSpPr>
          <p:cNvPr id="20" name="object 17"/>
          <p:cNvSpPr txBox="1"/>
          <p:nvPr/>
        </p:nvSpPr>
        <p:spPr>
          <a:xfrm>
            <a:off x="7453439" y="6405880"/>
            <a:ext cx="2089150" cy="452120"/>
          </a:xfrm>
          <a:prstGeom prst="rect">
            <a:avLst/>
          </a:prstGeom>
        </p:spPr>
        <p:txBody>
          <a:bodyPr vert="horz" wrap="square" lIns="0" tIns="12065" rIns="0" bIns="0" rtlCol="0">
            <a:spAutoFit/>
          </a:bodyPr>
          <a:lstStyle/>
          <a:p>
            <a:pPr marL="12700">
              <a:lnSpc>
                <a:spcPct val="100000"/>
              </a:lnSpc>
              <a:spcBef>
                <a:spcPts val="95"/>
              </a:spcBef>
            </a:pPr>
            <a:r>
              <a:rPr sz="2800" spc="295" dirty="0">
                <a:latin typeface="MS UI Gothic"/>
                <a:cs typeface="MS UI Gothic"/>
              </a:rPr>
              <a:t>オフターゲット</a:t>
            </a:r>
            <a:endParaRPr sz="2800">
              <a:latin typeface="MS UI Gothic"/>
              <a:cs typeface="MS UI Gothic"/>
            </a:endParaRPr>
          </a:p>
        </p:txBody>
      </p:sp>
    </p:spTree>
    <p:extLst>
      <p:ext uri="{BB962C8B-B14F-4D97-AF65-F5344CB8AC3E}">
        <p14:creationId xmlns:p14="http://schemas.microsoft.com/office/powerpoint/2010/main" val="26655612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6"/>
          <p:cNvSpPr txBox="1"/>
          <p:nvPr/>
        </p:nvSpPr>
        <p:spPr>
          <a:xfrm>
            <a:off x="3227778" y="350862"/>
            <a:ext cx="5762341" cy="873957"/>
          </a:xfrm>
          <a:prstGeom prst="rect">
            <a:avLst/>
          </a:prstGeom>
        </p:spPr>
        <p:txBody>
          <a:bodyPr vert="horz" wrap="square" lIns="0" tIns="12065" rIns="0" bIns="0" rtlCol="0">
            <a:spAutoFit/>
          </a:bodyPr>
          <a:lstStyle/>
          <a:p>
            <a:pPr marL="24130" algn="ctr">
              <a:lnSpc>
                <a:spcPct val="100000"/>
              </a:lnSpc>
            </a:pPr>
            <a:r>
              <a:rPr sz="3600" b="1" dirty="0" err="1" smtClean="0">
                <a:solidFill>
                  <a:srgbClr val="252525"/>
                </a:solidFill>
                <a:latin typeface="UD デジタル 教科書体 NK-B" panose="02020700000000000000" pitchFamily="18" charset="-128"/>
                <a:ea typeface="UD デジタル 教科書体 NK-B" panose="02020700000000000000" pitchFamily="18" charset="-128"/>
                <a:cs typeface="メイリオ"/>
              </a:rPr>
              <a:t>世界の医療費支出</a:t>
            </a:r>
            <a:endParaRPr lang="en-US" sz="3600" b="1" dirty="0" smtClean="0">
              <a:solidFill>
                <a:srgbClr val="252525"/>
              </a:solidFill>
              <a:latin typeface="UD デジタル 教科書体 NK-B" panose="02020700000000000000" pitchFamily="18" charset="-128"/>
              <a:ea typeface="UD デジタル 教科書体 NK-B" panose="02020700000000000000" pitchFamily="18" charset="-128"/>
              <a:cs typeface="メイリオ"/>
            </a:endParaRPr>
          </a:p>
          <a:p>
            <a:pPr marL="24130" algn="ctr">
              <a:lnSpc>
                <a:spcPct val="100000"/>
              </a:lnSpc>
            </a:pPr>
            <a:r>
              <a:rPr sz="2000" b="1" dirty="0" smtClean="0">
                <a:solidFill>
                  <a:srgbClr val="252525"/>
                </a:solidFill>
                <a:latin typeface="UD デジタル 教科書体 NK-B" panose="02020700000000000000" pitchFamily="18" charset="-128"/>
                <a:ea typeface="UD デジタル 教科書体 NK-B" panose="02020700000000000000" pitchFamily="18" charset="-128"/>
                <a:cs typeface="メイリオ"/>
              </a:rPr>
              <a:t>（</a:t>
            </a:r>
            <a:r>
              <a:rPr sz="2000" b="1" spc="-5" dirty="0" smtClean="0">
                <a:solidFill>
                  <a:srgbClr val="252525"/>
                </a:solidFill>
                <a:latin typeface="UD デジタル 教科書体 NK-B" panose="02020700000000000000" pitchFamily="18" charset="-128"/>
                <a:ea typeface="UD デジタル 教科書体 NK-B" panose="02020700000000000000" pitchFamily="18" charset="-128"/>
                <a:cs typeface="Tw Cen MT"/>
              </a:rPr>
              <a:t>2017-2022</a:t>
            </a:r>
            <a:r>
              <a:rPr sz="2000" b="1" dirty="0">
                <a:solidFill>
                  <a:srgbClr val="252525"/>
                </a:solidFill>
                <a:latin typeface="UD デジタル 教科書体 NK-B" panose="02020700000000000000" pitchFamily="18" charset="-128"/>
                <a:ea typeface="UD デジタル 教科書体 NK-B" panose="02020700000000000000" pitchFamily="18" charset="-128"/>
                <a:cs typeface="メイリオ"/>
              </a:rPr>
              <a:t>年の年平均増加率）</a:t>
            </a:r>
            <a:endParaRPr sz="2000" dirty="0">
              <a:latin typeface="UD デジタル 教科書体 NK-B" panose="02020700000000000000" pitchFamily="18" charset="-128"/>
              <a:ea typeface="UD デジタル 教科書体 NK-B" panose="02020700000000000000" pitchFamily="18" charset="-128"/>
              <a:cs typeface="メイリオ"/>
            </a:endParaRPr>
          </a:p>
        </p:txBody>
      </p:sp>
      <p:sp>
        <p:nvSpPr>
          <p:cNvPr id="23" name="object 7"/>
          <p:cNvSpPr txBox="1"/>
          <p:nvPr/>
        </p:nvSpPr>
        <p:spPr>
          <a:xfrm>
            <a:off x="458161" y="5699892"/>
            <a:ext cx="11471176" cy="1026243"/>
          </a:xfrm>
          <a:prstGeom prst="rect">
            <a:avLst/>
          </a:prstGeom>
        </p:spPr>
        <p:txBody>
          <a:bodyPr vert="horz" wrap="square" lIns="0" tIns="9525" rIns="0" bIns="0" rtlCol="0">
            <a:spAutoFit/>
          </a:bodyPr>
          <a:lstStyle/>
          <a:p>
            <a:pPr marL="12700" marR="5080">
              <a:lnSpc>
                <a:spcPct val="102099"/>
              </a:lnSpc>
              <a:spcBef>
                <a:spcPts val="75"/>
              </a:spcBef>
            </a:pPr>
            <a:r>
              <a:rPr lang="ja-JP" altLang="en-US" sz="900" dirty="0" smtClean="0">
                <a:solidFill>
                  <a:srgbClr val="7E7E7E"/>
                </a:solidFill>
                <a:latin typeface="BIZ UDP明朝 Medium" panose="02020500000000000000" pitchFamily="18" charset="-128"/>
                <a:ea typeface="BIZ UDP明朝 Medium" panose="02020500000000000000" pitchFamily="18" charset="-128"/>
                <a:cs typeface="メイリオ"/>
              </a:rPr>
              <a:t>（出典</a:t>
            </a:r>
            <a:r>
              <a:rPr lang="ja-JP" altLang="en-US" sz="900" spc="-5" dirty="0">
                <a:solidFill>
                  <a:srgbClr val="7E7E7E"/>
                </a:solidFill>
                <a:latin typeface="BIZ UDP明朝 Medium" panose="02020500000000000000" pitchFamily="18" charset="-128"/>
                <a:ea typeface="BIZ UDP明朝 Medium" panose="02020500000000000000" pitchFamily="18" charset="-128"/>
                <a:cs typeface="メイリオ"/>
              </a:rPr>
              <a:t>）</a:t>
            </a:r>
            <a:endParaRPr lang="en-US" sz="900" spc="-5" dirty="0" smtClean="0">
              <a:solidFill>
                <a:srgbClr val="7E7E7E"/>
              </a:solidFill>
              <a:latin typeface="BIZ UDP明朝 Medium" panose="02020500000000000000" pitchFamily="18" charset="-128"/>
              <a:ea typeface="BIZ UDP明朝 Medium" panose="02020500000000000000" pitchFamily="18" charset="-128"/>
              <a:cs typeface="メイリオ"/>
            </a:endParaRPr>
          </a:p>
          <a:p>
            <a:pPr marL="12700" marR="5080">
              <a:lnSpc>
                <a:spcPct val="102099"/>
              </a:lnSpc>
              <a:spcBef>
                <a:spcPts val="75"/>
              </a:spcBef>
            </a:pPr>
            <a:r>
              <a:rPr sz="900" spc="-5" dirty="0" smtClean="0">
                <a:solidFill>
                  <a:srgbClr val="7E7E7E"/>
                </a:solidFill>
                <a:latin typeface="BIZ UDP明朝 Medium" panose="02020500000000000000" pitchFamily="18" charset="-128"/>
                <a:ea typeface="BIZ UDP明朝 Medium" panose="02020500000000000000" pitchFamily="18" charset="-128"/>
                <a:cs typeface="Segoe UI Emoji"/>
              </a:rPr>
              <a:t>“</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Cost</a:t>
            </a:r>
            <a:r>
              <a:rPr sz="900" spc="20" dirty="0">
                <a:solidFill>
                  <a:srgbClr val="7E7E7E"/>
                </a:solidFill>
                <a:latin typeface="BIZ UDP明朝 Medium" panose="02020500000000000000" pitchFamily="18" charset="-128"/>
                <a:ea typeface="BIZ UDP明朝 Medium" panose="02020500000000000000" pitchFamily="18" charset="-128"/>
                <a:cs typeface="Segoe UI Emoji"/>
              </a:rPr>
              <a:t> </a:t>
            </a:r>
            <a:r>
              <a:rPr sz="900" dirty="0">
                <a:solidFill>
                  <a:srgbClr val="7E7E7E"/>
                </a:solidFill>
                <a:latin typeface="BIZ UDP明朝 Medium" panose="02020500000000000000" pitchFamily="18" charset="-128"/>
                <a:ea typeface="BIZ UDP明朝 Medium" panose="02020500000000000000" pitchFamily="18" charset="-128"/>
                <a:cs typeface="Segoe UI Emoji"/>
              </a:rPr>
              <a:t>of</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Diabetes</a:t>
            </a:r>
            <a:r>
              <a:rPr sz="900" spc="25"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Hits</a:t>
            </a:r>
            <a:r>
              <a:rPr sz="900" spc="15"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10" dirty="0">
                <a:solidFill>
                  <a:srgbClr val="7E7E7E"/>
                </a:solidFill>
                <a:latin typeface="BIZ UDP明朝 Medium" panose="02020500000000000000" pitchFamily="18" charset="-128"/>
                <a:ea typeface="BIZ UDP明朝 Medium" panose="02020500000000000000" pitchFamily="18" charset="-128"/>
                <a:cs typeface="Segoe UI Emoji"/>
              </a:rPr>
              <a:t>825</a:t>
            </a:r>
            <a:r>
              <a:rPr sz="900" spc="20"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Billion Dollars</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 </a:t>
            </a:r>
            <a:r>
              <a:rPr sz="900" dirty="0">
                <a:solidFill>
                  <a:srgbClr val="7E7E7E"/>
                </a:solidFill>
                <a:latin typeface="BIZ UDP明朝 Medium" panose="02020500000000000000" pitchFamily="18" charset="-128"/>
                <a:ea typeface="BIZ UDP明朝 Medium" panose="02020500000000000000" pitchFamily="18" charset="-128"/>
                <a:cs typeface="Segoe UI Emoji"/>
              </a:rPr>
              <a:t>a</a:t>
            </a:r>
            <a:r>
              <a:rPr sz="900" spc="25"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Year.”</a:t>
            </a:r>
            <a:r>
              <a:rPr sz="900" spc="35" dirty="0">
                <a:solidFill>
                  <a:srgbClr val="7E7E7E"/>
                </a:solidFill>
                <a:latin typeface="BIZ UDP明朝 Medium" panose="02020500000000000000" pitchFamily="18" charset="-128"/>
                <a:ea typeface="BIZ UDP明朝 Medium" panose="02020500000000000000" pitchFamily="18" charset="-128"/>
                <a:cs typeface="Segoe UI Emoji"/>
              </a:rPr>
              <a:t> </a:t>
            </a:r>
            <a:r>
              <a:rPr sz="950" i="1" spc="-30" dirty="0">
                <a:solidFill>
                  <a:srgbClr val="7E7E7E"/>
                </a:solidFill>
                <a:latin typeface="BIZ UDP明朝 Medium" panose="02020500000000000000" pitchFamily="18" charset="-128"/>
                <a:ea typeface="BIZ UDP明朝 Medium" panose="02020500000000000000" pitchFamily="18" charset="-128"/>
                <a:cs typeface="Segoe UI Emoji"/>
              </a:rPr>
              <a:t>Harvard</a:t>
            </a:r>
            <a:r>
              <a:rPr sz="950" i="1" dirty="0">
                <a:solidFill>
                  <a:srgbClr val="7E7E7E"/>
                </a:solidFill>
                <a:latin typeface="BIZ UDP明朝 Medium" panose="02020500000000000000" pitchFamily="18" charset="-128"/>
                <a:ea typeface="BIZ UDP明朝 Medium" panose="02020500000000000000" pitchFamily="18" charset="-128"/>
                <a:cs typeface="Segoe UI Emoji"/>
              </a:rPr>
              <a:t> </a:t>
            </a:r>
            <a:r>
              <a:rPr sz="950" i="1" spc="-25" dirty="0">
                <a:solidFill>
                  <a:srgbClr val="7E7E7E"/>
                </a:solidFill>
                <a:latin typeface="BIZ UDP明朝 Medium" panose="02020500000000000000" pitchFamily="18" charset="-128"/>
                <a:ea typeface="BIZ UDP明朝 Medium" panose="02020500000000000000" pitchFamily="18" charset="-128"/>
                <a:cs typeface="Segoe UI Emoji"/>
              </a:rPr>
              <a:t>T.H.</a:t>
            </a:r>
            <a:r>
              <a:rPr sz="950" i="1" spc="20" dirty="0">
                <a:solidFill>
                  <a:srgbClr val="7E7E7E"/>
                </a:solidFill>
                <a:latin typeface="BIZ UDP明朝 Medium" panose="02020500000000000000" pitchFamily="18" charset="-128"/>
                <a:ea typeface="BIZ UDP明朝 Medium" panose="02020500000000000000" pitchFamily="18" charset="-128"/>
                <a:cs typeface="Segoe UI Emoji"/>
              </a:rPr>
              <a:t> </a:t>
            </a:r>
            <a:r>
              <a:rPr sz="950" i="1" spc="-35" dirty="0">
                <a:solidFill>
                  <a:srgbClr val="7E7E7E"/>
                </a:solidFill>
                <a:latin typeface="BIZ UDP明朝 Medium" panose="02020500000000000000" pitchFamily="18" charset="-128"/>
                <a:ea typeface="BIZ UDP明朝 Medium" panose="02020500000000000000" pitchFamily="18" charset="-128"/>
                <a:cs typeface="Segoe UI Emoji"/>
              </a:rPr>
              <a:t>Chan</a:t>
            </a:r>
            <a:r>
              <a:rPr sz="950" i="1" spc="30" dirty="0">
                <a:solidFill>
                  <a:srgbClr val="7E7E7E"/>
                </a:solidFill>
                <a:latin typeface="BIZ UDP明朝 Medium" panose="02020500000000000000" pitchFamily="18" charset="-128"/>
                <a:ea typeface="BIZ UDP明朝 Medium" panose="02020500000000000000" pitchFamily="18" charset="-128"/>
                <a:cs typeface="Segoe UI Emoji"/>
              </a:rPr>
              <a:t> </a:t>
            </a:r>
            <a:r>
              <a:rPr sz="950" i="1" spc="-30" dirty="0">
                <a:solidFill>
                  <a:srgbClr val="7E7E7E"/>
                </a:solidFill>
                <a:latin typeface="BIZ UDP明朝 Medium" panose="02020500000000000000" pitchFamily="18" charset="-128"/>
                <a:ea typeface="BIZ UDP明朝 Medium" panose="02020500000000000000" pitchFamily="18" charset="-128"/>
                <a:cs typeface="Segoe UI Emoji"/>
              </a:rPr>
              <a:t>School</a:t>
            </a:r>
            <a:r>
              <a:rPr sz="950" i="1" spc="-15" dirty="0">
                <a:solidFill>
                  <a:srgbClr val="7E7E7E"/>
                </a:solidFill>
                <a:latin typeface="BIZ UDP明朝 Medium" panose="02020500000000000000" pitchFamily="18" charset="-128"/>
                <a:ea typeface="BIZ UDP明朝 Medium" panose="02020500000000000000" pitchFamily="18" charset="-128"/>
                <a:cs typeface="Segoe UI Emoji"/>
              </a:rPr>
              <a:t> </a:t>
            </a:r>
            <a:r>
              <a:rPr sz="950" i="1" spc="-25" dirty="0">
                <a:solidFill>
                  <a:srgbClr val="7E7E7E"/>
                </a:solidFill>
                <a:latin typeface="BIZ UDP明朝 Medium" panose="02020500000000000000" pitchFamily="18" charset="-128"/>
                <a:ea typeface="BIZ UDP明朝 Medium" panose="02020500000000000000" pitchFamily="18" charset="-128"/>
                <a:cs typeface="Segoe UI Emoji"/>
              </a:rPr>
              <a:t>of</a:t>
            </a:r>
            <a:r>
              <a:rPr sz="950" i="1" spc="-5" dirty="0">
                <a:solidFill>
                  <a:srgbClr val="7E7E7E"/>
                </a:solidFill>
                <a:latin typeface="BIZ UDP明朝 Medium" panose="02020500000000000000" pitchFamily="18" charset="-128"/>
                <a:ea typeface="BIZ UDP明朝 Medium" panose="02020500000000000000" pitchFamily="18" charset="-128"/>
                <a:cs typeface="Segoe UI Emoji"/>
              </a:rPr>
              <a:t> </a:t>
            </a:r>
            <a:r>
              <a:rPr sz="950" i="1" spc="-30" dirty="0">
                <a:solidFill>
                  <a:srgbClr val="7E7E7E"/>
                </a:solidFill>
                <a:latin typeface="BIZ UDP明朝 Medium" panose="02020500000000000000" pitchFamily="18" charset="-128"/>
                <a:ea typeface="BIZ UDP明朝 Medium" panose="02020500000000000000" pitchFamily="18" charset="-128"/>
                <a:cs typeface="Segoe UI Emoji"/>
              </a:rPr>
              <a:t>Public</a:t>
            </a:r>
            <a:r>
              <a:rPr sz="950" i="1" spc="-10" dirty="0">
                <a:solidFill>
                  <a:srgbClr val="7E7E7E"/>
                </a:solidFill>
                <a:latin typeface="BIZ UDP明朝 Medium" panose="02020500000000000000" pitchFamily="18" charset="-128"/>
                <a:ea typeface="BIZ UDP明朝 Medium" panose="02020500000000000000" pitchFamily="18" charset="-128"/>
                <a:cs typeface="Segoe UI Emoji"/>
              </a:rPr>
              <a:t> </a:t>
            </a:r>
            <a:r>
              <a:rPr sz="950" i="1" spc="-30" dirty="0">
                <a:solidFill>
                  <a:srgbClr val="7E7E7E"/>
                </a:solidFill>
                <a:latin typeface="BIZ UDP明朝 Medium" panose="02020500000000000000" pitchFamily="18" charset="-128"/>
                <a:ea typeface="BIZ UDP明朝 Medium" panose="02020500000000000000" pitchFamily="18" charset="-128"/>
                <a:cs typeface="Segoe UI Emoji"/>
              </a:rPr>
              <a:t>Health</a:t>
            </a:r>
            <a:r>
              <a:rPr sz="900" spc="-30" dirty="0">
                <a:solidFill>
                  <a:srgbClr val="7E7E7E"/>
                </a:solidFill>
                <a:latin typeface="BIZ UDP明朝 Medium" panose="02020500000000000000" pitchFamily="18" charset="-128"/>
                <a:ea typeface="BIZ UDP明朝 Medium" panose="02020500000000000000" pitchFamily="18" charset="-128"/>
                <a:cs typeface="Segoe UI Emoji"/>
              </a:rPr>
              <a:t>,</a:t>
            </a:r>
            <a:r>
              <a:rPr sz="900" spc="35"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10" dirty="0">
                <a:solidFill>
                  <a:srgbClr val="7E7E7E"/>
                </a:solidFill>
                <a:latin typeface="BIZ UDP明朝 Medium" panose="02020500000000000000" pitchFamily="18" charset="-128"/>
                <a:ea typeface="BIZ UDP明朝 Medium" panose="02020500000000000000" pitchFamily="18" charset="-128"/>
                <a:cs typeface="Segoe UI Emoji"/>
              </a:rPr>
              <a:t>2016,</a:t>
            </a:r>
            <a:r>
              <a:rPr sz="900" spc="50"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10" dirty="0">
                <a:solidFill>
                  <a:srgbClr val="7E7E7E"/>
                </a:solidFill>
                <a:latin typeface="BIZ UDP明朝 Medium" panose="02020500000000000000" pitchFamily="18" charset="-128"/>
                <a:ea typeface="BIZ UDP明朝 Medium" panose="02020500000000000000" pitchFamily="18" charset="-128"/>
                <a:cs typeface="Segoe UI Emoji"/>
              </a:rPr>
              <a:t>https://arkinv.st/2AzlGfG  </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“Rheumatoid</a:t>
            </a:r>
            <a:r>
              <a:rPr sz="900" spc="15"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10" dirty="0">
                <a:solidFill>
                  <a:srgbClr val="7E7E7E"/>
                </a:solidFill>
                <a:latin typeface="BIZ UDP明朝 Medium" panose="02020500000000000000" pitchFamily="18" charset="-128"/>
                <a:ea typeface="BIZ UDP明朝 Medium" panose="02020500000000000000" pitchFamily="18" charset="-128"/>
                <a:cs typeface="Segoe UI Emoji"/>
              </a:rPr>
              <a:t>Arthritis</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Drugs/Therapeutics</a:t>
            </a:r>
            <a:r>
              <a:rPr sz="900" spc="40"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Market</a:t>
            </a:r>
            <a:r>
              <a:rPr sz="900" spc="20"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Size</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Analysis</a:t>
            </a:r>
            <a:r>
              <a:rPr sz="900" spc="30"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Report</a:t>
            </a:r>
            <a:r>
              <a:rPr sz="900"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10" dirty="0">
                <a:solidFill>
                  <a:srgbClr val="7E7E7E"/>
                </a:solidFill>
                <a:latin typeface="BIZ UDP明朝 Medium" panose="02020500000000000000" pitchFamily="18" charset="-128"/>
                <a:ea typeface="BIZ UDP明朝 Medium" panose="02020500000000000000" pitchFamily="18" charset="-128"/>
                <a:cs typeface="Segoe UI Emoji"/>
              </a:rPr>
              <a:t>2018</a:t>
            </a:r>
            <a:r>
              <a:rPr sz="900" spc="20" dirty="0">
                <a:solidFill>
                  <a:srgbClr val="7E7E7E"/>
                </a:solidFill>
                <a:latin typeface="BIZ UDP明朝 Medium" panose="02020500000000000000" pitchFamily="18" charset="-128"/>
                <a:ea typeface="BIZ UDP明朝 Medium" panose="02020500000000000000" pitchFamily="18" charset="-128"/>
                <a:cs typeface="Segoe UI Emoji"/>
              </a:rPr>
              <a:t> </a:t>
            </a:r>
            <a:r>
              <a:rPr sz="900" dirty="0">
                <a:solidFill>
                  <a:srgbClr val="7E7E7E"/>
                </a:solidFill>
                <a:latin typeface="BIZ UDP明朝 Medium" panose="02020500000000000000" pitchFamily="18" charset="-128"/>
                <a:ea typeface="BIZ UDP明朝 Medium" panose="02020500000000000000" pitchFamily="18" charset="-128"/>
                <a:cs typeface="Segoe UI Emoji"/>
              </a:rPr>
              <a:t>-</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10" dirty="0">
                <a:solidFill>
                  <a:srgbClr val="7E7E7E"/>
                </a:solidFill>
                <a:latin typeface="BIZ UDP明朝 Medium" panose="02020500000000000000" pitchFamily="18" charset="-128"/>
                <a:ea typeface="BIZ UDP明朝 Medium" panose="02020500000000000000" pitchFamily="18" charset="-128"/>
                <a:cs typeface="Segoe UI Emoji"/>
              </a:rPr>
              <a:t>2025.”</a:t>
            </a:r>
            <a:r>
              <a:rPr sz="900" spc="45" dirty="0">
                <a:solidFill>
                  <a:srgbClr val="7E7E7E"/>
                </a:solidFill>
                <a:latin typeface="BIZ UDP明朝 Medium" panose="02020500000000000000" pitchFamily="18" charset="-128"/>
                <a:ea typeface="BIZ UDP明朝 Medium" panose="02020500000000000000" pitchFamily="18" charset="-128"/>
                <a:cs typeface="Segoe UI Emoji"/>
              </a:rPr>
              <a:t> </a:t>
            </a:r>
            <a:r>
              <a:rPr sz="950" i="1" spc="-35" dirty="0">
                <a:solidFill>
                  <a:srgbClr val="7E7E7E"/>
                </a:solidFill>
                <a:latin typeface="BIZ UDP明朝 Medium" panose="02020500000000000000" pitchFamily="18" charset="-128"/>
                <a:ea typeface="BIZ UDP明朝 Medium" panose="02020500000000000000" pitchFamily="18" charset="-128"/>
                <a:cs typeface="Segoe UI Emoji"/>
              </a:rPr>
              <a:t>Grand</a:t>
            </a:r>
            <a:r>
              <a:rPr sz="950" i="1" dirty="0">
                <a:solidFill>
                  <a:srgbClr val="7E7E7E"/>
                </a:solidFill>
                <a:latin typeface="BIZ UDP明朝 Medium" panose="02020500000000000000" pitchFamily="18" charset="-128"/>
                <a:ea typeface="BIZ UDP明朝 Medium" panose="02020500000000000000" pitchFamily="18" charset="-128"/>
                <a:cs typeface="Segoe UI Emoji"/>
              </a:rPr>
              <a:t> </a:t>
            </a:r>
            <a:r>
              <a:rPr sz="950" i="1" spc="-30" dirty="0">
                <a:solidFill>
                  <a:srgbClr val="7E7E7E"/>
                </a:solidFill>
                <a:latin typeface="BIZ UDP明朝 Medium" panose="02020500000000000000" pitchFamily="18" charset="-128"/>
                <a:ea typeface="BIZ UDP明朝 Medium" panose="02020500000000000000" pitchFamily="18" charset="-128"/>
                <a:cs typeface="Segoe UI Emoji"/>
              </a:rPr>
              <a:t>View</a:t>
            </a:r>
            <a:r>
              <a:rPr sz="950" i="1" spc="-15" dirty="0">
                <a:solidFill>
                  <a:srgbClr val="7E7E7E"/>
                </a:solidFill>
                <a:latin typeface="BIZ UDP明朝 Medium" panose="02020500000000000000" pitchFamily="18" charset="-128"/>
                <a:ea typeface="BIZ UDP明朝 Medium" panose="02020500000000000000" pitchFamily="18" charset="-128"/>
                <a:cs typeface="Segoe UI Emoji"/>
              </a:rPr>
              <a:t> </a:t>
            </a:r>
            <a:r>
              <a:rPr sz="950" i="1" spc="-30" dirty="0">
                <a:solidFill>
                  <a:srgbClr val="7E7E7E"/>
                </a:solidFill>
                <a:latin typeface="BIZ UDP明朝 Medium" panose="02020500000000000000" pitchFamily="18" charset="-128"/>
                <a:ea typeface="BIZ UDP明朝 Medium" panose="02020500000000000000" pitchFamily="18" charset="-128"/>
                <a:cs typeface="Segoe UI Emoji"/>
              </a:rPr>
              <a:t>Research</a:t>
            </a:r>
            <a:r>
              <a:rPr sz="900" spc="-30" dirty="0">
                <a:solidFill>
                  <a:srgbClr val="7E7E7E"/>
                </a:solidFill>
                <a:latin typeface="BIZ UDP明朝 Medium" panose="02020500000000000000" pitchFamily="18" charset="-128"/>
                <a:ea typeface="BIZ UDP明朝 Medium" panose="02020500000000000000" pitchFamily="18" charset="-128"/>
                <a:cs typeface="Segoe UI Emoji"/>
              </a:rPr>
              <a:t>,</a:t>
            </a:r>
            <a:r>
              <a:rPr sz="900" spc="35"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Feb.</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10" dirty="0">
                <a:solidFill>
                  <a:srgbClr val="7E7E7E"/>
                </a:solidFill>
                <a:latin typeface="BIZ UDP明朝 Medium" panose="02020500000000000000" pitchFamily="18" charset="-128"/>
                <a:ea typeface="BIZ UDP明朝 Medium" panose="02020500000000000000" pitchFamily="18" charset="-128"/>
                <a:cs typeface="Segoe UI Emoji"/>
              </a:rPr>
              <a:t>2018,</a:t>
            </a:r>
            <a:r>
              <a:rPr sz="900" spc="35"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https://arkinv.st/2FkfyLh</a:t>
            </a:r>
            <a:endParaRPr sz="900" dirty="0">
              <a:latin typeface="BIZ UDP明朝 Medium" panose="02020500000000000000" pitchFamily="18" charset="-128"/>
              <a:ea typeface="BIZ UDP明朝 Medium" panose="02020500000000000000" pitchFamily="18" charset="-128"/>
              <a:cs typeface="Segoe UI Emoji"/>
            </a:endParaRPr>
          </a:p>
          <a:p>
            <a:pPr marL="12700" marR="2699385" indent="-635">
              <a:lnSpc>
                <a:spcPts val="1080"/>
              </a:lnSpc>
              <a:spcBef>
                <a:spcPts val="25"/>
              </a:spcBef>
            </a:pPr>
            <a:r>
              <a:rPr sz="900" spc="-5" dirty="0">
                <a:solidFill>
                  <a:srgbClr val="7E7E7E"/>
                </a:solidFill>
                <a:latin typeface="BIZ UDP明朝 Medium" panose="02020500000000000000" pitchFamily="18" charset="-128"/>
                <a:ea typeface="BIZ UDP明朝 Medium" panose="02020500000000000000" pitchFamily="18" charset="-128"/>
                <a:cs typeface="Segoe UI Emoji"/>
              </a:rPr>
              <a:t>“CRISPR Eradicates Latent HIV-1, Offering Hope </a:t>
            </a:r>
            <a:r>
              <a:rPr sz="900" dirty="0">
                <a:solidFill>
                  <a:srgbClr val="7E7E7E"/>
                </a:solidFill>
                <a:latin typeface="BIZ UDP明朝 Medium" panose="02020500000000000000" pitchFamily="18" charset="-128"/>
                <a:ea typeface="BIZ UDP明朝 Medium" panose="02020500000000000000" pitchFamily="18" charset="-128"/>
                <a:cs typeface="Segoe UI Emoji"/>
              </a:rPr>
              <a:t>of </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‘Functional Cures.’” </a:t>
            </a:r>
            <a:r>
              <a:rPr sz="950" i="1" spc="-40" dirty="0">
                <a:solidFill>
                  <a:srgbClr val="7E7E7E"/>
                </a:solidFill>
                <a:latin typeface="BIZ UDP明朝 Medium" panose="02020500000000000000" pitchFamily="18" charset="-128"/>
                <a:ea typeface="BIZ UDP明朝 Medium" panose="02020500000000000000" pitchFamily="18" charset="-128"/>
                <a:cs typeface="Segoe UI Emoji"/>
              </a:rPr>
              <a:t>GEN </a:t>
            </a:r>
            <a:r>
              <a:rPr sz="950" i="1" spc="-20" dirty="0">
                <a:solidFill>
                  <a:srgbClr val="7E7E7E"/>
                </a:solidFill>
                <a:latin typeface="BIZ UDP明朝 Medium" panose="02020500000000000000" pitchFamily="18" charset="-128"/>
                <a:ea typeface="BIZ UDP明朝 Medium" panose="02020500000000000000" pitchFamily="18" charset="-128"/>
                <a:cs typeface="Segoe UI Emoji"/>
              </a:rPr>
              <a:t>- </a:t>
            </a:r>
            <a:r>
              <a:rPr sz="950" i="1" spc="-30" dirty="0">
                <a:solidFill>
                  <a:srgbClr val="7E7E7E"/>
                </a:solidFill>
                <a:latin typeface="BIZ UDP明朝 Medium" panose="02020500000000000000" pitchFamily="18" charset="-128"/>
                <a:ea typeface="BIZ UDP明朝 Medium" panose="02020500000000000000" pitchFamily="18" charset="-128"/>
                <a:cs typeface="Segoe UI Emoji"/>
              </a:rPr>
              <a:t>Genetic Engineering </a:t>
            </a:r>
            <a:r>
              <a:rPr sz="950" i="1" spc="-35" dirty="0">
                <a:solidFill>
                  <a:srgbClr val="7E7E7E"/>
                </a:solidFill>
                <a:latin typeface="BIZ UDP明朝 Medium" panose="02020500000000000000" pitchFamily="18" charset="-128"/>
                <a:ea typeface="BIZ UDP明朝 Medium" panose="02020500000000000000" pitchFamily="18" charset="-128"/>
                <a:cs typeface="Segoe UI Emoji"/>
              </a:rPr>
              <a:t>and </a:t>
            </a:r>
            <a:r>
              <a:rPr sz="950" i="1" spc="-30" dirty="0">
                <a:solidFill>
                  <a:srgbClr val="7E7E7E"/>
                </a:solidFill>
                <a:latin typeface="BIZ UDP明朝 Medium" panose="02020500000000000000" pitchFamily="18" charset="-128"/>
                <a:ea typeface="BIZ UDP明朝 Medium" panose="02020500000000000000" pitchFamily="18" charset="-128"/>
                <a:cs typeface="Segoe UI Emoji"/>
              </a:rPr>
              <a:t>Biotechnology News</a:t>
            </a:r>
            <a:r>
              <a:rPr sz="900" spc="-30"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21 May </a:t>
            </a:r>
            <a:r>
              <a:rPr sz="900" spc="-10" dirty="0" smtClean="0">
                <a:solidFill>
                  <a:srgbClr val="7E7E7E"/>
                </a:solidFill>
                <a:latin typeface="BIZ UDP明朝 Medium" panose="02020500000000000000" pitchFamily="18" charset="-128"/>
                <a:ea typeface="BIZ UDP明朝 Medium" panose="02020500000000000000" pitchFamily="18" charset="-128"/>
                <a:cs typeface="Segoe UI Emoji"/>
              </a:rPr>
              <a:t>2018,</a:t>
            </a:r>
            <a:r>
              <a:rPr lang="en-US" sz="900" spc="-10" dirty="0" smtClean="0">
                <a:solidFill>
                  <a:srgbClr val="7E7E7E"/>
                </a:solidFill>
                <a:latin typeface="BIZ UDP明朝 Medium" panose="02020500000000000000" pitchFamily="18" charset="-128"/>
                <a:ea typeface="BIZ UDP明朝 Medium" panose="02020500000000000000" pitchFamily="18" charset="-128"/>
                <a:cs typeface="Segoe UI Emoji"/>
              </a:rPr>
              <a:t> </a:t>
            </a:r>
            <a:r>
              <a:rPr sz="900" spc="-10" dirty="0" smtClean="0">
                <a:solidFill>
                  <a:srgbClr val="7E7E7E"/>
                </a:solidFill>
                <a:latin typeface="BIZ UDP明朝 Medium" panose="02020500000000000000" pitchFamily="18" charset="-128"/>
                <a:ea typeface="BIZ UDP明朝 Medium" panose="02020500000000000000" pitchFamily="18" charset="-128"/>
                <a:cs typeface="Segoe UI Emoji"/>
              </a:rPr>
              <a:t> </a:t>
            </a:r>
            <a:r>
              <a:rPr sz="900" spc="-5" dirty="0" smtClean="0">
                <a:solidFill>
                  <a:srgbClr val="7E7E7E"/>
                </a:solidFill>
                <a:latin typeface="BIZ UDP明朝 Medium" panose="02020500000000000000" pitchFamily="18" charset="-128"/>
                <a:ea typeface="BIZ UDP明朝 Medium" panose="02020500000000000000" pitchFamily="18" charset="-128"/>
                <a:cs typeface="Segoe UI Emoji"/>
              </a:rPr>
              <a:t>https</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://arkinv.st/2Fczbpz  Ryan, Benjamin. “Global HIV Spending Tops Half </a:t>
            </a:r>
            <a:r>
              <a:rPr sz="900" dirty="0">
                <a:solidFill>
                  <a:srgbClr val="7E7E7E"/>
                </a:solidFill>
                <a:latin typeface="BIZ UDP明朝 Medium" panose="02020500000000000000" pitchFamily="18" charset="-128"/>
                <a:ea typeface="BIZ UDP明朝 Medium" panose="02020500000000000000" pitchFamily="18" charset="-128"/>
                <a:cs typeface="Segoe UI Emoji"/>
              </a:rPr>
              <a:t>a </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Trillion Dollars in 15 Years.” </a:t>
            </a:r>
            <a:r>
              <a:rPr sz="950" i="1" spc="-25" dirty="0">
                <a:solidFill>
                  <a:srgbClr val="7E7E7E"/>
                </a:solidFill>
                <a:latin typeface="BIZ UDP明朝 Medium" panose="02020500000000000000" pitchFamily="18" charset="-128"/>
                <a:ea typeface="BIZ UDP明朝 Medium" panose="02020500000000000000" pitchFamily="18" charset="-128"/>
                <a:cs typeface="Segoe UI Emoji"/>
              </a:rPr>
              <a:t>POZ</a:t>
            </a:r>
            <a:r>
              <a:rPr sz="900" spc="-25"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19 Apr. </a:t>
            </a:r>
            <a:r>
              <a:rPr sz="900" spc="-10" dirty="0">
                <a:solidFill>
                  <a:srgbClr val="7E7E7E"/>
                </a:solidFill>
                <a:latin typeface="BIZ UDP明朝 Medium" panose="02020500000000000000" pitchFamily="18" charset="-128"/>
                <a:ea typeface="BIZ UDP明朝 Medium" panose="02020500000000000000" pitchFamily="18" charset="-128"/>
                <a:cs typeface="Segoe UI Emoji"/>
              </a:rPr>
              <a:t>2018,</a:t>
            </a:r>
            <a:r>
              <a:rPr sz="900"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https://arkinv.st/2RiwxVm</a:t>
            </a:r>
            <a:endParaRPr sz="900" dirty="0">
              <a:latin typeface="BIZ UDP明朝 Medium" panose="02020500000000000000" pitchFamily="18" charset="-128"/>
              <a:ea typeface="BIZ UDP明朝 Medium" panose="02020500000000000000" pitchFamily="18" charset="-128"/>
              <a:cs typeface="Segoe UI Emoji"/>
            </a:endParaRPr>
          </a:p>
          <a:p>
            <a:pPr marL="12700">
              <a:lnSpc>
                <a:spcPts val="1055"/>
              </a:lnSpc>
            </a:pPr>
            <a:r>
              <a:rPr sz="900" spc="-5" dirty="0">
                <a:solidFill>
                  <a:srgbClr val="7E7E7E"/>
                </a:solidFill>
                <a:latin typeface="BIZ UDP明朝 Medium" panose="02020500000000000000" pitchFamily="18" charset="-128"/>
                <a:ea typeface="BIZ UDP明朝 Medium" panose="02020500000000000000" pitchFamily="18" charset="-128"/>
                <a:cs typeface="Segoe UI Emoji"/>
              </a:rPr>
              <a:t>Dryden, Jim. “Stem Cells Edited to Fight Arthritis.” </a:t>
            </a:r>
            <a:r>
              <a:rPr sz="950" i="1" spc="-35" dirty="0">
                <a:solidFill>
                  <a:srgbClr val="7E7E7E"/>
                </a:solidFill>
                <a:latin typeface="BIZ UDP明朝 Medium" panose="02020500000000000000" pitchFamily="18" charset="-128"/>
                <a:ea typeface="BIZ UDP明朝 Medium" panose="02020500000000000000" pitchFamily="18" charset="-128"/>
                <a:cs typeface="Segoe UI Emoji"/>
              </a:rPr>
              <a:t>Washington </a:t>
            </a:r>
            <a:r>
              <a:rPr sz="950" i="1" spc="-30" dirty="0">
                <a:solidFill>
                  <a:srgbClr val="7E7E7E"/>
                </a:solidFill>
                <a:latin typeface="BIZ UDP明朝 Medium" panose="02020500000000000000" pitchFamily="18" charset="-128"/>
                <a:ea typeface="BIZ UDP明朝 Medium" panose="02020500000000000000" pitchFamily="18" charset="-128"/>
                <a:cs typeface="Segoe UI Emoji"/>
              </a:rPr>
              <a:t>University School </a:t>
            </a:r>
            <a:r>
              <a:rPr sz="950" i="1" spc="-25" dirty="0">
                <a:solidFill>
                  <a:srgbClr val="7E7E7E"/>
                </a:solidFill>
                <a:latin typeface="BIZ UDP明朝 Medium" panose="02020500000000000000" pitchFamily="18" charset="-128"/>
                <a:ea typeface="BIZ UDP明朝 Medium" panose="02020500000000000000" pitchFamily="18" charset="-128"/>
                <a:cs typeface="Segoe UI Emoji"/>
              </a:rPr>
              <a:t>of </a:t>
            </a:r>
            <a:r>
              <a:rPr sz="950" i="1" spc="-30" dirty="0">
                <a:solidFill>
                  <a:srgbClr val="7E7E7E"/>
                </a:solidFill>
                <a:latin typeface="BIZ UDP明朝 Medium" panose="02020500000000000000" pitchFamily="18" charset="-128"/>
                <a:ea typeface="BIZ UDP明朝 Medium" panose="02020500000000000000" pitchFamily="18" charset="-128"/>
                <a:cs typeface="Segoe UI Emoji"/>
              </a:rPr>
              <a:t>Medicine </a:t>
            </a:r>
            <a:r>
              <a:rPr sz="950" i="1" spc="-25" dirty="0">
                <a:solidFill>
                  <a:srgbClr val="7E7E7E"/>
                </a:solidFill>
                <a:latin typeface="BIZ UDP明朝 Medium" panose="02020500000000000000" pitchFamily="18" charset="-128"/>
                <a:ea typeface="BIZ UDP明朝 Medium" panose="02020500000000000000" pitchFamily="18" charset="-128"/>
                <a:cs typeface="Segoe UI Emoji"/>
              </a:rPr>
              <a:t>in </a:t>
            </a:r>
            <a:r>
              <a:rPr sz="950" i="1" spc="-20" dirty="0">
                <a:solidFill>
                  <a:srgbClr val="7E7E7E"/>
                </a:solidFill>
                <a:latin typeface="BIZ UDP明朝 Medium" panose="02020500000000000000" pitchFamily="18" charset="-128"/>
                <a:ea typeface="BIZ UDP明朝 Medium" panose="02020500000000000000" pitchFamily="18" charset="-128"/>
                <a:cs typeface="Segoe UI Emoji"/>
              </a:rPr>
              <a:t>St. </a:t>
            </a:r>
            <a:r>
              <a:rPr sz="950" i="1" spc="-25" dirty="0">
                <a:solidFill>
                  <a:srgbClr val="7E7E7E"/>
                </a:solidFill>
                <a:latin typeface="BIZ UDP明朝 Medium" panose="02020500000000000000" pitchFamily="18" charset="-128"/>
                <a:ea typeface="BIZ UDP明朝 Medium" panose="02020500000000000000" pitchFamily="18" charset="-128"/>
                <a:cs typeface="Segoe UI Emoji"/>
              </a:rPr>
              <a:t>Louis</a:t>
            </a:r>
            <a:r>
              <a:rPr sz="900" spc="-25"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27 Apr. </a:t>
            </a:r>
            <a:r>
              <a:rPr sz="900" spc="-10" dirty="0">
                <a:solidFill>
                  <a:srgbClr val="7E7E7E"/>
                </a:solidFill>
                <a:latin typeface="BIZ UDP明朝 Medium" panose="02020500000000000000" pitchFamily="18" charset="-128"/>
                <a:ea typeface="BIZ UDP明朝 Medium" panose="02020500000000000000" pitchFamily="18" charset="-128"/>
                <a:cs typeface="Segoe UI Emoji"/>
              </a:rPr>
              <a:t>2017,</a:t>
            </a:r>
            <a:r>
              <a:rPr sz="900" spc="65" dirty="0">
                <a:solidFill>
                  <a:srgbClr val="7E7E7E"/>
                </a:solidFill>
                <a:latin typeface="BIZ UDP明朝 Medium" panose="02020500000000000000" pitchFamily="18" charset="-128"/>
                <a:ea typeface="BIZ UDP明朝 Medium" panose="02020500000000000000" pitchFamily="18" charset="-128"/>
                <a:cs typeface="Segoe UI Emoji"/>
              </a:rPr>
              <a:t> </a:t>
            </a:r>
            <a:r>
              <a:rPr sz="900" spc="-5" dirty="0">
                <a:solidFill>
                  <a:srgbClr val="7E7E7E"/>
                </a:solidFill>
                <a:latin typeface="BIZ UDP明朝 Medium" panose="02020500000000000000" pitchFamily="18" charset="-128"/>
                <a:ea typeface="BIZ UDP明朝 Medium" panose="02020500000000000000" pitchFamily="18" charset="-128"/>
                <a:cs typeface="Segoe UI Emoji"/>
              </a:rPr>
              <a:t>https://arkinv.st/2SJpzpp</a:t>
            </a:r>
            <a:endParaRPr sz="900" dirty="0">
              <a:latin typeface="BIZ UDP明朝 Medium" panose="02020500000000000000" pitchFamily="18" charset="-128"/>
              <a:ea typeface="BIZ UDP明朝 Medium" panose="02020500000000000000" pitchFamily="18" charset="-128"/>
              <a:cs typeface="Segoe UI Emoji"/>
            </a:endParaRPr>
          </a:p>
        </p:txBody>
      </p:sp>
      <p:sp>
        <p:nvSpPr>
          <p:cNvPr id="24" name="object 8"/>
          <p:cNvSpPr/>
          <p:nvPr/>
        </p:nvSpPr>
        <p:spPr>
          <a:xfrm>
            <a:off x="1320985" y="5227457"/>
            <a:ext cx="1336675" cy="111760"/>
          </a:xfrm>
          <a:custGeom>
            <a:avLst/>
            <a:gdLst/>
            <a:ahLst/>
            <a:cxnLst/>
            <a:rect l="l" t="t" r="r" b="b"/>
            <a:pathLst>
              <a:path w="1336675" h="111760">
                <a:moveTo>
                  <a:pt x="1336548" y="0"/>
                </a:moveTo>
                <a:lnTo>
                  <a:pt x="0" y="0"/>
                </a:lnTo>
                <a:lnTo>
                  <a:pt x="0" y="111252"/>
                </a:lnTo>
                <a:lnTo>
                  <a:pt x="1336548" y="111252"/>
                </a:lnTo>
                <a:lnTo>
                  <a:pt x="1336548" y="0"/>
                </a:lnTo>
                <a:close/>
              </a:path>
            </a:pathLst>
          </a:custGeom>
          <a:solidFill>
            <a:srgbClr val="C8C8C8"/>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5" name="object 9"/>
          <p:cNvSpPr/>
          <p:nvPr/>
        </p:nvSpPr>
        <p:spPr>
          <a:xfrm>
            <a:off x="2535612" y="4913513"/>
            <a:ext cx="121920" cy="111760"/>
          </a:xfrm>
          <a:custGeom>
            <a:avLst/>
            <a:gdLst/>
            <a:ahLst/>
            <a:cxnLst/>
            <a:rect l="l" t="t" r="r" b="b"/>
            <a:pathLst>
              <a:path w="121919" h="111760">
                <a:moveTo>
                  <a:pt x="121919" y="0"/>
                </a:moveTo>
                <a:lnTo>
                  <a:pt x="0" y="0"/>
                </a:lnTo>
                <a:lnTo>
                  <a:pt x="0" y="111252"/>
                </a:lnTo>
                <a:lnTo>
                  <a:pt x="121919" y="111252"/>
                </a:lnTo>
                <a:lnTo>
                  <a:pt x="121919" y="0"/>
                </a:lnTo>
                <a:close/>
              </a:path>
            </a:pathLst>
          </a:custGeom>
          <a:solidFill>
            <a:srgbClr val="C8C8C8"/>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7" name="object 10"/>
          <p:cNvSpPr/>
          <p:nvPr/>
        </p:nvSpPr>
        <p:spPr>
          <a:xfrm>
            <a:off x="2535612" y="4599569"/>
            <a:ext cx="121920" cy="111760"/>
          </a:xfrm>
          <a:custGeom>
            <a:avLst/>
            <a:gdLst/>
            <a:ahLst/>
            <a:cxnLst/>
            <a:rect l="l" t="t" r="r" b="b"/>
            <a:pathLst>
              <a:path w="121919" h="111760">
                <a:moveTo>
                  <a:pt x="121919" y="0"/>
                </a:moveTo>
                <a:lnTo>
                  <a:pt x="0" y="0"/>
                </a:lnTo>
                <a:lnTo>
                  <a:pt x="0" y="111251"/>
                </a:lnTo>
                <a:lnTo>
                  <a:pt x="121919" y="111251"/>
                </a:lnTo>
                <a:lnTo>
                  <a:pt x="121919" y="0"/>
                </a:lnTo>
                <a:close/>
              </a:path>
            </a:pathLst>
          </a:custGeom>
          <a:solidFill>
            <a:srgbClr val="C8C8C8"/>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0" name="object 11"/>
          <p:cNvSpPr/>
          <p:nvPr/>
        </p:nvSpPr>
        <p:spPr>
          <a:xfrm>
            <a:off x="2657533" y="4285625"/>
            <a:ext cx="607060" cy="111760"/>
          </a:xfrm>
          <a:custGeom>
            <a:avLst/>
            <a:gdLst/>
            <a:ahLst/>
            <a:cxnLst/>
            <a:rect l="l" t="t" r="r" b="b"/>
            <a:pathLst>
              <a:path w="607060" h="111760">
                <a:moveTo>
                  <a:pt x="606551" y="0"/>
                </a:moveTo>
                <a:lnTo>
                  <a:pt x="0" y="0"/>
                </a:lnTo>
                <a:lnTo>
                  <a:pt x="0" y="111252"/>
                </a:lnTo>
                <a:lnTo>
                  <a:pt x="606551" y="111252"/>
                </a:lnTo>
                <a:lnTo>
                  <a:pt x="606551" y="0"/>
                </a:lnTo>
                <a:close/>
              </a:path>
            </a:pathLst>
          </a:custGeom>
          <a:solidFill>
            <a:srgbClr val="F4B083"/>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1" name="object 12"/>
          <p:cNvSpPr/>
          <p:nvPr/>
        </p:nvSpPr>
        <p:spPr>
          <a:xfrm>
            <a:off x="2657533" y="3971681"/>
            <a:ext cx="850900" cy="111760"/>
          </a:xfrm>
          <a:custGeom>
            <a:avLst/>
            <a:gdLst/>
            <a:ahLst/>
            <a:cxnLst/>
            <a:rect l="l" t="t" r="r" b="b"/>
            <a:pathLst>
              <a:path w="850900" h="111760">
                <a:moveTo>
                  <a:pt x="850391" y="0"/>
                </a:moveTo>
                <a:lnTo>
                  <a:pt x="0" y="0"/>
                </a:lnTo>
                <a:lnTo>
                  <a:pt x="0" y="111251"/>
                </a:lnTo>
                <a:lnTo>
                  <a:pt x="850391" y="111251"/>
                </a:lnTo>
                <a:lnTo>
                  <a:pt x="850391" y="0"/>
                </a:lnTo>
                <a:close/>
              </a:path>
            </a:pathLst>
          </a:custGeom>
          <a:solidFill>
            <a:srgbClr val="F4B083"/>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3" name="object 13"/>
          <p:cNvSpPr/>
          <p:nvPr/>
        </p:nvSpPr>
        <p:spPr>
          <a:xfrm>
            <a:off x="2657533" y="3657737"/>
            <a:ext cx="850900" cy="111760"/>
          </a:xfrm>
          <a:custGeom>
            <a:avLst/>
            <a:gdLst/>
            <a:ahLst/>
            <a:cxnLst/>
            <a:rect l="l" t="t" r="r" b="b"/>
            <a:pathLst>
              <a:path w="850900" h="111760">
                <a:moveTo>
                  <a:pt x="850391" y="0"/>
                </a:moveTo>
                <a:lnTo>
                  <a:pt x="0" y="0"/>
                </a:lnTo>
                <a:lnTo>
                  <a:pt x="0" y="111251"/>
                </a:lnTo>
                <a:lnTo>
                  <a:pt x="850391" y="111251"/>
                </a:lnTo>
                <a:lnTo>
                  <a:pt x="850391" y="0"/>
                </a:lnTo>
                <a:close/>
              </a:path>
            </a:pathLst>
          </a:custGeom>
          <a:solidFill>
            <a:srgbClr val="F4B083"/>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4" name="object 14"/>
          <p:cNvSpPr/>
          <p:nvPr/>
        </p:nvSpPr>
        <p:spPr>
          <a:xfrm>
            <a:off x="2657533" y="3343793"/>
            <a:ext cx="1092835" cy="111760"/>
          </a:xfrm>
          <a:custGeom>
            <a:avLst/>
            <a:gdLst/>
            <a:ahLst/>
            <a:cxnLst/>
            <a:rect l="l" t="t" r="r" b="b"/>
            <a:pathLst>
              <a:path w="1092835" h="111760">
                <a:moveTo>
                  <a:pt x="1092708" y="0"/>
                </a:moveTo>
                <a:lnTo>
                  <a:pt x="0" y="0"/>
                </a:lnTo>
                <a:lnTo>
                  <a:pt x="0" y="111251"/>
                </a:lnTo>
                <a:lnTo>
                  <a:pt x="1092708" y="111251"/>
                </a:lnTo>
                <a:lnTo>
                  <a:pt x="1092708" y="0"/>
                </a:lnTo>
                <a:close/>
              </a:path>
            </a:pathLst>
          </a:custGeom>
          <a:solidFill>
            <a:srgbClr val="F4B083"/>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5" name="object 15"/>
          <p:cNvSpPr/>
          <p:nvPr/>
        </p:nvSpPr>
        <p:spPr>
          <a:xfrm>
            <a:off x="2657533" y="3029850"/>
            <a:ext cx="1579245" cy="111760"/>
          </a:xfrm>
          <a:custGeom>
            <a:avLst/>
            <a:gdLst/>
            <a:ahLst/>
            <a:cxnLst/>
            <a:rect l="l" t="t" r="r" b="b"/>
            <a:pathLst>
              <a:path w="1579245" h="111760">
                <a:moveTo>
                  <a:pt x="1578864" y="0"/>
                </a:moveTo>
                <a:lnTo>
                  <a:pt x="0" y="0"/>
                </a:lnTo>
                <a:lnTo>
                  <a:pt x="0" y="111251"/>
                </a:lnTo>
                <a:lnTo>
                  <a:pt x="1578864" y="111251"/>
                </a:lnTo>
                <a:lnTo>
                  <a:pt x="1578864" y="0"/>
                </a:lnTo>
                <a:close/>
              </a:path>
            </a:pathLst>
          </a:custGeom>
          <a:solidFill>
            <a:srgbClr val="EC7C3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6" name="object 16"/>
          <p:cNvSpPr/>
          <p:nvPr/>
        </p:nvSpPr>
        <p:spPr>
          <a:xfrm>
            <a:off x="2657533" y="2715905"/>
            <a:ext cx="2065020" cy="111760"/>
          </a:xfrm>
          <a:custGeom>
            <a:avLst/>
            <a:gdLst/>
            <a:ahLst/>
            <a:cxnLst/>
            <a:rect l="l" t="t" r="r" b="b"/>
            <a:pathLst>
              <a:path w="2065020" h="111760">
                <a:moveTo>
                  <a:pt x="2065020" y="0"/>
                </a:moveTo>
                <a:lnTo>
                  <a:pt x="0" y="0"/>
                </a:lnTo>
                <a:lnTo>
                  <a:pt x="0" y="111251"/>
                </a:lnTo>
                <a:lnTo>
                  <a:pt x="2065020" y="111251"/>
                </a:lnTo>
                <a:lnTo>
                  <a:pt x="2065020" y="0"/>
                </a:lnTo>
                <a:close/>
              </a:path>
            </a:pathLst>
          </a:custGeom>
          <a:solidFill>
            <a:srgbClr val="F4B083"/>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7" name="object 17"/>
          <p:cNvSpPr/>
          <p:nvPr/>
        </p:nvSpPr>
        <p:spPr>
          <a:xfrm>
            <a:off x="2657533" y="2401961"/>
            <a:ext cx="2065020" cy="113030"/>
          </a:xfrm>
          <a:custGeom>
            <a:avLst/>
            <a:gdLst/>
            <a:ahLst/>
            <a:cxnLst/>
            <a:rect l="l" t="t" r="r" b="b"/>
            <a:pathLst>
              <a:path w="2065020" h="113030">
                <a:moveTo>
                  <a:pt x="2065020" y="0"/>
                </a:moveTo>
                <a:lnTo>
                  <a:pt x="0" y="0"/>
                </a:lnTo>
                <a:lnTo>
                  <a:pt x="0" y="112775"/>
                </a:lnTo>
                <a:lnTo>
                  <a:pt x="2065020" y="112775"/>
                </a:lnTo>
                <a:lnTo>
                  <a:pt x="2065020" y="0"/>
                </a:lnTo>
                <a:close/>
              </a:path>
            </a:pathLst>
          </a:custGeom>
          <a:solidFill>
            <a:srgbClr val="EC7C3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8" name="object 18"/>
          <p:cNvSpPr/>
          <p:nvPr/>
        </p:nvSpPr>
        <p:spPr>
          <a:xfrm>
            <a:off x="2657533" y="2089542"/>
            <a:ext cx="2307590" cy="111760"/>
          </a:xfrm>
          <a:custGeom>
            <a:avLst/>
            <a:gdLst/>
            <a:ahLst/>
            <a:cxnLst/>
            <a:rect l="l" t="t" r="r" b="b"/>
            <a:pathLst>
              <a:path w="2307590" h="111760">
                <a:moveTo>
                  <a:pt x="2307336" y="0"/>
                </a:moveTo>
                <a:lnTo>
                  <a:pt x="0" y="0"/>
                </a:lnTo>
                <a:lnTo>
                  <a:pt x="0" y="111251"/>
                </a:lnTo>
                <a:lnTo>
                  <a:pt x="2307336" y="111251"/>
                </a:lnTo>
                <a:lnTo>
                  <a:pt x="2307336" y="0"/>
                </a:lnTo>
                <a:close/>
              </a:path>
            </a:pathLst>
          </a:custGeom>
          <a:solidFill>
            <a:srgbClr val="EC7C3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aphicFrame>
        <p:nvGraphicFramePr>
          <p:cNvPr id="39" name="object 19"/>
          <p:cNvGraphicFramePr>
            <a:graphicFrameLocks noGrp="1"/>
          </p:cNvGraphicFramePr>
          <p:nvPr>
            <p:extLst/>
          </p:nvPr>
        </p:nvGraphicFramePr>
        <p:xfrm>
          <a:off x="380246" y="1860942"/>
          <a:ext cx="5239815" cy="3610350"/>
        </p:xfrm>
        <a:graphic>
          <a:graphicData uri="http://schemas.openxmlformats.org/drawingml/2006/table">
            <a:tbl>
              <a:tblPr firstRow="1" bandRow="1">
                <a:tableStyleId>{2D5ABB26-0587-4C30-8999-92F81FD0307C}</a:tableStyleId>
              </a:tblPr>
              <a:tblGrid>
                <a:gridCol w="2053119">
                  <a:extLst>
                    <a:ext uri="{9D8B030D-6E8A-4147-A177-3AD203B41FA5}">
                      <a16:colId xmlns:a16="http://schemas.microsoft.com/office/drawing/2014/main" val="20000"/>
                    </a:ext>
                  </a:extLst>
                </a:gridCol>
                <a:gridCol w="3186696">
                  <a:extLst>
                    <a:ext uri="{9D8B030D-6E8A-4147-A177-3AD203B41FA5}">
                      <a16:colId xmlns:a16="http://schemas.microsoft.com/office/drawing/2014/main" val="20001"/>
                    </a:ext>
                  </a:extLst>
                </a:gridCol>
              </a:tblGrid>
              <a:tr h="120396">
                <a:tc gridSpan="2">
                  <a:txBody>
                    <a:bodyPr/>
                    <a:lstStyle/>
                    <a:p>
                      <a:pPr>
                        <a:lnSpc>
                          <a:spcPct val="100000"/>
                        </a:lnSpc>
                      </a:pPr>
                      <a:endParaRPr sz="600" dirty="0">
                        <a:latin typeface="Times New Roman"/>
                        <a:cs typeface="Times New Roman"/>
                      </a:endParaRPr>
                    </a:p>
                  </a:txBody>
                  <a:tcPr marL="0" marR="0" marT="0" marB="0">
                    <a:lnL w="12700">
                      <a:solidFill>
                        <a:srgbClr val="2E528F"/>
                      </a:solidFill>
                      <a:prstDash val="solid"/>
                    </a:lnL>
                    <a:lnR w="12700">
                      <a:solidFill>
                        <a:srgbClr val="2E528F"/>
                      </a:solidFill>
                      <a:prstDash val="solid"/>
                    </a:lnR>
                    <a:lnT w="12700">
                      <a:solidFill>
                        <a:srgbClr val="2E528F"/>
                      </a:solidFill>
                      <a:prstDash val="solid"/>
                    </a:lnT>
                  </a:tcPr>
                </a:tc>
                <a:tc hMerge="1">
                  <a:txBody>
                    <a:bodyPr/>
                    <a:lstStyle/>
                    <a:p>
                      <a:endParaRPr/>
                    </a:p>
                  </a:txBody>
                  <a:tcPr marL="0" marR="0" marT="0" marB="0"/>
                </a:tc>
                <a:extLst>
                  <a:ext uri="{0D108BD9-81ED-4DB2-BD59-A6C34878D82A}">
                    <a16:rowId xmlns:a16="http://schemas.microsoft.com/office/drawing/2014/main" val="10000"/>
                  </a:ext>
                </a:extLst>
              </a:tr>
              <a:tr h="318455">
                <a:tc>
                  <a:txBody>
                    <a:bodyPr/>
                    <a:lstStyle/>
                    <a:p>
                      <a:pPr marR="118745" algn="r">
                        <a:lnSpc>
                          <a:spcPct val="100000"/>
                        </a:lnSpc>
                        <a:spcBef>
                          <a:spcPts val="390"/>
                        </a:spcBef>
                      </a:pPr>
                      <a:r>
                        <a:rPr lang="ja-JP" altLang="en-US" sz="1200" spc="-5" dirty="0" smtClean="0">
                          <a:solidFill>
                            <a:srgbClr val="252525"/>
                          </a:solidFill>
                          <a:latin typeface="BIZ UDP明朝 Medium" panose="02020500000000000000" pitchFamily="18" charset="-128"/>
                          <a:ea typeface="BIZ UDP明朝 Medium" panose="02020500000000000000" pitchFamily="18" charset="-128"/>
                          <a:cs typeface="Tw Cen MT"/>
                        </a:rPr>
                        <a:t>糖尿病 </a:t>
                      </a:r>
                      <a:r>
                        <a:rPr sz="1200" spc="-5" dirty="0" smtClean="0">
                          <a:solidFill>
                            <a:srgbClr val="252525"/>
                          </a:solidFill>
                          <a:latin typeface="BIZ UDP明朝 Medium" panose="02020500000000000000" pitchFamily="18" charset="-128"/>
                          <a:ea typeface="BIZ UDP明朝 Medium" panose="02020500000000000000" pitchFamily="18" charset="-128"/>
                          <a:cs typeface="Tw Cen MT"/>
                        </a:rPr>
                        <a:t>D</a:t>
                      </a:r>
                      <a:r>
                        <a:rPr sz="1200" dirty="0" smtClean="0">
                          <a:solidFill>
                            <a:srgbClr val="252525"/>
                          </a:solidFill>
                          <a:latin typeface="BIZ UDP明朝 Medium" panose="02020500000000000000" pitchFamily="18" charset="-128"/>
                          <a:ea typeface="BIZ UDP明朝 Medium" panose="02020500000000000000" pitchFamily="18" charset="-128"/>
                          <a:cs typeface="Tw Cen MT"/>
                        </a:rPr>
                        <a:t>i</a:t>
                      </a:r>
                      <a:r>
                        <a:rPr sz="1200" spc="5" dirty="0" smtClean="0">
                          <a:solidFill>
                            <a:srgbClr val="252525"/>
                          </a:solidFill>
                          <a:latin typeface="BIZ UDP明朝 Medium" panose="02020500000000000000" pitchFamily="18" charset="-128"/>
                          <a:ea typeface="BIZ UDP明朝 Medium" panose="02020500000000000000" pitchFamily="18" charset="-128"/>
                          <a:cs typeface="Tw Cen MT"/>
                        </a:rPr>
                        <a:t>a</a:t>
                      </a:r>
                      <a:r>
                        <a:rPr sz="1200" spc="-5" dirty="0" smtClean="0">
                          <a:solidFill>
                            <a:srgbClr val="252525"/>
                          </a:solidFill>
                          <a:latin typeface="BIZ UDP明朝 Medium" panose="02020500000000000000" pitchFamily="18" charset="-128"/>
                          <a:ea typeface="BIZ UDP明朝 Medium" panose="02020500000000000000" pitchFamily="18" charset="-128"/>
                          <a:cs typeface="Tw Cen MT"/>
                        </a:rPr>
                        <a:t>b</a:t>
                      </a:r>
                      <a:r>
                        <a:rPr sz="1200" dirty="0" smtClean="0">
                          <a:solidFill>
                            <a:srgbClr val="252525"/>
                          </a:solidFill>
                          <a:latin typeface="BIZ UDP明朝 Medium" panose="02020500000000000000" pitchFamily="18" charset="-128"/>
                          <a:ea typeface="BIZ UDP明朝 Medium" panose="02020500000000000000" pitchFamily="18" charset="-128"/>
                          <a:cs typeface="Tw Cen MT"/>
                        </a:rPr>
                        <a:t>e</a:t>
                      </a:r>
                      <a:r>
                        <a:rPr sz="1200" spc="-5" dirty="0" smtClean="0">
                          <a:solidFill>
                            <a:srgbClr val="252525"/>
                          </a:solidFill>
                          <a:latin typeface="BIZ UDP明朝 Medium" panose="02020500000000000000" pitchFamily="18" charset="-128"/>
                          <a:ea typeface="BIZ UDP明朝 Medium" panose="02020500000000000000" pitchFamily="18" charset="-128"/>
                          <a:cs typeface="Tw Cen MT"/>
                        </a:rPr>
                        <a:t>t</a:t>
                      </a:r>
                      <a:r>
                        <a:rPr sz="1200" dirty="0" smtClean="0">
                          <a:solidFill>
                            <a:srgbClr val="252525"/>
                          </a:solidFill>
                          <a:latin typeface="BIZ UDP明朝 Medium" panose="02020500000000000000" pitchFamily="18" charset="-128"/>
                          <a:ea typeface="BIZ UDP明朝 Medium" panose="02020500000000000000" pitchFamily="18" charset="-128"/>
                          <a:cs typeface="Tw Cen MT"/>
                        </a:rPr>
                        <a:t>es</a:t>
                      </a:r>
                      <a:endParaRPr sz="1200" dirty="0">
                        <a:latin typeface="BIZ UDP明朝 Medium" panose="02020500000000000000" pitchFamily="18" charset="-128"/>
                        <a:ea typeface="BIZ UDP明朝 Medium" panose="02020500000000000000" pitchFamily="18" charset="-128"/>
                        <a:cs typeface="Tw Cen MT"/>
                      </a:endParaRPr>
                    </a:p>
                  </a:txBody>
                  <a:tcPr marL="0" marR="0" marT="49530" marB="0">
                    <a:lnL w="12700">
                      <a:solidFill>
                        <a:srgbClr val="2E528F"/>
                      </a:solidFill>
                      <a:prstDash val="solid"/>
                    </a:lnL>
                    <a:lnR w="9525">
                      <a:solidFill>
                        <a:srgbClr val="D9D9D9"/>
                      </a:solidFill>
                      <a:prstDash val="solid"/>
                    </a:lnR>
                  </a:tcPr>
                </a:tc>
                <a:tc>
                  <a:txBody>
                    <a:bodyPr/>
                    <a:lstStyle/>
                    <a:p>
                      <a:pPr marR="169545" algn="r">
                        <a:lnSpc>
                          <a:spcPct val="100000"/>
                        </a:lnSpc>
                        <a:spcBef>
                          <a:spcPts val="495"/>
                        </a:spcBef>
                      </a:pPr>
                      <a:r>
                        <a:rPr sz="1200" b="1" spc="-5" dirty="0">
                          <a:solidFill>
                            <a:srgbClr val="252525"/>
                          </a:solidFill>
                          <a:latin typeface="Tw Cen MT"/>
                          <a:cs typeface="Tw Cen MT"/>
                        </a:rPr>
                        <a:t>10%</a:t>
                      </a:r>
                      <a:endParaRPr sz="1200">
                        <a:latin typeface="Tw Cen MT"/>
                        <a:cs typeface="Tw Cen MT"/>
                      </a:endParaRPr>
                    </a:p>
                  </a:txBody>
                  <a:tcPr marL="0" marR="0" marT="62865" marB="0">
                    <a:lnL w="9525">
                      <a:solidFill>
                        <a:srgbClr val="D9D9D9"/>
                      </a:solidFill>
                      <a:prstDash val="solid"/>
                    </a:lnL>
                    <a:lnR w="12700">
                      <a:solidFill>
                        <a:srgbClr val="2E528F"/>
                      </a:solidFill>
                      <a:prstDash val="solid"/>
                    </a:lnR>
                  </a:tcPr>
                </a:tc>
                <a:extLst>
                  <a:ext uri="{0D108BD9-81ED-4DB2-BD59-A6C34878D82A}">
                    <a16:rowId xmlns:a16="http://schemas.microsoft.com/office/drawing/2014/main" val="10001"/>
                  </a:ext>
                </a:extLst>
              </a:tr>
              <a:tr h="315696">
                <a:tc>
                  <a:txBody>
                    <a:bodyPr/>
                    <a:lstStyle/>
                    <a:p>
                      <a:pPr marR="118745" algn="r">
                        <a:lnSpc>
                          <a:spcPct val="100000"/>
                        </a:lnSpc>
                        <a:spcBef>
                          <a:spcPts val="355"/>
                        </a:spcBef>
                      </a:pPr>
                      <a:r>
                        <a:rPr lang="ja-JP" altLang="en-US" sz="1200" spc="-5" dirty="0" smtClean="0">
                          <a:solidFill>
                            <a:srgbClr val="252525"/>
                          </a:solidFill>
                          <a:latin typeface="BIZ UDP明朝 Medium" panose="02020500000000000000" pitchFamily="18" charset="-128"/>
                          <a:ea typeface="BIZ UDP明朝 Medium" panose="02020500000000000000" pitchFamily="18" charset="-128"/>
                          <a:cs typeface="Tw Cen MT"/>
                        </a:rPr>
                        <a:t>自己免疫 </a:t>
                      </a:r>
                      <a:r>
                        <a:rPr sz="1200" spc="-5" dirty="0" smtClean="0">
                          <a:solidFill>
                            <a:srgbClr val="252525"/>
                          </a:solidFill>
                          <a:latin typeface="BIZ UDP明朝 Medium" panose="02020500000000000000" pitchFamily="18" charset="-128"/>
                          <a:ea typeface="BIZ UDP明朝 Medium" panose="02020500000000000000" pitchFamily="18" charset="-128"/>
                          <a:cs typeface="Tw Cen MT"/>
                        </a:rPr>
                        <a:t>A</a:t>
                      </a:r>
                      <a:r>
                        <a:rPr sz="1200" dirty="0" smtClean="0">
                          <a:solidFill>
                            <a:srgbClr val="252525"/>
                          </a:solidFill>
                          <a:latin typeface="BIZ UDP明朝 Medium" panose="02020500000000000000" pitchFamily="18" charset="-128"/>
                          <a:ea typeface="BIZ UDP明朝 Medium" panose="02020500000000000000" pitchFamily="18" charset="-128"/>
                          <a:cs typeface="Tw Cen MT"/>
                        </a:rPr>
                        <a:t>u</a:t>
                      </a:r>
                      <a:r>
                        <a:rPr sz="1200" spc="-5" dirty="0" smtClean="0">
                          <a:solidFill>
                            <a:srgbClr val="252525"/>
                          </a:solidFill>
                          <a:latin typeface="BIZ UDP明朝 Medium" panose="02020500000000000000" pitchFamily="18" charset="-128"/>
                          <a:ea typeface="BIZ UDP明朝 Medium" panose="02020500000000000000" pitchFamily="18" charset="-128"/>
                          <a:cs typeface="Tw Cen MT"/>
                        </a:rPr>
                        <a:t>t</a:t>
                      </a:r>
                      <a:r>
                        <a:rPr sz="1200" dirty="0" smtClean="0">
                          <a:solidFill>
                            <a:srgbClr val="252525"/>
                          </a:solidFill>
                          <a:latin typeface="BIZ UDP明朝 Medium" panose="02020500000000000000" pitchFamily="18" charset="-128"/>
                          <a:ea typeface="BIZ UDP明朝 Medium" panose="02020500000000000000" pitchFamily="18" charset="-128"/>
                          <a:cs typeface="Tw Cen MT"/>
                        </a:rPr>
                        <a:t>oimm</a:t>
                      </a:r>
                      <a:r>
                        <a:rPr sz="1200" spc="-10" dirty="0" smtClean="0">
                          <a:solidFill>
                            <a:srgbClr val="252525"/>
                          </a:solidFill>
                          <a:latin typeface="BIZ UDP明朝 Medium" panose="02020500000000000000" pitchFamily="18" charset="-128"/>
                          <a:ea typeface="BIZ UDP明朝 Medium" panose="02020500000000000000" pitchFamily="18" charset="-128"/>
                          <a:cs typeface="Tw Cen MT"/>
                        </a:rPr>
                        <a:t>u</a:t>
                      </a:r>
                      <a:r>
                        <a:rPr sz="1200" dirty="0" smtClean="0">
                          <a:solidFill>
                            <a:srgbClr val="252525"/>
                          </a:solidFill>
                          <a:latin typeface="BIZ UDP明朝 Medium" panose="02020500000000000000" pitchFamily="18" charset="-128"/>
                          <a:ea typeface="BIZ UDP明朝 Medium" panose="02020500000000000000" pitchFamily="18" charset="-128"/>
                          <a:cs typeface="Tw Cen MT"/>
                        </a:rPr>
                        <a:t>ne</a:t>
                      </a:r>
                      <a:endParaRPr sz="1200" dirty="0">
                        <a:latin typeface="BIZ UDP明朝 Medium" panose="02020500000000000000" pitchFamily="18" charset="-128"/>
                        <a:ea typeface="BIZ UDP明朝 Medium" panose="02020500000000000000" pitchFamily="18" charset="-128"/>
                        <a:cs typeface="Tw Cen MT"/>
                      </a:endParaRPr>
                    </a:p>
                  </a:txBody>
                  <a:tcPr marL="0" marR="0" marT="45085" marB="0">
                    <a:lnL w="12700">
                      <a:solidFill>
                        <a:srgbClr val="2E528F"/>
                      </a:solidFill>
                      <a:prstDash val="solid"/>
                    </a:lnL>
                    <a:lnR w="9525">
                      <a:solidFill>
                        <a:srgbClr val="D9D9D9"/>
                      </a:solidFill>
                      <a:prstDash val="solid"/>
                    </a:lnR>
                  </a:tcPr>
                </a:tc>
                <a:tc>
                  <a:txBody>
                    <a:bodyPr/>
                    <a:lstStyle/>
                    <a:p>
                      <a:pPr marR="208915" algn="r">
                        <a:lnSpc>
                          <a:spcPct val="100000"/>
                        </a:lnSpc>
                        <a:spcBef>
                          <a:spcPts val="490"/>
                        </a:spcBef>
                      </a:pPr>
                      <a:r>
                        <a:rPr sz="1200" b="1" spc="-5" dirty="0">
                          <a:solidFill>
                            <a:srgbClr val="252525"/>
                          </a:solidFill>
                          <a:latin typeface="Tw Cen MT"/>
                          <a:cs typeface="Tw Cen MT"/>
                        </a:rPr>
                        <a:t>9%</a:t>
                      </a:r>
                      <a:endParaRPr sz="1200">
                        <a:latin typeface="Tw Cen MT"/>
                        <a:cs typeface="Tw Cen MT"/>
                      </a:endParaRPr>
                    </a:p>
                  </a:txBody>
                  <a:tcPr marL="0" marR="0" marT="62230" marB="0">
                    <a:lnL w="9525">
                      <a:solidFill>
                        <a:srgbClr val="D9D9D9"/>
                      </a:solidFill>
                      <a:prstDash val="solid"/>
                    </a:lnL>
                    <a:lnR w="12700">
                      <a:solidFill>
                        <a:srgbClr val="2E528F"/>
                      </a:solidFill>
                      <a:prstDash val="solid"/>
                    </a:lnR>
                  </a:tcPr>
                </a:tc>
                <a:extLst>
                  <a:ext uri="{0D108BD9-81ED-4DB2-BD59-A6C34878D82A}">
                    <a16:rowId xmlns:a16="http://schemas.microsoft.com/office/drawing/2014/main" val="10002"/>
                  </a:ext>
                </a:extLst>
              </a:tr>
              <a:tr h="315696">
                <a:tc>
                  <a:txBody>
                    <a:bodyPr/>
                    <a:lstStyle/>
                    <a:p>
                      <a:pPr marR="119380" algn="r">
                        <a:lnSpc>
                          <a:spcPct val="100000"/>
                        </a:lnSpc>
                        <a:spcBef>
                          <a:spcPts val="340"/>
                        </a:spcBef>
                      </a:pPr>
                      <a:r>
                        <a:rPr lang="ja-JP" altLang="en-US" sz="1200" spc="-5" dirty="0" smtClean="0">
                          <a:solidFill>
                            <a:srgbClr val="252525"/>
                          </a:solidFill>
                          <a:latin typeface="BIZ UDP明朝 Medium" panose="02020500000000000000" pitchFamily="18" charset="-128"/>
                          <a:ea typeface="BIZ UDP明朝 Medium" panose="02020500000000000000" pitchFamily="18" charset="-128"/>
                          <a:cs typeface="Tw Cen MT"/>
                        </a:rPr>
                        <a:t>腫瘍 </a:t>
                      </a:r>
                      <a:r>
                        <a:rPr sz="1200" spc="-5" dirty="0" smtClean="0">
                          <a:solidFill>
                            <a:srgbClr val="252525"/>
                          </a:solidFill>
                          <a:latin typeface="BIZ UDP明朝 Medium" panose="02020500000000000000" pitchFamily="18" charset="-128"/>
                          <a:ea typeface="BIZ UDP明朝 Medium" panose="02020500000000000000" pitchFamily="18" charset="-128"/>
                          <a:cs typeface="Tw Cen MT"/>
                        </a:rPr>
                        <a:t>O</a:t>
                      </a:r>
                      <a:r>
                        <a:rPr sz="1200" dirty="0" smtClean="0">
                          <a:solidFill>
                            <a:srgbClr val="252525"/>
                          </a:solidFill>
                          <a:latin typeface="BIZ UDP明朝 Medium" panose="02020500000000000000" pitchFamily="18" charset="-128"/>
                          <a:ea typeface="BIZ UDP明朝 Medium" panose="02020500000000000000" pitchFamily="18" charset="-128"/>
                          <a:cs typeface="Tw Cen MT"/>
                        </a:rPr>
                        <a:t>n</a:t>
                      </a:r>
                      <a:r>
                        <a:rPr sz="1200" spc="-10" dirty="0" smtClean="0">
                          <a:solidFill>
                            <a:srgbClr val="252525"/>
                          </a:solidFill>
                          <a:latin typeface="BIZ UDP明朝 Medium" panose="02020500000000000000" pitchFamily="18" charset="-128"/>
                          <a:ea typeface="BIZ UDP明朝 Medium" panose="02020500000000000000" pitchFamily="18" charset="-128"/>
                          <a:cs typeface="Tw Cen MT"/>
                        </a:rPr>
                        <a:t>c</a:t>
                      </a:r>
                      <a:r>
                        <a:rPr sz="1200" dirty="0" smtClean="0">
                          <a:solidFill>
                            <a:srgbClr val="252525"/>
                          </a:solidFill>
                          <a:latin typeface="BIZ UDP明朝 Medium" panose="02020500000000000000" pitchFamily="18" charset="-128"/>
                          <a:ea typeface="BIZ UDP明朝 Medium" panose="02020500000000000000" pitchFamily="18" charset="-128"/>
                          <a:cs typeface="Tw Cen MT"/>
                        </a:rPr>
                        <a:t>olo</a:t>
                      </a:r>
                      <a:r>
                        <a:rPr sz="1200" spc="-5" dirty="0" smtClean="0">
                          <a:solidFill>
                            <a:srgbClr val="252525"/>
                          </a:solidFill>
                          <a:latin typeface="BIZ UDP明朝 Medium" panose="02020500000000000000" pitchFamily="18" charset="-128"/>
                          <a:ea typeface="BIZ UDP明朝 Medium" panose="02020500000000000000" pitchFamily="18" charset="-128"/>
                          <a:cs typeface="Tw Cen MT"/>
                        </a:rPr>
                        <a:t>g</a:t>
                      </a:r>
                      <a:r>
                        <a:rPr sz="1200" dirty="0" smtClean="0">
                          <a:solidFill>
                            <a:srgbClr val="252525"/>
                          </a:solidFill>
                          <a:latin typeface="BIZ UDP明朝 Medium" panose="02020500000000000000" pitchFamily="18" charset="-128"/>
                          <a:ea typeface="BIZ UDP明朝 Medium" panose="02020500000000000000" pitchFamily="18" charset="-128"/>
                          <a:cs typeface="Tw Cen MT"/>
                        </a:rPr>
                        <a:t>y</a:t>
                      </a:r>
                      <a:endParaRPr sz="1200" dirty="0">
                        <a:latin typeface="BIZ UDP明朝 Medium" panose="02020500000000000000" pitchFamily="18" charset="-128"/>
                        <a:ea typeface="BIZ UDP明朝 Medium" panose="02020500000000000000" pitchFamily="18" charset="-128"/>
                        <a:cs typeface="Tw Cen MT"/>
                      </a:endParaRPr>
                    </a:p>
                  </a:txBody>
                  <a:tcPr marL="0" marR="0" marT="43180" marB="0">
                    <a:lnL w="12700">
                      <a:solidFill>
                        <a:srgbClr val="2E528F"/>
                      </a:solidFill>
                      <a:prstDash val="solid"/>
                    </a:lnL>
                    <a:lnR w="9525">
                      <a:solidFill>
                        <a:srgbClr val="D9D9D9"/>
                      </a:solidFill>
                      <a:prstDash val="solid"/>
                    </a:lnR>
                  </a:tcPr>
                </a:tc>
                <a:tc>
                  <a:txBody>
                    <a:bodyPr/>
                    <a:lstStyle/>
                    <a:p>
                      <a:pPr marR="208915" algn="r">
                        <a:lnSpc>
                          <a:spcPct val="100000"/>
                        </a:lnSpc>
                        <a:spcBef>
                          <a:spcPts val="505"/>
                        </a:spcBef>
                      </a:pPr>
                      <a:r>
                        <a:rPr sz="1200" b="1" spc="-5" dirty="0">
                          <a:solidFill>
                            <a:srgbClr val="252525"/>
                          </a:solidFill>
                          <a:latin typeface="Tw Cen MT"/>
                          <a:cs typeface="Tw Cen MT"/>
                        </a:rPr>
                        <a:t>9%</a:t>
                      </a:r>
                      <a:endParaRPr sz="1200">
                        <a:latin typeface="Tw Cen MT"/>
                        <a:cs typeface="Tw Cen MT"/>
                      </a:endParaRPr>
                    </a:p>
                  </a:txBody>
                  <a:tcPr marL="0" marR="0" marT="64135" marB="0">
                    <a:lnL w="9525">
                      <a:solidFill>
                        <a:srgbClr val="D9D9D9"/>
                      </a:solidFill>
                      <a:prstDash val="solid"/>
                    </a:lnL>
                    <a:lnR w="12700">
                      <a:solidFill>
                        <a:srgbClr val="2E528F"/>
                      </a:solidFill>
                      <a:prstDash val="solid"/>
                    </a:lnR>
                  </a:tcPr>
                </a:tc>
                <a:extLst>
                  <a:ext uri="{0D108BD9-81ED-4DB2-BD59-A6C34878D82A}">
                    <a16:rowId xmlns:a16="http://schemas.microsoft.com/office/drawing/2014/main" val="10003"/>
                  </a:ext>
                </a:extLst>
              </a:tr>
              <a:tr h="330311">
                <a:tc>
                  <a:txBody>
                    <a:bodyPr/>
                    <a:lstStyle/>
                    <a:p>
                      <a:pPr marR="119380" algn="r">
                        <a:lnSpc>
                          <a:spcPct val="100000"/>
                        </a:lnSpc>
                        <a:spcBef>
                          <a:spcPts val="325"/>
                        </a:spcBef>
                      </a:pPr>
                      <a:r>
                        <a:rPr lang="ja-JP" altLang="en-US" sz="1200" spc="-5" dirty="0" smtClean="0">
                          <a:solidFill>
                            <a:srgbClr val="252525"/>
                          </a:solidFill>
                          <a:latin typeface="BIZ UDP明朝 Medium" panose="02020500000000000000" pitchFamily="18" charset="-128"/>
                          <a:ea typeface="BIZ UDP明朝 Medium" panose="02020500000000000000" pitchFamily="18" charset="-128"/>
                          <a:cs typeface="Tw Cen MT"/>
                        </a:rPr>
                        <a:t>後天性免疫不全症候群 </a:t>
                      </a:r>
                      <a:r>
                        <a:rPr sz="1200" spc="-5" dirty="0" smtClean="0">
                          <a:solidFill>
                            <a:srgbClr val="252525"/>
                          </a:solidFill>
                          <a:latin typeface="BIZ UDP明朝 Medium" panose="02020500000000000000" pitchFamily="18" charset="-128"/>
                          <a:ea typeface="BIZ UDP明朝 Medium" panose="02020500000000000000" pitchFamily="18" charset="-128"/>
                          <a:cs typeface="Tw Cen MT"/>
                        </a:rPr>
                        <a:t>H</a:t>
                      </a:r>
                      <a:r>
                        <a:rPr sz="1200" dirty="0" smtClean="0">
                          <a:solidFill>
                            <a:srgbClr val="252525"/>
                          </a:solidFill>
                          <a:latin typeface="BIZ UDP明朝 Medium" panose="02020500000000000000" pitchFamily="18" charset="-128"/>
                          <a:ea typeface="BIZ UDP明朝 Medium" panose="02020500000000000000" pitchFamily="18" charset="-128"/>
                          <a:cs typeface="Tw Cen MT"/>
                        </a:rPr>
                        <a:t>IV</a:t>
                      </a:r>
                      <a:endParaRPr sz="1200" dirty="0">
                        <a:latin typeface="BIZ UDP明朝 Medium" panose="02020500000000000000" pitchFamily="18" charset="-128"/>
                        <a:ea typeface="BIZ UDP明朝 Medium" panose="02020500000000000000" pitchFamily="18" charset="-128"/>
                        <a:cs typeface="Tw Cen MT"/>
                      </a:endParaRPr>
                    </a:p>
                  </a:txBody>
                  <a:tcPr marL="0" marR="0" marT="41275" marB="0">
                    <a:lnL w="12700">
                      <a:solidFill>
                        <a:srgbClr val="2E528F"/>
                      </a:solidFill>
                      <a:prstDash val="solid"/>
                    </a:lnL>
                    <a:lnR w="9525">
                      <a:solidFill>
                        <a:srgbClr val="D9D9D9"/>
                      </a:solidFill>
                      <a:prstDash val="solid"/>
                    </a:lnR>
                    <a:lnB w="12700">
                      <a:solidFill>
                        <a:srgbClr val="2E528F"/>
                      </a:solidFill>
                      <a:prstDash val="solid"/>
                    </a:lnB>
                  </a:tcPr>
                </a:tc>
                <a:tc>
                  <a:txBody>
                    <a:bodyPr/>
                    <a:lstStyle/>
                    <a:p>
                      <a:pPr marR="208915" algn="r">
                        <a:lnSpc>
                          <a:spcPct val="100000"/>
                        </a:lnSpc>
                        <a:spcBef>
                          <a:spcPts val="520"/>
                        </a:spcBef>
                      </a:pPr>
                      <a:r>
                        <a:rPr sz="1200" b="1" spc="-5" dirty="0">
                          <a:solidFill>
                            <a:srgbClr val="252525"/>
                          </a:solidFill>
                          <a:latin typeface="Tw Cen MT"/>
                          <a:cs typeface="Tw Cen MT"/>
                        </a:rPr>
                        <a:t>7%</a:t>
                      </a:r>
                      <a:endParaRPr sz="1200">
                        <a:latin typeface="Tw Cen MT"/>
                        <a:cs typeface="Tw Cen MT"/>
                      </a:endParaRPr>
                    </a:p>
                  </a:txBody>
                  <a:tcPr marL="0" marR="0" marT="66040" marB="0">
                    <a:lnL w="9525">
                      <a:solidFill>
                        <a:srgbClr val="D9D9D9"/>
                      </a:solidFill>
                      <a:prstDash val="solid"/>
                    </a:lnL>
                    <a:lnR w="12700">
                      <a:solidFill>
                        <a:srgbClr val="2E528F"/>
                      </a:solidFill>
                      <a:prstDash val="solid"/>
                    </a:lnR>
                    <a:lnB w="12700">
                      <a:solidFill>
                        <a:srgbClr val="2E528F"/>
                      </a:solidFill>
                      <a:prstDash val="solid"/>
                    </a:lnB>
                  </a:tcPr>
                </a:tc>
                <a:extLst>
                  <a:ext uri="{0D108BD9-81ED-4DB2-BD59-A6C34878D82A}">
                    <a16:rowId xmlns:a16="http://schemas.microsoft.com/office/drawing/2014/main" val="10004"/>
                  </a:ext>
                </a:extLst>
              </a:tr>
              <a:tr h="301081">
                <a:tc>
                  <a:txBody>
                    <a:bodyPr/>
                    <a:lstStyle/>
                    <a:p>
                      <a:pPr marR="118745" algn="r">
                        <a:lnSpc>
                          <a:spcPct val="100000"/>
                        </a:lnSpc>
                        <a:spcBef>
                          <a:spcPts val="195"/>
                        </a:spcBef>
                      </a:pPr>
                      <a:r>
                        <a:rPr sz="1100" spc="-5" dirty="0">
                          <a:solidFill>
                            <a:srgbClr val="252525"/>
                          </a:solidFill>
                          <a:latin typeface="BIZ UDP明朝 Medium" panose="02020500000000000000" pitchFamily="18" charset="-128"/>
                          <a:ea typeface="BIZ UDP明朝 Medium" panose="02020500000000000000" pitchFamily="18" charset="-128"/>
                          <a:cs typeface="Tw Cen MT"/>
                        </a:rPr>
                        <a:t>All</a:t>
                      </a:r>
                      <a:r>
                        <a:rPr sz="1100" spc="-70" dirty="0">
                          <a:solidFill>
                            <a:srgbClr val="252525"/>
                          </a:solidFill>
                          <a:latin typeface="BIZ UDP明朝 Medium" panose="02020500000000000000" pitchFamily="18" charset="-128"/>
                          <a:ea typeface="BIZ UDP明朝 Medium" panose="02020500000000000000" pitchFamily="18" charset="-128"/>
                          <a:cs typeface="Tw Cen MT"/>
                        </a:rPr>
                        <a:t> </a:t>
                      </a:r>
                      <a:r>
                        <a:rPr sz="1100" spc="-5" dirty="0">
                          <a:solidFill>
                            <a:srgbClr val="252525"/>
                          </a:solidFill>
                          <a:latin typeface="BIZ UDP明朝 Medium" panose="02020500000000000000" pitchFamily="18" charset="-128"/>
                          <a:ea typeface="BIZ UDP明朝 Medium" panose="02020500000000000000" pitchFamily="18" charset="-128"/>
                          <a:cs typeface="Tw Cen MT"/>
                        </a:rPr>
                        <a:t>Others</a:t>
                      </a:r>
                      <a:endParaRPr sz="1100" dirty="0">
                        <a:latin typeface="BIZ UDP明朝 Medium" panose="02020500000000000000" pitchFamily="18" charset="-128"/>
                        <a:ea typeface="BIZ UDP明朝 Medium" panose="02020500000000000000" pitchFamily="18" charset="-128"/>
                        <a:cs typeface="Tw Cen MT"/>
                      </a:endParaRPr>
                    </a:p>
                  </a:txBody>
                  <a:tcPr marL="0" marR="0" marT="24765" marB="0">
                    <a:lnL w="9525">
                      <a:solidFill>
                        <a:srgbClr val="ACB8C9"/>
                      </a:solidFill>
                      <a:prstDash val="solid"/>
                    </a:lnL>
                    <a:lnR w="9525">
                      <a:solidFill>
                        <a:srgbClr val="D9D9D9"/>
                      </a:solidFill>
                      <a:prstDash val="solid"/>
                    </a:lnR>
                    <a:lnT w="12700">
                      <a:solidFill>
                        <a:srgbClr val="2E528F"/>
                      </a:solidFill>
                      <a:prstDash val="solid"/>
                    </a:lnT>
                  </a:tcPr>
                </a:tc>
                <a:tc>
                  <a:txBody>
                    <a:bodyPr/>
                    <a:lstStyle/>
                    <a:p>
                      <a:pPr marR="208915" algn="r">
                        <a:lnSpc>
                          <a:spcPct val="100000"/>
                        </a:lnSpc>
                        <a:spcBef>
                          <a:spcPts val="420"/>
                        </a:spcBef>
                      </a:pPr>
                      <a:r>
                        <a:rPr sz="1200" b="1" spc="-5" dirty="0">
                          <a:solidFill>
                            <a:srgbClr val="252525"/>
                          </a:solidFill>
                          <a:latin typeface="Tw Cen MT"/>
                          <a:cs typeface="Tw Cen MT"/>
                        </a:rPr>
                        <a:t>5%</a:t>
                      </a:r>
                      <a:endParaRPr sz="1200">
                        <a:latin typeface="Tw Cen MT"/>
                        <a:cs typeface="Tw Cen MT"/>
                      </a:endParaRPr>
                    </a:p>
                  </a:txBody>
                  <a:tcPr marL="0" marR="0" marT="53340" marB="0">
                    <a:lnL w="9525">
                      <a:solidFill>
                        <a:srgbClr val="D9D9D9"/>
                      </a:solidFill>
                      <a:prstDash val="solid"/>
                    </a:lnL>
                    <a:lnR w="9525">
                      <a:solidFill>
                        <a:srgbClr val="ACB8C9"/>
                      </a:solidFill>
                      <a:prstDash val="solid"/>
                    </a:lnR>
                    <a:lnT w="12700">
                      <a:solidFill>
                        <a:srgbClr val="2E528F"/>
                      </a:solidFill>
                      <a:prstDash val="solid"/>
                    </a:lnT>
                  </a:tcPr>
                </a:tc>
                <a:extLst>
                  <a:ext uri="{0D108BD9-81ED-4DB2-BD59-A6C34878D82A}">
                    <a16:rowId xmlns:a16="http://schemas.microsoft.com/office/drawing/2014/main" val="10005"/>
                  </a:ext>
                </a:extLst>
              </a:tr>
              <a:tr h="315696">
                <a:tc>
                  <a:txBody>
                    <a:bodyPr/>
                    <a:lstStyle/>
                    <a:p>
                      <a:pPr marR="119380" algn="r">
                        <a:lnSpc>
                          <a:spcPct val="100000"/>
                        </a:lnSpc>
                        <a:spcBef>
                          <a:spcPts val="295"/>
                        </a:spcBef>
                      </a:pPr>
                      <a:r>
                        <a:rPr sz="1100" dirty="0">
                          <a:solidFill>
                            <a:srgbClr val="252525"/>
                          </a:solidFill>
                          <a:latin typeface="BIZ UDP明朝 Medium" panose="02020500000000000000" pitchFamily="18" charset="-128"/>
                          <a:ea typeface="BIZ UDP明朝 Medium" panose="02020500000000000000" pitchFamily="18" charset="-128"/>
                          <a:cs typeface="Tw Cen MT"/>
                        </a:rPr>
                        <a:t>Re</a:t>
                      </a:r>
                      <a:r>
                        <a:rPr sz="1100" spc="-5" dirty="0">
                          <a:solidFill>
                            <a:srgbClr val="252525"/>
                          </a:solidFill>
                          <a:latin typeface="BIZ UDP明朝 Medium" panose="02020500000000000000" pitchFamily="18" charset="-128"/>
                          <a:ea typeface="BIZ UDP明朝 Medium" panose="02020500000000000000" pitchFamily="18" charset="-128"/>
                          <a:cs typeface="Tw Cen MT"/>
                        </a:rPr>
                        <a:t>sp</a:t>
                      </a:r>
                      <a:r>
                        <a:rPr sz="1100" dirty="0">
                          <a:solidFill>
                            <a:srgbClr val="252525"/>
                          </a:solidFill>
                          <a:latin typeface="BIZ UDP明朝 Medium" panose="02020500000000000000" pitchFamily="18" charset="-128"/>
                          <a:ea typeface="BIZ UDP明朝 Medium" panose="02020500000000000000" pitchFamily="18" charset="-128"/>
                          <a:cs typeface="Tw Cen MT"/>
                        </a:rPr>
                        <a:t>i</a:t>
                      </a:r>
                      <a:r>
                        <a:rPr sz="1100" spc="5" dirty="0">
                          <a:solidFill>
                            <a:srgbClr val="252525"/>
                          </a:solidFill>
                          <a:latin typeface="BIZ UDP明朝 Medium" panose="02020500000000000000" pitchFamily="18" charset="-128"/>
                          <a:ea typeface="BIZ UDP明朝 Medium" panose="02020500000000000000" pitchFamily="18" charset="-128"/>
                          <a:cs typeface="Tw Cen MT"/>
                        </a:rPr>
                        <a:t>r</a:t>
                      </a:r>
                      <a:r>
                        <a:rPr sz="1100" spc="-5" dirty="0">
                          <a:solidFill>
                            <a:srgbClr val="252525"/>
                          </a:solidFill>
                          <a:latin typeface="BIZ UDP明朝 Medium" panose="02020500000000000000" pitchFamily="18" charset="-128"/>
                          <a:ea typeface="BIZ UDP明朝 Medium" panose="02020500000000000000" pitchFamily="18" charset="-128"/>
                          <a:cs typeface="Tw Cen MT"/>
                        </a:rPr>
                        <a:t>at</a:t>
                      </a:r>
                      <a:r>
                        <a:rPr sz="1100" dirty="0">
                          <a:solidFill>
                            <a:srgbClr val="252525"/>
                          </a:solidFill>
                          <a:latin typeface="BIZ UDP明朝 Medium" panose="02020500000000000000" pitchFamily="18" charset="-128"/>
                          <a:ea typeface="BIZ UDP明朝 Medium" panose="02020500000000000000" pitchFamily="18" charset="-128"/>
                          <a:cs typeface="Tw Cen MT"/>
                        </a:rPr>
                        <a:t>o</a:t>
                      </a:r>
                      <a:r>
                        <a:rPr sz="1100" spc="-5" dirty="0">
                          <a:solidFill>
                            <a:srgbClr val="252525"/>
                          </a:solidFill>
                          <a:latin typeface="BIZ UDP明朝 Medium" panose="02020500000000000000" pitchFamily="18" charset="-128"/>
                          <a:ea typeface="BIZ UDP明朝 Medium" panose="02020500000000000000" pitchFamily="18" charset="-128"/>
                          <a:cs typeface="Tw Cen MT"/>
                        </a:rPr>
                        <a:t>r</a:t>
                      </a:r>
                      <a:r>
                        <a:rPr sz="1100" dirty="0">
                          <a:solidFill>
                            <a:srgbClr val="252525"/>
                          </a:solidFill>
                          <a:latin typeface="BIZ UDP明朝 Medium" panose="02020500000000000000" pitchFamily="18" charset="-128"/>
                          <a:ea typeface="BIZ UDP明朝 Medium" panose="02020500000000000000" pitchFamily="18" charset="-128"/>
                          <a:cs typeface="Tw Cen MT"/>
                        </a:rPr>
                        <a:t>y</a:t>
                      </a:r>
                      <a:endParaRPr sz="1100" dirty="0">
                        <a:latin typeface="BIZ UDP明朝 Medium" panose="02020500000000000000" pitchFamily="18" charset="-128"/>
                        <a:ea typeface="BIZ UDP明朝 Medium" panose="02020500000000000000" pitchFamily="18" charset="-128"/>
                        <a:cs typeface="Tw Cen MT"/>
                      </a:endParaRPr>
                    </a:p>
                  </a:txBody>
                  <a:tcPr marL="0" marR="0" marT="37465" marB="0">
                    <a:lnL w="9525">
                      <a:solidFill>
                        <a:srgbClr val="ACB8C9"/>
                      </a:solidFill>
                      <a:prstDash val="solid"/>
                    </a:lnL>
                    <a:lnR w="9525">
                      <a:solidFill>
                        <a:srgbClr val="D9D9D9"/>
                      </a:solidFill>
                      <a:prstDash val="solid"/>
                    </a:lnR>
                  </a:tcPr>
                </a:tc>
                <a:tc>
                  <a:txBody>
                    <a:bodyPr/>
                    <a:lstStyle/>
                    <a:p>
                      <a:pPr marR="208915" algn="r">
                        <a:lnSpc>
                          <a:spcPct val="100000"/>
                        </a:lnSpc>
                        <a:spcBef>
                          <a:spcPts val="550"/>
                        </a:spcBef>
                      </a:pPr>
                      <a:r>
                        <a:rPr sz="1200" b="1" spc="-5" dirty="0">
                          <a:solidFill>
                            <a:srgbClr val="252525"/>
                          </a:solidFill>
                          <a:latin typeface="Tw Cen MT"/>
                          <a:cs typeface="Tw Cen MT"/>
                        </a:rPr>
                        <a:t>4%</a:t>
                      </a:r>
                      <a:endParaRPr sz="1200">
                        <a:latin typeface="Tw Cen MT"/>
                        <a:cs typeface="Tw Cen MT"/>
                      </a:endParaRPr>
                    </a:p>
                  </a:txBody>
                  <a:tcPr marL="0" marR="0" marT="69850" marB="0">
                    <a:lnL w="9525">
                      <a:solidFill>
                        <a:srgbClr val="D9D9D9"/>
                      </a:solidFill>
                      <a:prstDash val="solid"/>
                    </a:lnL>
                    <a:lnR w="9525">
                      <a:solidFill>
                        <a:srgbClr val="ACB8C9"/>
                      </a:solidFill>
                      <a:prstDash val="solid"/>
                    </a:lnR>
                  </a:tcPr>
                </a:tc>
                <a:extLst>
                  <a:ext uri="{0D108BD9-81ED-4DB2-BD59-A6C34878D82A}">
                    <a16:rowId xmlns:a16="http://schemas.microsoft.com/office/drawing/2014/main" val="10006"/>
                  </a:ext>
                </a:extLst>
              </a:tr>
              <a:tr h="315696">
                <a:tc>
                  <a:txBody>
                    <a:bodyPr/>
                    <a:lstStyle/>
                    <a:p>
                      <a:pPr marR="118745" algn="r">
                        <a:lnSpc>
                          <a:spcPct val="100000"/>
                        </a:lnSpc>
                        <a:spcBef>
                          <a:spcPts val="280"/>
                        </a:spcBef>
                      </a:pPr>
                      <a:r>
                        <a:rPr sz="1100" dirty="0">
                          <a:solidFill>
                            <a:srgbClr val="252525"/>
                          </a:solidFill>
                          <a:latin typeface="BIZ UDP明朝 Medium" panose="02020500000000000000" pitchFamily="18" charset="-128"/>
                          <a:ea typeface="BIZ UDP明朝 Medium" panose="02020500000000000000" pitchFamily="18" charset="-128"/>
                          <a:cs typeface="Tw Cen MT"/>
                        </a:rPr>
                        <a:t>P</a:t>
                      </a:r>
                      <a:r>
                        <a:rPr sz="1100" spc="-5" dirty="0">
                          <a:solidFill>
                            <a:srgbClr val="252525"/>
                          </a:solidFill>
                          <a:latin typeface="BIZ UDP明朝 Medium" panose="02020500000000000000" pitchFamily="18" charset="-128"/>
                          <a:ea typeface="BIZ UDP明朝 Medium" panose="02020500000000000000" pitchFamily="18" charset="-128"/>
                          <a:cs typeface="Tw Cen MT"/>
                        </a:rPr>
                        <a:t>a</a:t>
                      </a:r>
                      <a:r>
                        <a:rPr sz="1100" dirty="0">
                          <a:solidFill>
                            <a:srgbClr val="252525"/>
                          </a:solidFill>
                          <a:latin typeface="BIZ UDP明朝 Medium" panose="02020500000000000000" pitchFamily="18" charset="-128"/>
                          <a:ea typeface="BIZ UDP明朝 Medium" panose="02020500000000000000" pitchFamily="18" charset="-128"/>
                          <a:cs typeface="Tw Cen MT"/>
                        </a:rPr>
                        <a:t>in</a:t>
                      </a:r>
                      <a:endParaRPr sz="1100" dirty="0">
                        <a:latin typeface="BIZ UDP明朝 Medium" panose="02020500000000000000" pitchFamily="18" charset="-128"/>
                        <a:ea typeface="BIZ UDP明朝 Medium" panose="02020500000000000000" pitchFamily="18" charset="-128"/>
                        <a:cs typeface="Tw Cen MT"/>
                      </a:endParaRPr>
                    </a:p>
                  </a:txBody>
                  <a:tcPr marL="0" marR="0" marT="35560" marB="0">
                    <a:lnL w="9525">
                      <a:solidFill>
                        <a:srgbClr val="ACB8C9"/>
                      </a:solidFill>
                      <a:prstDash val="solid"/>
                    </a:lnL>
                    <a:lnR w="9525">
                      <a:solidFill>
                        <a:srgbClr val="D9D9D9"/>
                      </a:solidFill>
                      <a:prstDash val="solid"/>
                    </a:lnR>
                  </a:tcPr>
                </a:tc>
                <a:tc>
                  <a:txBody>
                    <a:bodyPr/>
                    <a:lstStyle/>
                    <a:p>
                      <a:pPr marR="208915" algn="r">
                        <a:lnSpc>
                          <a:spcPct val="100000"/>
                        </a:lnSpc>
                        <a:spcBef>
                          <a:spcPts val="565"/>
                        </a:spcBef>
                      </a:pPr>
                      <a:r>
                        <a:rPr sz="1200" b="1" spc="-5" dirty="0">
                          <a:solidFill>
                            <a:srgbClr val="252525"/>
                          </a:solidFill>
                          <a:latin typeface="Tw Cen MT"/>
                          <a:cs typeface="Tw Cen MT"/>
                        </a:rPr>
                        <a:t>4%</a:t>
                      </a:r>
                      <a:endParaRPr sz="1200">
                        <a:latin typeface="Tw Cen MT"/>
                        <a:cs typeface="Tw Cen MT"/>
                      </a:endParaRPr>
                    </a:p>
                  </a:txBody>
                  <a:tcPr marL="0" marR="0" marT="71755" marB="0">
                    <a:lnL w="9525">
                      <a:solidFill>
                        <a:srgbClr val="D9D9D9"/>
                      </a:solidFill>
                      <a:prstDash val="solid"/>
                    </a:lnL>
                    <a:lnR w="9525">
                      <a:solidFill>
                        <a:srgbClr val="ACB8C9"/>
                      </a:solidFill>
                      <a:prstDash val="solid"/>
                    </a:lnR>
                  </a:tcPr>
                </a:tc>
                <a:extLst>
                  <a:ext uri="{0D108BD9-81ED-4DB2-BD59-A6C34878D82A}">
                    <a16:rowId xmlns:a16="http://schemas.microsoft.com/office/drawing/2014/main" val="10007"/>
                  </a:ext>
                </a:extLst>
              </a:tr>
              <a:tr h="315696">
                <a:tc>
                  <a:txBody>
                    <a:bodyPr/>
                    <a:lstStyle/>
                    <a:p>
                      <a:pPr marR="119380" algn="r">
                        <a:lnSpc>
                          <a:spcPct val="100000"/>
                        </a:lnSpc>
                        <a:spcBef>
                          <a:spcPts val="265"/>
                        </a:spcBef>
                      </a:pPr>
                      <a:r>
                        <a:rPr sz="1100" spc="-5" dirty="0">
                          <a:solidFill>
                            <a:srgbClr val="252525"/>
                          </a:solidFill>
                          <a:latin typeface="BIZ UDP明朝 Medium" panose="02020500000000000000" pitchFamily="18" charset="-128"/>
                          <a:ea typeface="BIZ UDP明朝 Medium" panose="02020500000000000000" pitchFamily="18" charset="-128"/>
                          <a:cs typeface="Tw Cen MT"/>
                        </a:rPr>
                        <a:t>Antibiotics </a:t>
                      </a:r>
                      <a:r>
                        <a:rPr sz="1100" dirty="0">
                          <a:solidFill>
                            <a:srgbClr val="252525"/>
                          </a:solidFill>
                          <a:latin typeface="BIZ UDP明朝 Medium" panose="02020500000000000000" pitchFamily="18" charset="-128"/>
                          <a:ea typeface="BIZ UDP明朝 Medium" panose="02020500000000000000" pitchFamily="18" charset="-128"/>
                          <a:cs typeface="Tw Cen MT"/>
                        </a:rPr>
                        <a:t>&amp;</a:t>
                      </a:r>
                      <a:r>
                        <a:rPr sz="1100" spc="-45" dirty="0">
                          <a:solidFill>
                            <a:srgbClr val="252525"/>
                          </a:solidFill>
                          <a:latin typeface="BIZ UDP明朝 Medium" panose="02020500000000000000" pitchFamily="18" charset="-128"/>
                          <a:ea typeface="BIZ UDP明朝 Medium" panose="02020500000000000000" pitchFamily="18" charset="-128"/>
                          <a:cs typeface="Tw Cen MT"/>
                        </a:rPr>
                        <a:t> </a:t>
                      </a:r>
                      <a:r>
                        <a:rPr sz="1100" spc="-5" dirty="0">
                          <a:solidFill>
                            <a:srgbClr val="252525"/>
                          </a:solidFill>
                          <a:latin typeface="BIZ UDP明朝 Medium" panose="02020500000000000000" pitchFamily="18" charset="-128"/>
                          <a:ea typeface="BIZ UDP明朝 Medium" panose="02020500000000000000" pitchFamily="18" charset="-128"/>
                          <a:cs typeface="Tw Cen MT"/>
                        </a:rPr>
                        <a:t>Vaccines</a:t>
                      </a:r>
                      <a:endParaRPr sz="1100" dirty="0">
                        <a:latin typeface="BIZ UDP明朝 Medium" panose="02020500000000000000" pitchFamily="18" charset="-128"/>
                        <a:ea typeface="BIZ UDP明朝 Medium" panose="02020500000000000000" pitchFamily="18" charset="-128"/>
                        <a:cs typeface="Tw Cen MT"/>
                      </a:endParaRPr>
                    </a:p>
                  </a:txBody>
                  <a:tcPr marL="0" marR="0" marT="33655" marB="0">
                    <a:lnL w="9525">
                      <a:solidFill>
                        <a:srgbClr val="ACB8C9"/>
                      </a:solidFill>
                      <a:prstDash val="solid"/>
                    </a:lnL>
                    <a:lnR w="9525">
                      <a:solidFill>
                        <a:srgbClr val="D9D9D9"/>
                      </a:solidFill>
                      <a:prstDash val="solid"/>
                    </a:lnR>
                  </a:tcPr>
                </a:tc>
                <a:tc>
                  <a:txBody>
                    <a:bodyPr/>
                    <a:lstStyle/>
                    <a:p>
                      <a:pPr marR="208915" algn="r">
                        <a:lnSpc>
                          <a:spcPct val="100000"/>
                        </a:lnSpc>
                        <a:spcBef>
                          <a:spcPts val="580"/>
                        </a:spcBef>
                      </a:pPr>
                      <a:r>
                        <a:rPr sz="1200" b="1" spc="-5" dirty="0">
                          <a:solidFill>
                            <a:srgbClr val="252525"/>
                          </a:solidFill>
                          <a:latin typeface="Tw Cen MT"/>
                          <a:cs typeface="Tw Cen MT"/>
                        </a:rPr>
                        <a:t>3%</a:t>
                      </a:r>
                      <a:endParaRPr sz="1200">
                        <a:latin typeface="Tw Cen MT"/>
                        <a:cs typeface="Tw Cen MT"/>
                      </a:endParaRPr>
                    </a:p>
                  </a:txBody>
                  <a:tcPr marL="0" marR="0" marT="73660" marB="0">
                    <a:lnL w="9525">
                      <a:solidFill>
                        <a:srgbClr val="D9D9D9"/>
                      </a:solidFill>
                      <a:prstDash val="solid"/>
                    </a:lnL>
                    <a:lnR w="9525">
                      <a:solidFill>
                        <a:srgbClr val="ACB8C9"/>
                      </a:solidFill>
                      <a:prstDash val="solid"/>
                    </a:lnR>
                  </a:tcPr>
                </a:tc>
                <a:extLst>
                  <a:ext uri="{0D108BD9-81ED-4DB2-BD59-A6C34878D82A}">
                    <a16:rowId xmlns:a16="http://schemas.microsoft.com/office/drawing/2014/main" val="10008"/>
                  </a:ext>
                </a:extLst>
              </a:tr>
              <a:tr h="315696">
                <a:tc>
                  <a:txBody>
                    <a:bodyPr/>
                    <a:lstStyle/>
                    <a:p>
                      <a:pPr marR="119380" algn="r">
                        <a:lnSpc>
                          <a:spcPct val="100000"/>
                        </a:lnSpc>
                        <a:spcBef>
                          <a:spcPts val="250"/>
                        </a:spcBef>
                      </a:pPr>
                      <a:r>
                        <a:rPr sz="1200" spc="-5" dirty="0">
                          <a:solidFill>
                            <a:srgbClr val="252525"/>
                          </a:solidFill>
                          <a:latin typeface="Tw Cen MT"/>
                          <a:cs typeface="Tw Cen MT"/>
                        </a:rPr>
                        <a:t>Mental</a:t>
                      </a:r>
                      <a:r>
                        <a:rPr sz="1200" spc="-70" dirty="0">
                          <a:solidFill>
                            <a:srgbClr val="252525"/>
                          </a:solidFill>
                          <a:latin typeface="Tw Cen MT"/>
                          <a:cs typeface="Tw Cen MT"/>
                        </a:rPr>
                        <a:t> </a:t>
                      </a:r>
                      <a:r>
                        <a:rPr sz="1200" spc="-5" dirty="0">
                          <a:solidFill>
                            <a:srgbClr val="252525"/>
                          </a:solidFill>
                          <a:latin typeface="Tw Cen MT"/>
                          <a:cs typeface="Tw Cen MT"/>
                        </a:rPr>
                        <a:t>Health</a:t>
                      </a:r>
                      <a:endParaRPr sz="1200" dirty="0">
                        <a:latin typeface="Tw Cen MT"/>
                        <a:cs typeface="Tw Cen MT"/>
                      </a:endParaRPr>
                    </a:p>
                  </a:txBody>
                  <a:tcPr marL="0" marR="0" marT="31750" marB="0">
                    <a:lnL w="9525">
                      <a:solidFill>
                        <a:srgbClr val="ACB8C9"/>
                      </a:solidFill>
                      <a:prstDash val="solid"/>
                    </a:lnL>
                    <a:lnR w="9525">
                      <a:solidFill>
                        <a:srgbClr val="D9D9D9"/>
                      </a:solidFill>
                      <a:prstDash val="solid"/>
                    </a:lnR>
                  </a:tcPr>
                </a:tc>
                <a:tc>
                  <a:txBody>
                    <a:bodyPr/>
                    <a:lstStyle/>
                    <a:p>
                      <a:pPr marR="186055" algn="r">
                        <a:lnSpc>
                          <a:spcPct val="100000"/>
                        </a:lnSpc>
                        <a:spcBef>
                          <a:spcPts val="595"/>
                        </a:spcBef>
                      </a:pPr>
                      <a:r>
                        <a:rPr sz="1200" b="1" spc="-5" dirty="0">
                          <a:solidFill>
                            <a:srgbClr val="252525"/>
                          </a:solidFill>
                          <a:latin typeface="Tw Cen MT"/>
                          <a:cs typeface="Tw Cen MT"/>
                        </a:rPr>
                        <a:t>-1%</a:t>
                      </a:r>
                      <a:endParaRPr sz="1200">
                        <a:latin typeface="Tw Cen MT"/>
                        <a:cs typeface="Tw Cen MT"/>
                      </a:endParaRPr>
                    </a:p>
                  </a:txBody>
                  <a:tcPr marL="0" marR="0" marT="75565" marB="0">
                    <a:lnL w="9525">
                      <a:solidFill>
                        <a:srgbClr val="D9D9D9"/>
                      </a:solidFill>
                      <a:prstDash val="solid"/>
                    </a:lnL>
                    <a:lnR w="9525">
                      <a:solidFill>
                        <a:srgbClr val="ACB8C9"/>
                      </a:solidFill>
                      <a:prstDash val="solid"/>
                    </a:lnR>
                  </a:tcPr>
                </a:tc>
                <a:extLst>
                  <a:ext uri="{0D108BD9-81ED-4DB2-BD59-A6C34878D82A}">
                    <a16:rowId xmlns:a16="http://schemas.microsoft.com/office/drawing/2014/main" val="10009"/>
                  </a:ext>
                </a:extLst>
              </a:tr>
              <a:tr h="315696">
                <a:tc>
                  <a:txBody>
                    <a:bodyPr/>
                    <a:lstStyle/>
                    <a:p>
                      <a:pPr marR="118110" algn="r">
                        <a:lnSpc>
                          <a:spcPct val="100000"/>
                        </a:lnSpc>
                        <a:spcBef>
                          <a:spcPts val="235"/>
                        </a:spcBef>
                      </a:pPr>
                      <a:r>
                        <a:rPr sz="1200" spc="-5" dirty="0">
                          <a:solidFill>
                            <a:srgbClr val="252525"/>
                          </a:solidFill>
                          <a:latin typeface="Tw Cen MT"/>
                          <a:cs typeface="Tw Cen MT"/>
                        </a:rPr>
                        <a:t>C</a:t>
                      </a:r>
                      <a:r>
                        <a:rPr sz="1200" spc="5" dirty="0">
                          <a:solidFill>
                            <a:srgbClr val="252525"/>
                          </a:solidFill>
                          <a:latin typeface="Tw Cen MT"/>
                          <a:cs typeface="Tw Cen MT"/>
                        </a:rPr>
                        <a:t>a</a:t>
                      </a:r>
                      <a:r>
                        <a:rPr sz="1200" spc="-5" dirty="0">
                          <a:solidFill>
                            <a:srgbClr val="252525"/>
                          </a:solidFill>
                          <a:latin typeface="Tw Cen MT"/>
                          <a:cs typeface="Tw Cen MT"/>
                        </a:rPr>
                        <a:t>rd</a:t>
                      </a:r>
                      <a:r>
                        <a:rPr sz="1200" dirty="0">
                          <a:solidFill>
                            <a:srgbClr val="252525"/>
                          </a:solidFill>
                          <a:latin typeface="Tw Cen MT"/>
                          <a:cs typeface="Tw Cen MT"/>
                        </a:rPr>
                        <a:t>iov</a:t>
                      </a:r>
                      <a:r>
                        <a:rPr sz="1200" spc="-5" dirty="0">
                          <a:solidFill>
                            <a:srgbClr val="252525"/>
                          </a:solidFill>
                          <a:latin typeface="Tw Cen MT"/>
                          <a:cs typeface="Tw Cen MT"/>
                        </a:rPr>
                        <a:t>as</a:t>
                      </a:r>
                      <a:r>
                        <a:rPr sz="1200" spc="5" dirty="0">
                          <a:solidFill>
                            <a:srgbClr val="252525"/>
                          </a:solidFill>
                          <a:latin typeface="Tw Cen MT"/>
                          <a:cs typeface="Tw Cen MT"/>
                        </a:rPr>
                        <a:t>c</a:t>
                      </a:r>
                      <a:r>
                        <a:rPr sz="1200" spc="-10" dirty="0">
                          <a:solidFill>
                            <a:srgbClr val="252525"/>
                          </a:solidFill>
                          <a:latin typeface="Tw Cen MT"/>
                          <a:cs typeface="Tw Cen MT"/>
                        </a:rPr>
                        <a:t>u</a:t>
                      </a:r>
                      <a:r>
                        <a:rPr sz="1200" dirty="0">
                          <a:solidFill>
                            <a:srgbClr val="252525"/>
                          </a:solidFill>
                          <a:latin typeface="Tw Cen MT"/>
                          <a:cs typeface="Tw Cen MT"/>
                        </a:rPr>
                        <a:t>l</a:t>
                      </a:r>
                      <a:r>
                        <a:rPr sz="1200" spc="5" dirty="0">
                          <a:solidFill>
                            <a:srgbClr val="252525"/>
                          </a:solidFill>
                          <a:latin typeface="Tw Cen MT"/>
                          <a:cs typeface="Tw Cen MT"/>
                        </a:rPr>
                        <a:t>a</a:t>
                      </a:r>
                      <a:r>
                        <a:rPr sz="1200" dirty="0">
                          <a:solidFill>
                            <a:srgbClr val="252525"/>
                          </a:solidFill>
                          <a:latin typeface="Tw Cen MT"/>
                          <a:cs typeface="Tw Cen MT"/>
                        </a:rPr>
                        <a:t>r</a:t>
                      </a:r>
                      <a:endParaRPr sz="1200" dirty="0">
                        <a:latin typeface="Tw Cen MT"/>
                        <a:cs typeface="Tw Cen MT"/>
                      </a:endParaRPr>
                    </a:p>
                  </a:txBody>
                  <a:tcPr marL="0" marR="0" marT="29845" marB="0">
                    <a:lnL w="9525">
                      <a:solidFill>
                        <a:srgbClr val="ACB8C9"/>
                      </a:solidFill>
                      <a:prstDash val="solid"/>
                    </a:lnL>
                    <a:lnR w="9525">
                      <a:solidFill>
                        <a:srgbClr val="D9D9D9"/>
                      </a:solidFill>
                      <a:prstDash val="solid"/>
                    </a:lnR>
                  </a:tcPr>
                </a:tc>
                <a:tc>
                  <a:txBody>
                    <a:bodyPr/>
                    <a:lstStyle/>
                    <a:p>
                      <a:pPr marR="186055" algn="r">
                        <a:lnSpc>
                          <a:spcPct val="100000"/>
                        </a:lnSpc>
                        <a:spcBef>
                          <a:spcPts val="610"/>
                        </a:spcBef>
                      </a:pPr>
                      <a:r>
                        <a:rPr sz="1200" b="1" spc="-5" dirty="0">
                          <a:solidFill>
                            <a:srgbClr val="252525"/>
                          </a:solidFill>
                          <a:latin typeface="Tw Cen MT"/>
                          <a:cs typeface="Tw Cen MT"/>
                        </a:rPr>
                        <a:t>-1%</a:t>
                      </a:r>
                      <a:endParaRPr sz="1200">
                        <a:latin typeface="Tw Cen MT"/>
                        <a:cs typeface="Tw Cen MT"/>
                      </a:endParaRPr>
                    </a:p>
                  </a:txBody>
                  <a:tcPr marL="0" marR="0" marT="77470" marB="0">
                    <a:lnL w="9525">
                      <a:solidFill>
                        <a:srgbClr val="D9D9D9"/>
                      </a:solidFill>
                      <a:prstDash val="solid"/>
                    </a:lnL>
                    <a:lnR w="9525">
                      <a:solidFill>
                        <a:srgbClr val="ACB8C9"/>
                      </a:solidFill>
                      <a:prstDash val="solid"/>
                    </a:lnR>
                  </a:tcPr>
                </a:tc>
                <a:extLst>
                  <a:ext uri="{0D108BD9-81ED-4DB2-BD59-A6C34878D82A}">
                    <a16:rowId xmlns:a16="http://schemas.microsoft.com/office/drawing/2014/main" val="10010"/>
                  </a:ext>
                </a:extLst>
              </a:tr>
              <a:tr h="330235">
                <a:tc>
                  <a:txBody>
                    <a:bodyPr/>
                    <a:lstStyle/>
                    <a:p>
                      <a:pPr marR="119380" algn="r">
                        <a:lnSpc>
                          <a:spcPct val="100000"/>
                        </a:lnSpc>
                        <a:spcBef>
                          <a:spcPts val="220"/>
                        </a:spcBef>
                      </a:pPr>
                      <a:r>
                        <a:rPr sz="1200" spc="-5" dirty="0">
                          <a:solidFill>
                            <a:srgbClr val="252525"/>
                          </a:solidFill>
                          <a:latin typeface="Tw Cen MT"/>
                          <a:cs typeface="Tw Cen MT"/>
                        </a:rPr>
                        <a:t>A</a:t>
                      </a:r>
                      <a:r>
                        <a:rPr sz="1200" dirty="0">
                          <a:solidFill>
                            <a:srgbClr val="252525"/>
                          </a:solidFill>
                          <a:latin typeface="Tw Cen MT"/>
                          <a:cs typeface="Tw Cen MT"/>
                        </a:rPr>
                        <a:t>n</a:t>
                      </a:r>
                      <a:r>
                        <a:rPr sz="1200" spc="-5" dirty="0">
                          <a:solidFill>
                            <a:srgbClr val="252525"/>
                          </a:solidFill>
                          <a:latin typeface="Tw Cen MT"/>
                          <a:cs typeface="Tw Cen MT"/>
                        </a:rPr>
                        <a:t>t</a:t>
                      </a:r>
                      <a:r>
                        <a:rPr sz="1200" dirty="0">
                          <a:solidFill>
                            <a:srgbClr val="252525"/>
                          </a:solidFill>
                          <a:latin typeface="Tw Cen MT"/>
                          <a:cs typeface="Tw Cen MT"/>
                        </a:rPr>
                        <a:t>ivi</a:t>
                      </a:r>
                      <a:r>
                        <a:rPr sz="1200" spc="-5" dirty="0">
                          <a:solidFill>
                            <a:srgbClr val="252525"/>
                          </a:solidFill>
                          <a:latin typeface="Tw Cen MT"/>
                          <a:cs typeface="Tw Cen MT"/>
                        </a:rPr>
                        <a:t>ra</a:t>
                      </a:r>
                      <a:r>
                        <a:rPr sz="1200" dirty="0">
                          <a:solidFill>
                            <a:srgbClr val="252525"/>
                          </a:solidFill>
                          <a:latin typeface="Tw Cen MT"/>
                          <a:cs typeface="Tw Cen MT"/>
                        </a:rPr>
                        <a:t>l</a:t>
                      </a:r>
                      <a:endParaRPr sz="1200" dirty="0">
                        <a:latin typeface="Tw Cen MT"/>
                        <a:cs typeface="Tw Cen MT"/>
                      </a:endParaRPr>
                    </a:p>
                  </a:txBody>
                  <a:tcPr marL="0" marR="0" marT="27940" marB="0">
                    <a:lnL w="9525">
                      <a:solidFill>
                        <a:srgbClr val="ACB8C9"/>
                      </a:solidFill>
                      <a:prstDash val="solid"/>
                    </a:lnL>
                    <a:lnR w="9525">
                      <a:solidFill>
                        <a:srgbClr val="D9D9D9"/>
                      </a:solidFill>
                      <a:prstDash val="solid"/>
                    </a:lnR>
                    <a:lnB w="9525">
                      <a:solidFill>
                        <a:srgbClr val="ACB8C9"/>
                      </a:solidFill>
                      <a:prstDash val="solid"/>
                    </a:lnB>
                  </a:tcPr>
                </a:tc>
                <a:tc>
                  <a:txBody>
                    <a:bodyPr/>
                    <a:lstStyle/>
                    <a:p>
                      <a:pPr marR="186055" algn="r">
                        <a:lnSpc>
                          <a:spcPct val="100000"/>
                        </a:lnSpc>
                        <a:spcBef>
                          <a:spcPts val="625"/>
                        </a:spcBef>
                      </a:pPr>
                      <a:r>
                        <a:rPr sz="1200" b="1" spc="-5" dirty="0">
                          <a:solidFill>
                            <a:srgbClr val="252525"/>
                          </a:solidFill>
                          <a:latin typeface="Tw Cen MT"/>
                          <a:cs typeface="Tw Cen MT"/>
                        </a:rPr>
                        <a:t>-6%</a:t>
                      </a:r>
                      <a:endParaRPr sz="1200" dirty="0">
                        <a:latin typeface="Tw Cen MT"/>
                        <a:cs typeface="Tw Cen MT"/>
                      </a:endParaRPr>
                    </a:p>
                  </a:txBody>
                  <a:tcPr marL="0" marR="0" marT="79375" marB="0">
                    <a:lnL w="9525">
                      <a:solidFill>
                        <a:srgbClr val="D9D9D9"/>
                      </a:solidFill>
                      <a:prstDash val="solid"/>
                    </a:lnL>
                    <a:lnR w="9525">
                      <a:solidFill>
                        <a:srgbClr val="ACB8C9"/>
                      </a:solidFill>
                      <a:prstDash val="solid"/>
                    </a:lnR>
                    <a:lnB w="9525">
                      <a:solidFill>
                        <a:srgbClr val="ACB8C9"/>
                      </a:solidFill>
                      <a:prstDash val="solid"/>
                    </a:lnB>
                  </a:tcPr>
                </a:tc>
                <a:extLst>
                  <a:ext uri="{0D108BD9-81ED-4DB2-BD59-A6C34878D82A}">
                    <a16:rowId xmlns:a16="http://schemas.microsoft.com/office/drawing/2014/main" val="10011"/>
                  </a:ext>
                </a:extLst>
              </a:tr>
            </a:tbl>
          </a:graphicData>
        </a:graphic>
      </p:graphicFrame>
      <p:graphicFrame>
        <p:nvGraphicFramePr>
          <p:cNvPr id="41" name="object 21"/>
          <p:cNvGraphicFramePr>
            <a:graphicFrameLocks noGrp="1"/>
          </p:cNvGraphicFramePr>
          <p:nvPr>
            <p:extLst/>
          </p:nvPr>
        </p:nvGraphicFramePr>
        <p:xfrm>
          <a:off x="6612039" y="1798457"/>
          <a:ext cx="5236845" cy="2513075"/>
        </p:xfrm>
        <a:graphic>
          <a:graphicData uri="http://schemas.openxmlformats.org/drawingml/2006/table">
            <a:tbl>
              <a:tblPr firstRow="1" bandRow="1">
                <a:tableStyleId>{2D5ABB26-0587-4C30-8999-92F81FD0307C}</a:tableStyleId>
              </a:tblPr>
              <a:tblGrid>
                <a:gridCol w="2024958">
                  <a:extLst>
                    <a:ext uri="{9D8B030D-6E8A-4147-A177-3AD203B41FA5}">
                      <a16:colId xmlns:a16="http://schemas.microsoft.com/office/drawing/2014/main" val="20000"/>
                    </a:ext>
                  </a:extLst>
                </a:gridCol>
                <a:gridCol w="3211887">
                  <a:extLst>
                    <a:ext uri="{9D8B030D-6E8A-4147-A177-3AD203B41FA5}">
                      <a16:colId xmlns:a16="http://schemas.microsoft.com/office/drawing/2014/main" val="20001"/>
                    </a:ext>
                  </a:extLst>
                </a:gridCol>
              </a:tblGrid>
              <a:tr h="518160">
                <a:tc gridSpan="2">
                  <a:txBody>
                    <a:bodyPr/>
                    <a:lstStyle/>
                    <a:p>
                      <a:pPr marL="275590" algn="ctr">
                        <a:lnSpc>
                          <a:spcPct val="100000"/>
                        </a:lnSpc>
                        <a:spcBef>
                          <a:spcPts val="595"/>
                        </a:spcBef>
                      </a:pPr>
                      <a:r>
                        <a:rPr sz="2400" b="1" dirty="0">
                          <a:solidFill>
                            <a:schemeClr val="accent3">
                              <a:lumMod val="50000"/>
                            </a:schemeClr>
                          </a:solidFill>
                          <a:latin typeface="UD デジタル 教科書体 NK-B" panose="02020700000000000000" pitchFamily="18" charset="-128"/>
                          <a:ea typeface="UD デジタル 教科書体 NK-B" panose="02020700000000000000" pitchFamily="18" charset="-128"/>
                          <a:cs typeface="Tw Cen MT"/>
                        </a:rPr>
                        <a:t>2025</a:t>
                      </a:r>
                      <a:r>
                        <a:rPr sz="2400" b="1" dirty="0">
                          <a:solidFill>
                            <a:schemeClr val="accent3">
                              <a:lumMod val="50000"/>
                            </a:schemeClr>
                          </a:solidFill>
                          <a:latin typeface="UD デジタル 教科書体 NK-B" panose="02020700000000000000" pitchFamily="18" charset="-128"/>
                          <a:ea typeface="UD デジタル 教科書体 NK-B" panose="02020700000000000000" pitchFamily="18" charset="-128"/>
                          <a:cs typeface="メイリオ"/>
                        </a:rPr>
                        <a:t>年までの世</a:t>
                      </a:r>
                      <a:r>
                        <a:rPr sz="2400" b="1" spc="-15" dirty="0">
                          <a:solidFill>
                            <a:schemeClr val="accent3">
                              <a:lumMod val="50000"/>
                            </a:schemeClr>
                          </a:solidFill>
                          <a:latin typeface="UD デジタル 教科書体 NK-B" panose="02020700000000000000" pitchFamily="18" charset="-128"/>
                          <a:ea typeface="UD デジタル 教科書体 NK-B" panose="02020700000000000000" pitchFamily="18" charset="-128"/>
                          <a:cs typeface="メイリオ"/>
                        </a:rPr>
                        <a:t>界</a:t>
                      </a:r>
                      <a:r>
                        <a:rPr sz="2400" b="1" dirty="0">
                          <a:solidFill>
                            <a:schemeClr val="accent3">
                              <a:lumMod val="50000"/>
                            </a:schemeClr>
                          </a:solidFill>
                          <a:latin typeface="UD デジタル 教科書体 NK-B" panose="02020700000000000000" pitchFamily="18" charset="-128"/>
                          <a:ea typeface="UD デジタル 教科書体 NK-B" panose="02020700000000000000" pitchFamily="18" charset="-128"/>
                          <a:cs typeface="メイリオ"/>
                        </a:rPr>
                        <a:t>全体</a:t>
                      </a:r>
                      <a:r>
                        <a:rPr sz="2400" b="1" spc="-15" dirty="0">
                          <a:solidFill>
                            <a:schemeClr val="accent3">
                              <a:lumMod val="50000"/>
                            </a:schemeClr>
                          </a:solidFill>
                          <a:latin typeface="UD デジタル 教科書体 NK-B" panose="02020700000000000000" pitchFamily="18" charset="-128"/>
                          <a:ea typeface="UD デジタル 教科書体 NK-B" panose="02020700000000000000" pitchFamily="18" charset="-128"/>
                          <a:cs typeface="メイリオ"/>
                        </a:rPr>
                        <a:t>へ</a:t>
                      </a:r>
                      <a:r>
                        <a:rPr sz="2400" b="1" dirty="0">
                          <a:solidFill>
                            <a:schemeClr val="accent3">
                              <a:lumMod val="50000"/>
                            </a:schemeClr>
                          </a:solidFill>
                          <a:latin typeface="UD デジタル 教科書体 NK-B" panose="02020700000000000000" pitchFamily="18" charset="-128"/>
                          <a:ea typeface="UD デジタル 教科書体 NK-B" panose="02020700000000000000" pitchFamily="18" charset="-128"/>
                          <a:cs typeface="メイリオ"/>
                        </a:rPr>
                        <a:t>の影響</a:t>
                      </a:r>
                      <a:endParaRPr sz="2400" dirty="0">
                        <a:solidFill>
                          <a:schemeClr val="accent3">
                            <a:lumMod val="50000"/>
                          </a:schemeClr>
                        </a:solidFill>
                        <a:latin typeface="UD デジタル 教科書体 NK-B" panose="02020700000000000000" pitchFamily="18" charset="-128"/>
                        <a:ea typeface="UD デジタル 教科書体 NK-B" panose="02020700000000000000" pitchFamily="18" charset="-128"/>
                        <a:cs typeface="メイリオ"/>
                      </a:endParaRPr>
                    </a:p>
                  </a:txBody>
                  <a:tcPr marL="0" marR="0" marT="75565" marB="0">
                    <a:lnL w="3175">
                      <a:solidFill>
                        <a:srgbClr val="5B7038"/>
                      </a:solidFill>
                      <a:prstDash val="solid"/>
                    </a:lnL>
                    <a:lnR w="3175">
                      <a:solidFill>
                        <a:srgbClr val="5B7038"/>
                      </a:solidFill>
                      <a:prstDash val="solid"/>
                    </a:lnR>
                    <a:lnT w="3175">
                      <a:solidFill>
                        <a:srgbClr val="5B7038"/>
                      </a:solidFill>
                      <a:prstDash val="solid"/>
                    </a:lnT>
                    <a:lnB w="6350">
                      <a:solidFill>
                        <a:srgbClr val="5B7038"/>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481583">
                <a:tc>
                  <a:txBody>
                    <a:bodyPr/>
                    <a:lstStyle/>
                    <a:p>
                      <a:pPr marL="284480" algn="ctr">
                        <a:lnSpc>
                          <a:spcPct val="100000"/>
                        </a:lnSpc>
                        <a:spcBef>
                          <a:spcPts val="930"/>
                        </a:spcBef>
                      </a:pPr>
                      <a:r>
                        <a:rPr sz="2000" b="1" spc="-5" dirty="0">
                          <a:solidFill>
                            <a:srgbClr val="5B7038"/>
                          </a:solidFill>
                          <a:latin typeface="UD デジタル 教科書体 NK-B" panose="02020700000000000000" pitchFamily="18" charset="-128"/>
                          <a:ea typeface="UD デジタル 教科書体 NK-B" panose="02020700000000000000" pitchFamily="18" charset="-128"/>
                          <a:cs typeface="メイリオ"/>
                        </a:rPr>
                        <a:t>疾患</a:t>
                      </a:r>
                      <a:endParaRPr sz="2000" dirty="0">
                        <a:latin typeface="UD デジタル 教科書体 NK-B" panose="02020700000000000000" pitchFamily="18" charset="-128"/>
                        <a:ea typeface="UD デジタル 教科書体 NK-B" panose="02020700000000000000" pitchFamily="18" charset="-128"/>
                        <a:cs typeface="メイリオ"/>
                      </a:endParaRPr>
                    </a:p>
                  </a:txBody>
                  <a:tcPr marL="0" marR="0" marT="118110" marB="0">
                    <a:lnL w="3175">
                      <a:solidFill>
                        <a:srgbClr val="5B7038"/>
                      </a:solidFill>
                      <a:prstDash val="solid"/>
                    </a:lnL>
                    <a:lnR w="6350">
                      <a:solidFill>
                        <a:srgbClr val="5B7038"/>
                      </a:solidFill>
                      <a:prstDash val="solid"/>
                    </a:lnR>
                    <a:lnT w="6350">
                      <a:solidFill>
                        <a:srgbClr val="5B7038"/>
                      </a:solidFill>
                      <a:prstDash val="solid"/>
                    </a:lnT>
                    <a:lnB w="6350">
                      <a:solidFill>
                        <a:srgbClr val="5B7038"/>
                      </a:solidFill>
                      <a:prstDash val="solid"/>
                    </a:lnB>
                  </a:tcPr>
                </a:tc>
                <a:tc>
                  <a:txBody>
                    <a:bodyPr/>
                    <a:lstStyle/>
                    <a:p>
                      <a:pPr marL="207645" algn="ctr">
                        <a:lnSpc>
                          <a:spcPct val="100000"/>
                        </a:lnSpc>
                        <a:spcBef>
                          <a:spcPts val="930"/>
                        </a:spcBef>
                        <a:tabLst>
                          <a:tab pos="1716405" algn="l"/>
                        </a:tabLst>
                      </a:pPr>
                      <a:r>
                        <a:rPr sz="2000" b="1" spc="-5" dirty="0">
                          <a:solidFill>
                            <a:srgbClr val="5B7038"/>
                          </a:solidFill>
                          <a:latin typeface="UD デジタル 教科書体 NK-B" panose="02020700000000000000" pitchFamily="18" charset="-128"/>
                          <a:ea typeface="UD デジタル 教科書体 NK-B" panose="02020700000000000000" pitchFamily="18" charset="-128"/>
                          <a:cs typeface="メイリオ"/>
                        </a:rPr>
                        <a:t>患者数	支出</a:t>
                      </a:r>
                      <a:endParaRPr sz="2000" dirty="0">
                        <a:latin typeface="UD デジタル 教科書体 NK-B" panose="02020700000000000000" pitchFamily="18" charset="-128"/>
                        <a:ea typeface="UD デジタル 教科書体 NK-B" panose="02020700000000000000" pitchFamily="18" charset="-128"/>
                        <a:cs typeface="メイリオ"/>
                      </a:endParaRPr>
                    </a:p>
                  </a:txBody>
                  <a:tcPr marL="0" marR="0" marT="118110" marB="0">
                    <a:lnL w="6350">
                      <a:solidFill>
                        <a:srgbClr val="5B7038"/>
                      </a:solidFill>
                      <a:prstDash val="solid"/>
                    </a:lnL>
                    <a:lnR w="3175">
                      <a:solidFill>
                        <a:srgbClr val="5B7038"/>
                      </a:solidFill>
                      <a:prstDash val="solid"/>
                    </a:lnR>
                    <a:lnT w="6350">
                      <a:solidFill>
                        <a:srgbClr val="5B7038"/>
                      </a:solidFill>
                      <a:prstDash val="solid"/>
                    </a:lnT>
                    <a:lnB w="6350">
                      <a:solidFill>
                        <a:srgbClr val="5B7038"/>
                      </a:solidFill>
                      <a:prstDash val="solid"/>
                    </a:lnB>
                  </a:tcPr>
                </a:tc>
                <a:extLst>
                  <a:ext uri="{0D108BD9-81ED-4DB2-BD59-A6C34878D82A}">
                    <a16:rowId xmlns:a16="http://schemas.microsoft.com/office/drawing/2014/main" val="10001"/>
                  </a:ext>
                </a:extLst>
              </a:tr>
              <a:tr h="1513332">
                <a:tc>
                  <a:txBody>
                    <a:bodyPr/>
                    <a:lstStyle/>
                    <a:p>
                      <a:pPr marL="275590" algn="ctr">
                        <a:lnSpc>
                          <a:spcPct val="100000"/>
                        </a:lnSpc>
                        <a:spcBef>
                          <a:spcPts val="965"/>
                        </a:spcBef>
                      </a:pPr>
                      <a:r>
                        <a:rPr sz="1800" b="1" spc="-5" dirty="0">
                          <a:solidFill>
                            <a:srgbClr val="252525"/>
                          </a:solidFill>
                          <a:latin typeface="UD デジタル 教科書体 NK-B" panose="02020700000000000000" pitchFamily="18" charset="-128"/>
                          <a:ea typeface="UD デジタル 教科書体 NK-B" panose="02020700000000000000" pitchFamily="18" charset="-128"/>
                          <a:cs typeface="メイリオ"/>
                        </a:rPr>
                        <a:t>糖尿病</a:t>
                      </a:r>
                      <a:endParaRPr sz="1800" dirty="0">
                        <a:latin typeface="UD デジタル 教科書体 NK-B" panose="02020700000000000000" pitchFamily="18" charset="-128"/>
                        <a:ea typeface="UD デジタル 教科書体 NK-B" panose="02020700000000000000" pitchFamily="18" charset="-128"/>
                        <a:cs typeface="メイリオ"/>
                      </a:endParaRPr>
                    </a:p>
                    <a:p>
                      <a:pPr marL="275590" algn="ctr">
                        <a:lnSpc>
                          <a:spcPct val="100000"/>
                        </a:lnSpc>
                        <a:spcBef>
                          <a:spcPts val="1920"/>
                        </a:spcBef>
                      </a:pPr>
                      <a:r>
                        <a:rPr sz="1800" b="1" spc="-5" dirty="0">
                          <a:solidFill>
                            <a:srgbClr val="252525"/>
                          </a:solidFill>
                          <a:latin typeface="UD デジタル 教科書体 NK-B" panose="02020700000000000000" pitchFamily="18" charset="-128"/>
                          <a:ea typeface="UD デジタル 教科書体 NK-B" panose="02020700000000000000" pitchFamily="18" charset="-128"/>
                          <a:cs typeface="メイリオ"/>
                        </a:rPr>
                        <a:t>関節リウマチ</a:t>
                      </a:r>
                      <a:endParaRPr sz="1800" dirty="0">
                        <a:latin typeface="UD デジタル 教科書体 NK-B" panose="02020700000000000000" pitchFamily="18" charset="-128"/>
                        <a:ea typeface="UD デジタル 教科書体 NK-B" panose="02020700000000000000" pitchFamily="18" charset="-128"/>
                        <a:cs typeface="メイリオ"/>
                      </a:endParaRPr>
                    </a:p>
                    <a:p>
                      <a:pPr marL="275590" algn="ctr">
                        <a:lnSpc>
                          <a:spcPct val="100000"/>
                        </a:lnSpc>
                        <a:spcBef>
                          <a:spcPts val="1920"/>
                        </a:spcBef>
                      </a:pPr>
                      <a:r>
                        <a:rPr sz="1800" b="1" spc="-5" dirty="0">
                          <a:solidFill>
                            <a:srgbClr val="252525"/>
                          </a:solidFill>
                          <a:latin typeface="UD デジタル 教科書体 NK-B" panose="02020700000000000000" pitchFamily="18" charset="-128"/>
                          <a:ea typeface="UD デジタル 教科書体 NK-B" panose="02020700000000000000" pitchFamily="18" charset="-128"/>
                          <a:cs typeface="Tw Cen MT"/>
                        </a:rPr>
                        <a:t>HIV</a:t>
                      </a:r>
                      <a:endParaRPr sz="1800" dirty="0">
                        <a:latin typeface="UD デジタル 教科書体 NK-B" panose="02020700000000000000" pitchFamily="18" charset="-128"/>
                        <a:ea typeface="UD デジタル 教科書体 NK-B" panose="02020700000000000000" pitchFamily="18" charset="-128"/>
                        <a:cs typeface="Tw Cen MT"/>
                      </a:endParaRPr>
                    </a:p>
                  </a:txBody>
                  <a:tcPr marL="0" marR="0" marT="122555" marB="0">
                    <a:lnL w="3175">
                      <a:solidFill>
                        <a:srgbClr val="5B7038"/>
                      </a:solidFill>
                      <a:prstDash val="solid"/>
                    </a:lnL>
                    <a:lnR w="6350">
                      <a:solidFill>
                        <a:srgbClr val="5B7038"/>
                      </a:solidFill>
                      <a:prstDash val="solid"/>
                    </a:lnR>
                    <a:lnT w="6350">
                      <a:solidFill>
                        <a:srgbClr val="5B7038"/>
                      </a:solidFill>
                      <a:prstDash val="solid"/>
                    </a:lnT>
                    <a:lnB w="3175">
                      <a:solidFill>
                        <a:srgbClr val="5B7038"/>
                      </a:solidFill>
                      <a:prstDash val="solid"/>
                    </a:lnB>
                  </a:tcPr>
                </a:tc>
                <a:tc>
                  <a:txBody>
                    <a:bodyPr/>
                    <a:lstStyle/>
                    <a:p>
                      <a:pPr marL="245110" algn="ctr">
                        <a:lnSpc>
                          <a:spcPct val="100000"/>
                        </a:lnSpc>
                        <a:spcBef>
                          <a:spcPts val="965"/>
                        </a:spcBef>
                        <a:tabLst>
                          <a:tab pos="1739900" algn="l"/>
                        </a:tabLst>
                      </a:pPr>
                      <a:r>
                        <a:rPr lang="ja-JP" altLang="en-US" sz="1800" spc="-10" dirty="0" smtClean="0">
                          <a:solidFill>
                            <a:srgbClr val="252525"/>
                          </a:solidFill>
                          <a:latin typeface="UD デジタル 教科書体 NK-B" panose="02020700000000000000" pitchFamily="18" charset="-128"/>
                          <a:ea typeface="UD デジタル 教科書体 NK-B" panose="02020700000000000000" pitchFamily="18" charset="-128"/>
                          <a:cs typeface="Tw Cen MT"/>
                        </a:rPr>
                        <a:t>　　</a:t>
                      </a:r>
                      <a:r>
                        <a:rPr sz="1800" spc="-10" dirty="0" smtClean="0">
                          <a:solidFill>
                            <a:srgbClr val="252525"/>
                          </a:solidFill>
                          <a:latin typeface="UD デジタル 教科書体 NK-B" panose="02020700000000000000" pitchFamily="18" charset="-128"/>
                          <a:ea typeface="UD デジタル 教科書体 NK-B" panose="02020700000000000000" pitchFamily="18" charset="-128"/>
                          <a:cs typeface="Tw Cen MT"/>
                        </a:rPr>
                        <a:t>7</a:t>
                      </a:r>
                      <a:r>
                        <a:rPr sz="1800" spc="-5" dirty="0">
                          <a:solidFill>
                            <a:srgbClr val="252525"/>
                          </a:solidFill>
                          <a:latin typeface="UD デジタル 教科書体 NK-B" panose="02020700000000000000" pitchFamily="18" charset="-128"/>
                          <a:ea typeface="UD デジタル 教科書体 NK-B" panose="02020700000000000000" pitchFamily="18" charset="-128"/>
                          <a:cs typeface="メイリオ"/>
                        </a:rPr>
                        <a:t>億人	</a:t>
                      </a:r>
                      <a:r>
                        <a:rPr sz="1800" spc="-10" dirty="0">
                          <a:solidFill>
                            <a:srgbClr val="252525"/>
                          </a:solidFill>
                          <a:latin typeface="UD デジタル 教科書体 NK-B" panose="02020700000000000000" pitchFamily="18" charset="-128"/>
                          <a:ea typeface="UD デジタル 教科書体 NK-B" panose="02020700000000000000" pitchFamily="18" charset="-128"/>
                          <a:cs typeface="Tw Cen MT"/>
                        </a:rPr>
                        <a:t>1.2</a:t>
                      </a:r>
                      <a:r>
                        <a:rPr sz="1800" spc="-5" dirty="0">
                          <a:solidFill>
                            <a:srgbClr val="252525"/>
                          </a:solidFill>
                          <a:latin typeface="UD デジタル 教科書体 NK-B" panose="02020700000000000000" pitchFamily="18" charset="-128"/>
                          <a:ea typeface="UD デジタル 教科書体 NK-B" panose="02020700000000000000" pitchFamily="18" charset="-128"/>
                          <a:cs typeface="メイリオ"/>
                        </a:rPr>
                        <a:t>兆ドル</a:t>
                      </a:r>
                      <a:endParaRPr sz="1800" dirty="0">
                        <a:latin typeface="UD デジタル 教科書体 NK-B" panose="02020700000000000000" pitchFamily="18" charset="-128"/>
                        <a:ea typeface="UD デジタル 教科書体 NK-B" panose="02020700000000000000" pitchFamily="18" charset="-128"/>
                        <a:cs typeface="メイリオ"/>
                      </a:endParaRPr>
                    </a:p>
                    <a:p>
                      <a:pPr marL="245110" algn="ctr">
                        <a:lnSpc>
                          <a:spcPct val="100000"/>
                        </a:lnSpc>
                        <a:spcBef>
                          <a:spcPts val="1920"/>
                        </a:spcBef>
                        <a:tabLst>
                          <a:tab pos="1739900" algn="l"/>
                        </a:tabLst>
                      </a:pPr>
                      <a:r>
                        <a:rPr sz="1800" spc="-5" dirty="0">
                          <a:solidFill>
                            <a:srgbClr val="252525"/>
                          </a:solidFill>
                          <a:latin typeface="UD デジタル 教科書体 NK-B" panose="02020700000000000000" pitchFamily="18" charset="-128"/>
                          <a:ea typeface="UD デジタル 教科書体 NK-B" panose="02020700000000000000" pitchFamily="18" charset="-128"/>
                          <a:cs typeface="Tw Cen MT"/>
                        </a:rPr>
                        <a:t>3,000</a:t>
                      </a:r>
                      <a:r>
                        <a:rPr sz="1800" dirty="0">
                          <a:solidFill>
                            <a:srgbClr val="252525"/>
                          </a:solidFill>
                          <a:latin typeface="UD デジタル 教科書体 NK-B" panose="02020700000000000000" pitchFamily="18" charset="-128"/>
                          <a:ea typeface="UD デジタル 教科書体 NK-B" panose="02020700000000000000" pitchFamily="18" charset="-128"/>
                          <a:cs typeface="メイリオ"/>
                        </a:rPr>
                        <a:t>万人	</a:t>
                      </a:r>
                      <a:r>
                        <a:rPr sz="1800" spc="-5" dirty="0">
                          <a:solidFill>
                            <a:srgbClr val="252525"/>
                          </a:solidFill>
                          <a:latin typeface="UD デジタル 教科書体 NK-B" panose="02020700000000000000" pitchFamily="18" charset="-128"/>
                          <a:ea typeface="UD デジタル 教科書体 NK-B" panose="02020700000000000000" pitchFamily="18" charset="-128"/>
                          <a:cs typeface="Tw Cen MT"/>
                        </a:rPr>
                        <a:t>300</a:t>
                      </a:r>
                      <a:r>
                        <a:rPr sz="1800" dirty="0">
                          <a:solidFill>
                            <a:srgbClr val="252525"/>
                          </a:solidFill>
                          <a:latin typeface="UD デジタル 教科書体 NK-B" panose="02020700000000000000" pitchFamily="18" charset="-128"/>
                          <a:ea typeface="UD デジタル 教科書体 NK-B" panose="02020700000000000000" pitchFamily="18" charset="-128"/>
                          <a:cs typeface="メイリオ"/>
                        </a:rPr>
                        <a:t>億ドル</a:t>
                      </a:r>
                      <a:endParaRPr sz="1800" dirty="0">
                        <a:latin typeface="UD デジタル 教科書体 NK-B" panose="02020700000000000000" pitchFamily="18" charset="-128"/>
                        <a:ea typeface="UD デジタル 教科書体 NK-B" panose="02020700000000000000" pitchFamily="18" charset="-128"/>
                        <a:cs typeface="メイリオ"/>
                      </a:endParaRPr>
                    </a:p>
                    <a:p>
                      <a:pPr marL="245110" algn="ctr">
                        <a:lnSpc>
                          <a:spcPct val="100000"/>
                        </a:lnSpc>
                        <a:spcBef>
                          <a:spcPts val="1920"/>
                        </a:spcBef>
                        <a:tabLst>
                          <a:tab pos="1739900" algn="l"/>
                        </a:tabLst>
                      </a:pPr>
                      <a:r>
                        <a:rPr sz="1800" spc="-5" dirty="0">
                          <a:solidFill>
                            <a:srgbClr val="252525"/>
                          </a:solidFill>
                          <a:latin typeface="UD デジタル 教科書体 NK-B" panose="02020700000000000000" pitchFamily="18" charset="-128"/>
                          <a:ea typeface="UD デジタル 教科書体 NK-B" panose="02020700000000000000" pitchFamily="18" charset="-128"/>
                          <a:cs typeface="Tw Cen MT"/>
                        </a:rPr>
                        <a:t>4,000</a:t>
                      </a:r>
                      <a:r>
                        <a:rPr sz="1800" dirty="0">
                          <a:solidFill>
                            <a:srgbClr val="252525"/>
                          </a:solidFill>
                          <a:latin typeface="UD デジタル 教科書体 NK-B" panose="02020700000000000000" pitchFamily="18" charset="-128"/>
                          <a:ea typeface="UD デジタル 教科書体 NK-B" panose="02020700000000000000" pitchFamily="18" charset="-128"/>
                          <a:cs typeface="メイリオ"/>
                        </a:rPr>
                        <a:t>万人	</a:t>
                      </a:r>
                      <a:r>
                        <a:rPr sz="1800" spc="-5" dirty="0">
                          <a:solidFill>
                            <a:srgbClr val="252525"/>
                          </a:solidFill>
                          <a:latin typeface="UD デジタル 教科書体 NK-B" panose="02020700000000000000" pitchFamily="18" charset="-128"/>
                          <a:ea typeface="UD デジタル 教科書体 NK-B" panose="02020700000000000000" pitchFamily="18" charset="-128"/>
                          <a:cs typeface="Tw Cen MT"/>
                        </a:rPr>
                        <a:t>500</a:t>
                      </a:r>
                      <a:r>
                        <a:rPr sz="1800" dirty="0">
                          <a:solidFill>
                            <a:srgbClr val="252525"/>
                          </a:solidFill>
                          <a:latin typeface="UD デジタル 教科書体 NK-B" panose="02020700000000000000" pitchFamily="18" charset="-128"/>
                          <a:ea typeface="UD デジタル 教科書体 NK-B" panose="02020700000000000000" pitchFamily="18" charset="-128"/>
                          <a:cs typeface="メイリオ"/>
                        </a:rPr>
                        <a:t>億ドル</a:t>
                      </a:r>
                      <a:endParaRPr sz="1800" dirty="0">
                        <a:latin typeface="UD デジタル 教科書体 NK-B" panose="02020700000000000000" pitchFamily="18" charset="-128"/>
                        <a:ea typeface="UD デジタル 教科書体 NK-B" panose="02020700000000000000" pitchFamily="18" charset="-128"/>
                        <a:cs typeface="メイリオ"/>
                      </a:endParaRPr>
                    </a:p>
                  </a:txBody>
                  <a:tcPr marL="0" marR="0" marT="122555" marB="0">
                    <a:lnL w="6350">
                      <a:solidFill>
                        <a:srgbClr val="5B7038"/>
                      </a:solidFill>
                      <a:prstDash val="solid"/>
                    </a:lnL>
                    <a:lnR w="3175">
                      <a:solidFill>
                        <a:srgbClr val="5B7038"/>
                      </a:solidFill>
                      <a:prstDash val="solid"/>
                    </a:lnR>
                    <a:lnT w="6350">
                      <a:solidFill>
                        <a:srgbClr val="5B7038"/>
                      </a:solidFill>
                      <a:prstDash val="solid"/>
                    </a:lnT>
                    <a:lnB w="3175">
                      <a:solidFill>
                        <a:srgbClr val="5B7038"/>
                      </a:solidFill>
                      <a:prstDash val="solid"/>
                    </a:lnB>
                  </a:tcPr>
                </a:tc>
                <a:extLst>
                  <a:ext uri="{0D108BD9-81ED-4DB2-BD59-A6C34878D82A}">
                    <a16:rowId xmlns:a16="http://schemas.microsoft.com/office/drawing/2014/main" val="10002"/>
                  </a:ext>
                </a:extLst>
              </a:tr>
            </a:tbl>
          </a:graphicData>
        </a:graphic>
      </p:graphicFrame>
      <p:sp>
        <p:nvSpPr>
          <p:cNvPr id="7" name="右矢印 6"/>
          <p:cNvSpPr/>
          <p:nvPr/>
        </p:nvSpPr>
        <p:spPr>
          <a:xfrm>
            <a:off x="5662307" y="1906075"/>
            <a:ext cx="889455" cy="1343153"/>
          </a:xfrm>
          <a:prstGeom prst="rightArrow">
            <a:avLst>
              <a:gd name="adj1" fmla="val 62413"/>
              <a:gd name="adj2" fmla="val 50000"/>
            </a:avLst>
          </a:prstGeom>
          <a:solidFill>
            <a:schemeClr val="accent3">
              <a:lumMod val="50000"/>
            </a:schemeClr>
          </a:solidFill>
          <a:ln>
            <a:solidFill>
              <a:schemeClr val="accent3">
                <a:lumMod val="60000"/>
                <a:lumOff val="40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52135" y="1951703"/>
            <a:ext cx="608013" cy="369332"/>
          </a:xfrm>
          <a:prstGeom prst="rect">
            <a:avLst/>
          </a:prstGeom>
          <a:noFill/>
        </p:spPr>
        <p:txBody>
          <a:bodyPr wrap="square" rtlCol="0">
            <a:spAutoFit/>
          </a:bodyPr>
          <a:lstStyle/>
          <a:p>
            <a:pPr algn="ctr"/>
            <a:r>
              <a:rPr lang="ja-JP" altLang="en-US" b="1" dirty="0">
                <a:solidFill>
                  <a:srgbClr val="DF51AC"/>
                </a:solidFill>
                <a:latin typeface="UD デジタル 教科書体 NK-B" panose="02020700000000000000" pitchFamily="18" charset="-128"/>
                <a:ea typeface="UD デジタル 教科書体 NK-B" panose="02020700000000000000" pitchFamily="18" charset="-128"/>
              </a:rPr>
              <a:t>①</a:t>
            </a:r>
            <a:endParaRPr kumimoji="1" lang="ja-JP" altLang="en-US" b="1" dirty="0">
              <a:solidFill>
                <a:srgbClr val="DF51AC"/>
              </a:solidFill>
              <a:latin typeface="UD デジタル 教科書体 NK-B" panose="02020700000000000000" pitchFamily="18" charset="-128"/>
              <a:ea typeface="UD デジタル 教科書体 NK-B" panose="02020700000000000000" pitchFamily="18" charset="-128"/>
            </a:endParaRPr>
          </a:p>
        </p:txBody>
      </p:sp>
      <p:sp>
        <p:nvSpPr>
          <p:cNvPr id="42" name="テキスト ボックス 41"/>
          <p:cNvSpPr txBox="1"/>
          <p:nvPr/>
        </p:nvSpPr>
        <p:spPr>
          <a:xfrm>
            <a:off x="216711" y="2282863"/>
            <a:ext cx="608013" cy="369332"/>
          </a:xfrm>
          <a:prstGeom prst="rect">
            <a:avLst/>
          </a:prstGeom>
          <a:noFill/>
        </p:spPr>
        <p:txBody>
          <a:bodyPr wrap="square" rtlCol="0">
            <a:spAutoFit/>
          </a:bodyPr>
          <a:lstStyle/>
          <a:p>
            <a:pPr algn="ctr"/>
            <a:r>
              <a:rPr kumimoji="1" lang="ja-JP" altLang="en-US" b="1" dirty="0" smtClean="0">
                <a:solidFill>
                  <a:srgbClr val="D55BBB"/>
                </a:solidFill>
                <a:latin typeface="UD デジタル 教科書体 NK-B" panose="02020700000000000000" pitchFamily="18" charset="-128"/>
                <a:ea typeface="UD デジタル 教科書体 NK-B" panose="02020700000000000000" pitchFamily="18" charset="-128"/>
              </a:rPr>
              <a:t>②</a:t>
            </a:r>
            <a:endParaRPr kumimoji="1" lang="ja-JP" altLang="en-US" b="1" dirty="0">
              <a:solidFill>
                <a:srgbClr val="D55BBB"/>
              </a:solidFill>
              <a:latin typeface="UD デジタル 教科書体 NK-B" panose="02020700000000000000" pitchFamily="18" charset="-128"/>
              <a:ea typeface="UD デジタル 教科書体 NK-B" panose="02020700000000000000" pitchFamily="18" charset="-128"/>
            </a:endParaRPr>
          </a:p>
        </p:txBody>
      </p:sp>
      <p:sp>
        <p:nvSpPr>
          <p:cNvPr id="43" name="テキスト ボックス 42"/>
          <p:cNvSpPr txBox="1"/>
          <p:nvPr/>
        </p:nvSpPr>
        <p:spPr>
          <a:xfrm>
            <a:off x="33993" y="2908358"/>
            <a:ext cx="608013" cy="369332"/>
          </a:xfrm>
          <a:prstGeom prst="rect">
            <a:avLst/>
          </a:prstGeom>
          <a:noFill/>
        </p:spPr>
        <p:txBody>
          <a:bodyPr wrap="square" rtlCol="0">
            <a:spAutoFit/>
          </a:bodyPr>
          <a:lstStyle/>
          <a:p>
            <a:pPr algn="ctr"/>
            <a:r>
              <a:rPr lang="ja-JP" altLang="en-US" b="1" dirty="0" smtClean="0">
                <a:solidFill>
                  <a:srgbClr val="D55BBB"/>
                </a:solidFill>
                <a:latin typeface="UD デジタル 教科書体 NK-B" panose="02020700000000000000" pitchFamily="18" charset="-128"/>
                <a:ea typeface="UD デジタル 教科書体 NK-B" panose="02020700000000000000" pitchFamily="18" charset="-128"/>
              </a:rPr>
              <a:t>③</a:t>
            </a:r>
            <a:endParaRPr kumimoji="1" lang="ja-JP" altLang="en-US" b="1" dirty="0">
              <a:solidFill>
                <a:srgbClr val="D55BBB"/>
              </a:solidFill>
              <a:latin typeface="UD デジタル 教科書体 NK-B" panose="02020700000000000000" pitchFamily="18" charset="-128"/>
              <a:ea typeface="UD デジタル 教科書体 NK-B" panose="02020700000000000000" pitchFamily="18" charset="-128"/>
            </a:endParaRPr>
          </a:p>
        </p:txBody>
      </p:sp>
      <p:sp>
        <p:nvSpPr>
          <p:cNvPr id="44" name="テキスト ボックス 43"/>
          <p:cNvSpPr txBox="1"/>
          <p:nvPr/>
        </p:nvSpPr>
        <p:spPr>
          <a:xfrm>
            <a:off x="6980508" y="2892011"/>
            <a:ext cx="608013" cy="369332"/>
          </a:xfrm>
          <a:prstGeom prst="rect">
            <a:avLst/>
          </a:prstGeom>
          <a:noFill/>
        </p:spPr>
        <p:txBody>
          <a:bodyPr wrap="square" rtlCol="0">
            <a:spAutoFit/>
          </a:bodyPr>
          <a:lstStyle/>
          <a:p>
            <a:pPr algn="ctr"/>
            <a:r>
              <a:rPr lang="ja-JP" altLang="en-US" b="1" dirty="0">
                <a:solidFill>
                  <a:srgbClr val="D55BBB"/>
                </a:solidFill>
                <a:latin typeface="UD デジタル 教科書体 NK-B" panose="02020700000000000000" pitchFamily="18" charset="-128"/>
                <a:ea typeface="UD デジタル 教科書体 NK-B" panose="02020700000000000000" pitchFamily="18" charset="-128"/>
              </a:rPr>
              <a:t>①</a:t>
            </a:r>
            <a:endParaRPr kumimoji="1" lang="ja-JP" altLang="en-US" b="1" dirty="0">
              <a:solidFill>
                <a:srgbClr val="D55BBB"/>
              </a:solidFill>
              <a:latin typeface="UD デジタル 教科書体 NK-B" panose="02020700000000000000" pitchFamily="18" charset="-128"/>
              <a:ea typeface="UD デジタル 教科書体 NK-B" panose="02020700000000000000" pitchFamily="18" charset="-128"/>
            </a:endParaRPr>
          </a:p>
        </p:txBody>
      </p:sp>
      <p:sp>
        <p:nvSpPr>
          <p:cNvPr id="45" name="テキスト ボックス 44"/>
          <p:cNvSpPr txBox="1"/>
          <p:nvPr/>
        </p:nvSpPr>
        <p:spPr>
          <a:xfrm>
            <a:off x="6703660" y="3399673"/>
            <a:ext cx="608013" cy="369332"/>
          </a:xfrm>
          <a:prstGeom prst="rect">
            <a:avLst/>
          </a:prstGeom>
          <a:noFill/>
        </p:spPr>
        <p:txBody>
          <a:bodyPr wrap="square" rtlCol="0">
            <a:spAutoFit/>
          </a:bodyPr>
          <a:lstStyle/>
          <a:p>
            <a:pPr algn="ctr"/>
            <a:r>
              <a:rPr kumimoji="1" lang="ja-JP" altLang="en-US" b="1" dirty="0" smtClean="0">
                <a:solidFill>
                  <a:srgbClr val="D55BBB"/>
                </a:solidFill>
                <a:latin typeface="UD デジタル 教科書体 NK-B" panose="02020700000000000000" pitchFamily="18" charset="-128"/>
                <a:ea typeface="UD デジタル 教科書体 NK-B" panose="02020700000000000000" pitchFamily="18" charset="-128"/>
              </a:rPr>
              <a:t>②</a:t>
            </a:r>
            <a:endParaRPr kumimoji="1" lang="ja-JP" altLang="en-US" b="1" dirty="0">
              <a:solidFill>
                <a:srgbClr val="D55BBB"/>
              </a:solidFill>
              <a:latin typeface="UD デジタル 教科書体 NK-B" panose="02020700000000000000" pitchFamily="18" charset="-128"/>
              <a:ea typeface="UD デジタル 教科書体 NK-B" panose="02020700000000000000" pitchFamily="18" charset="-128"/>
            </a:endParaRPr>
          </a:p>
        </p:txBody>
      </p:sp>
      <p:sp>
        <p:nvSpPr>
          <p:cNvPr id="46" name="テキスト ボックス 45"/>
          <p:cNvSpPr txBox="1"/>
          <p:nvPr/>
        </p:nvSpPr>
        <p:spPr>
          <a:xfrm>
            <a:off x="7100943" y="3916293"/>
            <a:ext cx="608013" cy="369332"/>
          </a:xfrm>
          <a:prstGeom prst="rect">
            <a:avLst/>
          </a:prstGeom>
          <a:noFill/>
        </p:spPr>
        <p:txBody>
          <a:bodyPr wrap="square" rtlCol="0">
            <a:spAutoFit/>
          </a:bodyPr>
          <a:lstStyle/>
          <a:p>
            <a:pPr algn="ctr"/>
            <a:r>
              <a:rPr lang="ja-JP" altLang="en-US" b="1" dirty="0" smtClean="0">
                <a:solidFill>
                  <a:srgbClr val="D55BBB"/>
                </a:solidFill>
                <a:latin typeface="UD デジタル 教科書体 NK-B" panose="02020700000000000000" pitchFamily="18" charset="-128"/>
                <a:ea typeface="UD デジタル 教科書体 NK-B" panose="02020700000000000000" pitchFamily="18" charset="-128"/>
              </a:rPr>
              <a:t>③</a:t>
            </a:r>
            <a:endParaRPr kumimoji="1" lang="ja-JP" altLang="en-US" b="1" dirty="0">
              <a:solidFill>
                <a:srgbClr val="D55BBB"/>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027034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p:cNvSpPr/>
          <p:nvPr/>
        </p:nvSpPr>
        <p:spPr>
          <a:xfrm>
            <a:off x="1505711" y="2727959"/>
            <a:ext cx="9180576" cy="4130037"/>
          </a:xfrm>
          <a:prstGeom prst="rect">
            <a:avLst/>
          </a:prstGeom>
          <a:blipFill>
            <a:blip r:embed="rId2" cstate="print"/>
            <a:stretch>
              <a:fillRect/>
            </a:stretch>
          </a:blipFill>
        </p:spPr>
        <p:txBody>
          <a:bodyPr wrap="square" lIns="0" tIns="0" rIns="0" bIns="0" rtlCol="0"/>
          <a:lstStyle/>
          <a:p>
            <a:endParaRPr/>
          </a:p>
        </p:txBody>
      </p:sp>
      <p:grpSp>
        <p:nvGrpSpPr>
          <p:cNvPr id="12" name="object 5"/>
          <p:cNvGrpSpPr/>
          <p:nvPr/>
        </p:nvGrpSpPr>
        <p:grpSpPr>
          <a:xfrm>
            <a:off x="193547" y="1097280"/>
            <a:ext cx="2845435" cy="1562100"/>
            <a:chOff x="193547" y="1097280"/>
            <a:chExt cx="2845435" cy="1562100"/>
          </a:xfrm>
        </p:grpSpPr>
        <p:sp>
          <p:nvSpPr>
            <p:cNvPr id="13" name="object 6"/>
            <p:cNvSpPr/>
            <p:nvPr/>
          </p:nvSpPr>
          <p:spPr>
            <a:xfrm>
              <a:off x="193547" y="1097280"/>
              <a:ext cx="2845435" cy="1562100"/>
            </a:xfrm>
            <a:custGeom>
              <a:avLst/>
              <a:gdLst/>
              <a:ahLst/>
              <a:cxnLst/>
              <a:rect l="l" t="t" r="r" b="b"/>
              <a:pathLst>
                <a:path w="2845435" h="1562100">
                  <a:moveTo>
                    <a:pt x="2845308" y="0"/>
                  </a:moveTo>
                  <a:lnTo>
                    <a:pt x="0" y="0"/>
                  </a:lnTo>
                  <a:lnTo>
                    <a:pt x="0" y="1562100"/>
                  </a:lnTo>
                  <a:lnTo>
                    <a:pt x="2845308" y="1562100"/>
                  </a:lnTo>
                  <a:lnTo>
                    <a:pt x="2845308" y="0"/>
                  </a:lnTo>
                  <a:close/>
                </a:path>
              </a:pathLst>
            </a:custGeom>
            <a:solidFill>
              <a:srgbClr val="FFF1CC"/>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14" name="object 7"/>
            <p:cNvSpPr/>
            <p:nvPr/>
          </p:nvSpPr>
          <p:spPr>
            <a:xfrm>
              <a:off x="266700" y="1167384"/>
              <a:ext cx="1350645" cy="245745"/>
            </a:xfrm>
            <a:custGeom>
              <a:avLst/>
              <a:gdLst/>
              <a:ahLst/>
              <a:cxnLst/>
              <a:rect l="l" t="t" r="r" b="b"/>
              <a:pathLst>
                <a:path w="1350645" h="245744">
                  <a:moveTo>
                    <a:pt x="1227582" y="0"/>
                  </a:moveTo>
                  <a:lnTo>
                    <a:pt x="122682" y="0"/>
                  </a:lnTo>
                  <a:lnTo>
                    <a:pt x="74929" y="9632"/>
                  </a:lnTo>
                  <a:lnTo>
                    <a:pt x="35933" y="35909"/>
                  </a:lnTo>
                  <a:lnTo>
                    <a:pt x="9641" y="74902"/>
                  </a:lnTo>
                  <a:lnTo>
                    <a:pt x="0" y="122681"/>
                  </a:lnTo>
                  <a:lnTo>
                    <a:pt x="9641" y="170461"/>
                  </a:lnTo>
                  <a:lnTo>
                    <a:pt x="35933" y="209454"/>
                  </a:lnTo>
                  <a:lnTo>
                    <a:pt x="74929" y="235731"/>
                  </a:lnTo>
                  <a:lnTo>
                    <a:pt x="122682" y="245363"/>
                  </a:lnTo>
                  <a:lnTo>
                    <a:pt x="1227582" y="245363"/>
                  </a:lnTo>
                  <a:lnTo>
                    <a:pt x="1275361" y="235731"/>
                  </a:lnTo>
                  <a:lnTo>
                    <a:pt x="1314354" y="209454"/>
                  </a:lnTo>
                  <a:lnTo>
                    <a:pt x="1340631" y="170461"/>
                  </a:lnTo>
                  <a:lnTo>
                    <a:pt x="1350264" y="122681"/>
                  </a:lnTo>
                  <a:lnTo>
                    <a:pt x="1340631" y="74902"/>
                  </a:lnTo>
                  <a:lnTo>
                    <a:pt x="1314354" y="35909"/>
                  </a:lnTo>
                  <a:lnTo>
                    <a:pt x="1275361" y="9632"/>
                  </a:lnTo>
                  <a:lnTo>
                    <a:pt x="1227582" y="0"/>
                  </a:lnTo>
                  <a:close/>
                </a:path>
              </a:pathLst>
            </a:custGeom>
            <a:solidFill>
              <a:srgbClr val="FFC000"/>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grpSp>
        <p:nvGrpSpPr>
          <p:cNvPr id="15" name="object 8"/>
          <p:cNvGrpSpPr/>
          <p:nvPr/>
        </p:nvGrpSpPr>
        <p:grpSpPr>
          <a:xfrm>
            <a:off x="3172967" y="1097280"/>
            <a:ext cx="2845435" cy="1562100"/>
            <a:chOff x="3172967" y="1097280"/>
            <a:chExt cx="2845435" cy="1562100"/>
          </a:xfrm>
        </p:grpSpPr>
        <p:sp>
          <p:nvSpPr>
            <p:cNvPr id="16" name="object 9"/>
            <p:cNvSpPr/>
            <p:nvPr/>
          </p:nvSpPr>
          <p:spPr>
            <a:xfrm>
              <a:off x="3172967" y="1097280"/>
              <a:ext cx="2845435" cy="1562100"/>
            </a:xfrm>
            <a:custGeom>
              <a:avLst/>
              <a:gdLst/>
              <a:ahLst/>
              <a:cxnLst/>
              <a:rect l="l" t="t" r="r" b="b"/>
              <a:pathLst>
                <a:path w="2845435" h="1562100">
                  <a:moveTo>
                    <a:pt x="2845308" y="0"/>
                  </a:moveTo>
                  <a:lnTo>
                    <a:pt x="0" y="0"/>
                  </a:lnTo>
                  <a:lnTo>
                    <a:pt x="0" y="1562100"/>
                  </a:lnTo>
                  <a:lnTo>
                    <a:pt x="2845308" y="1562100"/>
                  </a:lnTo>
                  <a:lnTo>
                    <a:pt x="2845308" y="0"/>
                  </a:lnTo>
                  <a:close/>
                </a:path>
              </a:pathLst>
            </a:custGeom>
            <a:solidFill>
              <a:srgbClr val="E1EFD9"/>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17" name="object 10"/>
            <p:cNvSpPr/>
            <p:nvPr/>
          </p:nvSpPr>
          <p:spPr>
            <a:xfrm>
              <a:off x="3288791" y="1167384"/>
              <a:ext cx="1697989" cy="245745"/>
            </a:xfrm>
            <a:custGeom>
              <a:avLst/>
              <a:gdLst/>
              <a:ahLst/>
              <a:cxnLst/>
              <a:rect l="l" t="t" r="r" b="b"/>
              <a:pathLst>
                <a:path w="1697989" h="245744">
                  <a:moveTo>
                    <a:pt x="1575054"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575054" y="245363"/>
                  </a:lnTo>
                  <a:lnTo>
                    <a:pt x="1622833" y="235731"/>
                  </a:lnTo>
                  <a:lnTo>
                    <a:pt x="1661826" y="209454"/>
                  </a:lnTo>
                  <a:lnTo>
                    <a:pt x="1688103" y="170461"/>
                  </a:lnTo>
                  <a:lnTo>
                    <a:pt x="1697736" y="122681"/>
                  </a:lnTo>
                  <a:lnTo>
                    <a:pt x="1688103" y="74902"/>
                  </a:lnTo>
                  <a:lnTo>
                    <a:pt x="1661826" y="35909"/>
                  </a:lnTo>
                  <a:lnTo>
                    <a:pt x="1622833" y="9632"/>
                  </a:lnTo>
                  <a:lnTo>
                    <a:pt x="1575054" y="0"/>
                  </a:lnTo>
                  <a:close/>
                </a:path>
              </a:pathLst>
            </a:custGeom>
            <a:solidFill>
              <a:srgbClr val="92D050"/>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grpSp>
        <p:nvGrpSpPr>
          <p:cNvPr id="18" name="object 11"/>
          <p:cNvGrpSpPr/>
          <p:nvPr/>
        </p:nvGrpSpPr>
        <p:grpSpPr>
          <a:xfrm>
            <a:off x="6152388" y="1097280"/>
            <a:ext cx="2845435" cy="1562100"/>
            <a:chOff x="6152388" y="1097280"/>
            <a:chExt cx="2845435" cy="1562100"/>
          </a:xfrm>
        </p:grpSpPr>
        <p:sp>
          <p:nvSpPr>
            <p:cNvPr id="19" name="object 12"/>
            <p:cNvSpPr/>
            <p:nvPr/>
          </p:nvSpPr>
          <p:spPr>
            <a:xfrm>
              <a:off x="6152388" y="1097280"/>
              <a:ext cx="2845435" cy="1562100"/>
            </a:xfrm>
            <a:custGeom>
              <a:avLst/>
              <a:gdLst/>
              <a:ahLst/>
              <a:cxnLst/>
              <a:rect l="l" t="t" r="r" b="b"/>
              <a:pathLst>
                <a:path w="2845434" h="1562100">
                  <a:moveTo>
                    <a:pt x="2845308" y="0"/>
                  </a:moveTo>
                  <a:lnTo>
                    <a:pt x="0" y="0"/>
                  </a:lnTo>
                  <a:lnTo>
                    <a:pt x="0" y="1562100"/>
                  </a:lnTo>
                  <a:lnTo>
                    <a:pt x="2845308" y="1562100"/>
                  </a:lnTo>
                  <a:lnTo>
                    <a:pt x="2845308" y="0"/>
                  </a:lnTo>
                  <a:close/>
                </a:path>
              </a:pathLst>
            </a:custGeom>
            <a:solidFill>
              <a:srgbClr val="FAE4D5"/>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20" name="object 13"/>
            <p:cNvSpPr/>
            <p:nvPr/>
          </p:nvSpPr>
          <p:spPr>
            <a:xfrm>
              <a:off x="6239256" y="1167384"/>
              <a:ext cx="1815464" cy="245745"/>
            </a:xfrm>
            <a:custGeom>
              <a:avLst/>
              <a:gdLst/>
              <a:ahLst/>
              <a:cxnLst/>
              <a:rect l="l" t="t" r="r" b="b"/>
              <a:pathLst>
                <a:path w="1815465" h="245744">
                  <a:moveTo>
                    <a:pt x="1692402"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692402" y="245363"/>
                  </a:lnTo>
                  <a:lnTo>
                    <a:pt x="1740181" y="235731"/>
                  </a:lnTo>
                  <a:lnTo>
                    <a:pt x="1779174" y="209454"/>
                  </a:lnTo>
                  <a:lnTo>
                    <a:pt x="1805451" y="170461"/>
                  </a:lnTo>
                  <a:lnTo>
                    <a:pt x="1815084" y="122681"/>
                  </a:lnTo>
                  <a:lnTo>
                    <a:pt x="1805451" y="74902"/>
                  </a:lnTo>
                  <a:lnTo>
                    <a:pt x="1779174" y="35909"/>
                  </a:lnTo>
                  <a:lnTo>
                    <a:pt x="1740181" y="9632"/>
                  </a:lnTo>
                  <a:lnTo>
                    <a:pt x="1692402" y="0"/>
                  </a:lnTo>
                  <a:close/>
                </a:path>
              </a:pathLst>
            </a:custGeom>
            <a:solidFill>
              <a:srgbClr val="C55A11"/>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grpSp>
        <p:nvGrpSpPr>
          <p:cNvPr id="21" name="object 14"/>
          <p:cNvGrpSpPr/>
          <p:nvPr/>
        </p:nvGrpSpPr>
        <p:grpSpPr>
          <a:xfrm>
            <a:off x="9131807" y="1097280"/>
            <a:ext cx="2844165" cy="1562100"/>
            <a:chOff x="9131807" y="1097280"/>
            <a:chExt cx="2844165" cy="1562100"/>
          </a:xfrm>
        </p:grpSpPr>
        <p:sp>
          <p:nvSpPr>
            <p:cNvPr id="22" name="object 15"/>
            <p:cNvSpPr/>
            <p:nvPr/>
          </p:nvSpPr>
          <p:spPr>
            <a:xfrm>
              <a:off x="9131807" y="1097280"/>
              <a:ext cx="2844165" cy="1562100"/>
            </a:xfrm>
            <a:custGeom>
              <a:avLst/>
              <a:gdLst/>
              <a:ahLst/>
              <a:cxnLst/>
              <a:rect l="l" t="t" r="r" b="b"/>
              <a:pathLst>
                <a:path w="2844165" h="1562100">
                  <a:moveTo>
                    <a:pt x="2843783" y="0"/>
                  </a:moveTo>
                  <a:lnTo>
                    <a:pt x="0" y="0"/>
                  </a:lnTo>
                  <a:lnTo>
                    <a:pt x="0" y="1562100"/>
                  </a:lnTo>
                  <a:lnTo>
                    <a:pt x="2843783" y="1562100"/>
                  </a:lnTo>
                  <a:lnTo>
                    <a:pt x="2843783" y="0"/>
                  </a:lnTo>
                  <a:close/>
                </a:path>
              </a:pathLst>
            </a:custGeom>
            <a:solidFill>
              <a:srgbClr val="DEEBF7"/>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23" name="object 16"/>
            <p:cNvSpPr/>
            <p:nvPr/>
          </p:nvSpPr>
          <p:spPr>
            <a:xfrm>
              <a:off x="9211055" y="1167384"/>
              <a:ext cx="1348740" cy="245745"/>
            </a:xfrm>
            <a:custGeom>
              <a:avLst/>
              <a:gdLst/>
              <a:ahLst/>
              <a:cxnLst/>
              <a:rect l="l" t="t" r="r" b="b"/>
              <a:pathLst>
                <a:path w="1348740" h="245744">
                  <a:moveTo>
                    <a:pt x="1226058"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226058" y="245363"/>
                  </a:lnTo>
                  <a:lnTo>
                    <a:pt x="1273837" y="235731"/>
                  </a:lnTo>
                  <a:lnTo>
                    <a:pt x="1312830" y="209454"/>
                  </a:lnTo>
                  <a:lnTo>
                    <a:pt x="1339107" y="170461"/>
                  </a:lnTo>
                  <a:lnTo>
                    <a:pt x="1348740" y="122681"/>
                  </a:lnTo>
                  <a:lnTo>
                    <a:pt x="1339107" y="74902"/>
                  </a:lnTo>
                  <a:lnTo>
                    <a:pt x="1312830" y="35909"/>
                  </a:lnTo>
                  <a:lnTo>
                    <a:pt x="1273837" y="9632"/>
                  </a:lnTo>
                  <a:lnTo>
                    <a:pt x="1226058" y="0"/>
                  </a:lnTo>
                  <a:close/>
                </a:path>
              </a:pathLst>
            </a:custGeom>
            <a:solidFill>
              <a:srgbClr val="00AFEF"/>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sp>
        <p:nvSpPr>
          <p:cNvPr id="24" name="object 17"/>
          <p:cNvSpPr txBox="1"/>
          <p:nvPr/>
        </p:nvSpPr>
        <p:spPr>
          <a:xfrm>
            <a:off x="193547" y="1097280"/>
            <a:ext cx="2845435" cy="1247777"/>
          </a:xfrm>
          <a:prstGeom prst="rect">
            <a:avLst/>
          </a:prstGeom>
        </p:spPr>
        <p:txBody>
          <a:bodyPr vert="horz" wrap="square" lIns="0" tIns="113030" rIns="0" bIns="0" rtlCol="0">
            <a:spAutoFit/>
          </a:bodyPr>
          <a:lstStyle/>
          <a:p>
            <a:pPr marL="314325">
              <a:lnSpc>
                <a:spcPct val="100000"/>
              </a:lnSpc>
              <a:spcBef>
                <a:spcPts val="890"/>
              </a:spcBef>
            </a:pPr>
            <a:r>
              <a:rPr sz="1000" b="1" spc="-5" dirty="0">
                <a:latin typeface="BIZ UDP明朝 Medium" panose="02020500000000000000" pitchFamily="18" charset="-128"/>
                <a:ea typeface="BIZ UDP明朝 Medium" panose="02020500000000000000" pitchFamily="18" charset="-128"/>
                <a:cs typeface="Meiryo UI"/>
              </a:rPr>
              <a:t>ウ</a:t>
            </a:r>
            <a:r>
              <a:rPr sz="1000" b="1" dirty="0">
                <a:latin typeface="BIZ UDP明朝 Medium" panose="02020500000000000000" pitchFamily="18" charset="-128"/>
                <a:ea typeface="BIZ UDP明朝 Medium" panose="02020500000000000000" pitchFamily="18" charset="-128"/>
                <a:cs typeface="Meiryo UI"/>
              </a:rPr>
              <a:t>イルス</a:t>
            </a:r>
            <a:r>
              <a:rPr sz="1000" b="1" spc="-10" dirty="0">
                <a:latin typeface="BIZ UDP明朝 Medium" panose="02020500000000000000" pitchFamily="18" charset="-128"/>
                <a:ea typeface="BIZ UDP明朝 Medium" panose="02020500000000000000" pitchFamily="18" charset="-128"/>
                <a:cs typeface="Meiryo UI"/>
              </a:rPr>
              <a:t>ワ</a:t>
            </a:r>
            <a:r>
              <a:rPr sz="1000" b="1" spc="-5" dirty="0">
                <a:latin typeface="BIZ UDP明朝 Medium" panose="02020500000000000000" pitchFamily="18" charset="-128"/>
                <a:ea typeface="BIZ UDP明朝 Medium" panose="02020500000000000000" pitchFamily="18" charset="-128"/>
                <a:cs typeface="Meiryo UI"/>
              </a:rPr>
              <a:t>クチン</a:t>
            </a:r>
            <a:endParaRPr sz="1000" dirty="0">
              <a:latin typeface="BIZ UDP明朝 Medium" panose="02020500000000000000" pitchFamily="18" charset="-128"/>
              <a:ea typeface="BIZ UDP明朝 Medium" panose="02020500000000000000" pitchFamily="18" charset="-128"/>
              <a:cs typeface="Meiryo UI"/>
            </a:endParaRPr>
          </a:p>
          <a:p>
            <a:pPr marL="91440" marR="135255">
              <a:lnSpc>
                <a:spcPct val="119100"/>
              </a:lnSpc>
              <a:spcBef>
                <a:spcPts val="500"/>
              </a:spcBef>
            </a:pPr>
            <a:r>
              <a:rPr sz="1000" spc="5" dirty="0">
                <a:latin typeface="BIZ UDP明朝 Medium" panose="02020500000000000000" pitchFamily="18" charset="-128"/>
                <a:ea typeface="BIZ UDP明朝 Medium" panose="02020500000000000000" pitchFamily="18" charset="-128"/>
                <a:cs typeface="Meiryo UI"/>
              </a:rPr>
              <a:t>少な</a:t>
            </a:r>
            <a:r>
              <a:rPr sz="1000" spc="-10" dirty="0">
                <a:latin typeface="BIZ UDP明朝 Medium" panose="02020500000000000000" pitchFamily="18" charset="-128"/>
                <a:ea typeface="BIZ UDP明朝 Medium" panose="02020500000000000000" pitchFamily="18" charset="-128"/>
                <a:cs typeface="Meiryo UI"/>
              </a:rPr>
              <a:t>く</a:t>
            </a:r>
            <a:r>
              <a:rPr sz="1000" spc="-5" dirty="0">
                <a:latin typeface="BIZ UDP明朝 Medium" panose="02020500000000000000" pitchFamily="18" charset="-128"/>
                <a:ea typeface="BIZ UDP明朝 Medium" panose="02020500000000000000" pitchFamily="18" charset="-128"/>
                <a:cs typeface="Meiryo UI"/>
              </a:rPr>
              <a:t>とも</a:t>
            </a:r>
            <a:r>
              <a:rPr sz="1000" dirty="0">
                <a:latin typeface="BIZ UDP明朝 Medium" panose="02020500000000000000" pitchFamily="18" charset="-128"/>
                <a:ea typeface="BIZ UDP明朝 Medium" panose="02020500000000000000" pitchFamily="18" charset="-128"/>
                <a:cs typeface="Meiryo UI"/>
              </a:rPr>
              <a:t>7</a:t>
            </a:r>
            <a:r>
              <a:rPr sz="1000" spc="-5" dirty="0">
                <a:latin typeface="BIZ UDP明朝 Medium" panose="02020500000000000000" pitchFamily="18" charset="-128"/>
                <a:ea typeface="BIZ UDP明朝 Medium" panose="02020500000000000000" pitchFamily="18" charset="-128"/>
                <a:cs typeface="Meiryo UI"/>
              </a:rPr>
              <a:t>つのチー</a:t>
            </a:r>
            <a:r>
              <a:rPr sz="1000" dirty="0">
                <a:latin typeface="BIZ UDP明朝 Medium" panose="02020500000000000000" pitchFamily="18" charset="-128"/>
                <a:ea typeface="BIZ UDP明朝 Medium" panose="02020500000000000000" pitchFamily="18" charset="-128"/>
                <a:cs typeface="Meiryo UI"/>
              </a:rPr>
              <a:t>ム</a:t>
            </a:r>
            <a:r>
              <a:rPr sz="1000" spc="-5" dirty="0">
                <a:latin typeface="BIZ UDP明朝 Medium" panose="02020500000000000000" pitchFamily="18" charset="-128"/>
                <a:ea typeface="BIZ UDP明朝 Medium" panose="02020500000000000000" pitchFamily="18" charset="-128"/>
                <a:cs typeface="Meiryo UI"/>
              </a:rPr>
              <a:t>が、</a:t>
            </a:r>
            <a:r>
              <a:rPr sz="1000" spc="-10" dirty="0" smtClean="0">
                <a:latin typeface="BIZ UDP明朝 Medium" panose="02020500000000000000" pitchFamily="18" charset="-128"/>
                <a:ea typeface="BIZ UDP明朝 Medium" panose="02020500000000000000" pitchFamily="18" charset="-128"/>
                <a:cs typeface="Meiryo UI"/>
              </a:rPr>
              <a:t>ウ</a:t>
            </a:r>
            <a:r>
              <a:rPr sz="1000" dirty="0" smtClean="0">
                <a:latin typeface="BIZ UDP明朝 Medium" panose="02020500000000000000" pitchFamily="18" charset="-128"/>
                <a:ea typeface="BIZ UDP明朝 Medium" panose="02020500000000000000" pitchFamily="18" charset="-128"/>
                <a:cs typeface="Meiryo UI"/>
              </a:rPr>
              <a:t>イ</a:t>
            </a:r>
            <a:r>
              <a:rPr sz="1000" spc="-5" dirty="0" smtClean="0">
                <a:latin typeface="BIZ UDP明朝 Medium" panose="02020500000000000000" pitchFamily="18" charset="-128"/>
                <a:ea typeface="BIZ UDP明朝 Medium" panose="02020500000000000000" pitchFamily="18" charset="-128"/>
                <a:cs typeface="Meiryo UI"/>
              </a:rPr>
              <a:t>ル</a:t>
            </a:r>
            <a:r>
              <a:rPr sz="1000" spc="-20" dirty="0" smtClean="0">
                <a:latin typeface="BIZ UDP明朝 Medium" panose="02020500000000000000" pitchFamily="18" charset="-128"/>
                <a:ea typeface="BIZ UDP明朝 Medium" panose="02020500000000000000" pitchFamily="18" charset="-128"/>
                <a:cs typeface="Meiryo UI"/>
              </a:rPr>
              <a:t>ス</a:t>
            </a:r>
            <a:r>
              <a:rPr sz="1000" spc="5" dirty="0" smtClean="0">
                <a:latin typeface="BIZ UDP明朝 Medium" panose="02020500000000000000" pitchFamily="18" charset="-128"/>
                <a:ea typeface="BIZ UDP明朝 Medium" panose="02020500000000000000" pitchFamily="18" charset="-128"/>
                <a:cs typeface="Meiryo UI"/>
              </a:rPr>
              <a:t>自</a:t>
            </a:r>
            <a:r>
              <a:rPr sz="1000" spc="-10" dirty="0" smtClean="0">
                <a:latin typeface="BIZ UDP明朝 Medium" panose="02020500000000000000" pitchFamily="18" charset="-128"/>
                <a:ea typeface="BIZ UDP明朝 Medium" panose="02020500000000000000" pitchFamily="18" charset="-128"/>
                <a:cs typeface="Meiryo UI"/>
              </a:rPr>
              <a:t>体</a:t>
            </a:r>
            <a:r>
              <a:rPr sz="1000" spc="-5" dirty="0" smtClean="0">
                <a:latin typeface="BIZ UDP明朝 Medium" panose="02020500000000000000" pitchFamily="18" charset="-128"/>
                <a:ea typeface="BIZ UDP明朝 Medium" panose="02020500000000000000" pitchFamily="18" charset="-128"/>
                <a:cs typeface="Meiryo UI"/>
              </a:rPr>
              <a:t>を</a:t>
            </a:r>
            <a:r>
              <a:rPr sz="1000" spc="-10" dirty="0" smtClean="0">
                <a:latin typeface="BIZ UDP明朝 Medium" panose="02020500000000000000" pitchFamily="18" charset="-128"/>
                <a:ea typeface="BIZ UDP明朝 Medium" panose="02020500000000000000" pitchFamily="18" charset="-128"/>
                <a:cs typeface="Meiryo UI"/>
              </a:rPr>
              <a:t>弱</a:t>
            </a:r>
            <a:r>
              <a:rPr sz="1000" spc="5" dirty="0" smtClean="0">
                <a:latin typeface="BIZ UDP明朝 Medium" panose="02020500000000000000" pitchFamily="18" charset="-128"/>
                <a:ea typeface="BIZ UDP明朝 Medium" panose="02020500000000000000" pitchFamily="18" charset="-128"/>
                <a:cs typeface="Meiryo UI"/>
              </a:rPr>
              <a:t>毒</a:t>
            </a:r>
            <a:r>
              <a:rPr sz="1000" spc="-10" dirty="0" smtClean="0">
                <a:latin typeface="BIZ UDP明朝 Medium" panose="02020500000000000000" pitchFamily="18" charset="-128"/>
                <a:ea typeface="BIZ UDP明朝 Medium" panose="02020500000000000000" pitchFamily="18" charset="-128"/>
                <a:cs typeface="Meiryo UI"/>
              </a:rPr>
              <a:t>化</a:t>
            </a:r>
            <a:r>
              <a:rPr sz="1000" dirty="0" smtClean="0">
                <a:latin typeface="BIZ UDP明朝 Medium" panose="02020500000000000000" pitchFamily="18" charset="-128"/>
                <a:ea typeface="BIZ UDP明朝 Medium" panose="02020500000000000000" pitchFamily="18" charset="-128"/>
                <a:cs typeface="Meiryo UI"/>
              </a:rPr>
              <a:t>ま</a:t>
            </a:r>
            <a:r>
              <a:rPr sz="1000" spc="-5" dirty="0" smtClean="0">
                <a:latin typeface="BIZ UDP明朝 Medium" panose="02020500000000000000" pitchFamily="18" charset="-128"/>
                <a:ea typeface="BIZ UDP明朝 Medium" panose="02020500000000000000" pitchFamily="18" charset="-128"/>
                <a:cs typeface="Meiryo UI"/>
              </a:rPr>
              <a:t>た</a:t>
            </a:r>
            <a:r>
              <a:rPr sz="1000" dirty="0" smtClean="0">
                <a:latin typeface="BIZ UDP明朝 Medium" panose="02020500000000000000" pitchFamily="18" charset="-128"/>
                <a:ea typeface="BIZ UDP明朝 Medium" panose="02020500000000000000" pitchFamily="18" charset="-128"/>
                <a:cs typeface="Meiryo UI"/>
              </a:rPr>
              <a:t>は</a:t>
            </a:r>
            <a:r>
              <a:rPr sz="1000" spc="5" dirty="0" smtClean="0">
                <a:latin typeface="BIZ UDP明朝 Medium" panose="02020500000000000000" pitchFamily="18" charset="-128"/>
                <a:ea typeface="BIZ UDP明朝 Medium" panose="02020500000000000000" pitchFamily="18" charset="-128"/>
                <a:cs typeface="Meiryo UI"/>
              </a:rPr>
              <a:t>不活化</a:t>
            </a:r>
            <a:r>
              <a:rPr sz="1000" dirty="0" smtClean="0">
                <a:latin typeface="BIZ UDP明朝 Medium" panose="02020500000000000000" pitchFamily="18" charset="-128"/>
                <a:ea typeface="BIZ UDP明朝 Medium" panose="02020500000000000000" pitchFamily="18" charset="-128"/>
                <a:cs typeface="Meiryo UI"/>
              </a:rPr>
              <a:t>し</a:t>
            </a:r>
            <a:r>
              <a:rPr sz="1000" spc="-5" dirty="0" smtClean="0">
                <a:latin typeface="BIZ UDP明朝 Medium" panose="02020500000000000000" pitchFamily="18" charset="-128"/>
                <a:ea typeface="BIZ UDP明朝 Medium" panose="02020500000000000000" pitchFamily="18" charset="-128"/>
                <a:cs typeface="Meiryo UI"/>
              </a:rPr>
              <a:t>た</a:t>
            </a:r>
            <a:r>
              <a:rPr sz="1000" dirty="0" smtClean="0">
                <a:latin typeface="BIZ UDP明朝 Medium" panose="02020500000000000000" pitchFamily="18" charset="-128"/>
                <a:ea typeface="BIZ UDP明朝 Medium" panose="02020500000000000000" pitchFamily="18" charset="-128"/>
                <a:cs typeface="Meiryo UI"/>
              </a:rPr>
              <a:t>形</a:t>
            </a:r>
            <a:r>
              <a:rPr sz="1000" spc="-5" dirty="0" smtClean="0">
                <a:latin typeface="BIZ UDP明朝 Medium" panose="02020500000000000000" pitchFamily="18" charset="-128"/>
                <a:ea typeface="BIZ UDP明朝 Medium" panose="02020500000000000000" pitchFamily="18" charset="-128"/>
                <a:cs typeface="Meiryo UI"/>
              </a:rPr>
              <a:t>でワ</a:t>
            </a:r>
            <a:r>
              <a:rPr sz="1000" spc="-15" dirty="0" smtClean="0">
                <a:latin typeface="BIZ UDP明朝 Medium" panose="02020500000000000000" pitchFamily="18" charset="-128"/>
                <a:ea typeface="BIZ UDP明朝 Medium" panose="02020500000000000000" pitchFamily="18" charset="-128"/>
                <a:cs typeface="Meiryo UI"/>
              </a:rPr>
              <a:t>ク</a:t>
            </a:r>
            <a:r>
              <a:rPr sz="1000" spc="-5" dirty="0" smtClean="0">
                <a:latin typeface="BIZ UDP明朝 Medium" panose="02020500000000000000" pitchFamily="18" charset="-128"/>
                <a:ea typeface="BIZ UDP明朝 Medium" panose="02020500000000000000" pitchFamily="18" charset="-128"/>
                <a:cs typeface="Meiryo UI"/>
              </a:rPr>
              <a:t>チ</a:t>
            </a:r>
            <a:r>
              <a:rPr sz="1000" spc="-10" dirty="0" smtClean="0">
                <a:latin typeface="BIZ UDP明朝 Medium" panose="02020500000000000000" pitchFamily="18" charset="-128"/>
                <a:ea typeface="BIZ UDP明朝 Medium" panose="02020500000000000000" pitchFamily="18" charset="-128"/>
                <a:cs typeface="Meiryo UI"/>
              </a:rPr>
              <a:t>ン</a:t>
            </a:r>
            <a:r>
              <a:rPr sz="1000" spc="-5" dirty="0" smtClean="0">
                <a:latin typeface="BIZ UDP明朝 Medium" panose="02020500000000000000" pitchFamily="18" charset="-128"/>
                <a:ea typeface="BIZ UDP明朝 Medium" panose="02020500000000000000" pitchFamily="18" charset="-128"/>
                <a:cs typeface="Meiryo UI"/>
              </a:rPr>
              <a:t>を</a:t>
            </a:r>
            <a:r>
              <a:rPr sz="1000" spc="-10" dirty="0" smtClean="0">
                <a:latin typeface="BIZ UDP明朝 Medium" panose="02020500000000000000" pitchFamily="18" charset="-128"/>
                <a:ea typeface="BIZ UDP明朝 Medium" panose="02020500000000000000" pitchFamily="18" charset="-128"/>
                <a:cs typeface="Meiryo UI"/>
              </a:rPr>
              <a:t>開</a:t>
            </a:r>
            <a:r>
              <a:rPr sz="1000" spc="5" dirty="0" smtClean="0">
                <a:latin typeface="BIZ UDP明朝 Medium" panose="02020500000000000000" pitchFamily="18" charset="-128"/>
                <a:ea typeface="BIZ UDP明朝 Medium" panose="02020500000000000000" pitchFamily="18" charset="-128"/>
                <a:cs typeface="Meiryo UI"/>
              </a:rPr>
              <a:t>発</a:t>
            </a:r>
            <a:r>
              <a:rPr lang="ja-JP" altLang="en-US" sz="1000" spc="5" dirty="0" smtClean="0">
                <a:latin typeface="BIZ UDP明朝 Medium" panose="02020500000000000000" pitchFamily="18" charset="-128"/>
                <a:ea typeface="BIZ UDP明朝 Medium" panose="02020500000000000000" pitchFamily="18" charset="-128"/>
                <a:cs typeface="Meiryo UI"/>
              </a:rPr>
              <a:t>中。</a:t>
            </a:r>
            <a:r>
              <a:rPr sz="1000" dirty="0" smtClean="0">
                <a:latin typeface="BIZ UDP明朝 Medium" panose="02020500000000000000" pitchFamily="18" charset="-128"/>
                <a:ea typeface="BIZ UDP明朝 Medium" panose="02020500000000000000" pitchFamily="18" charset="-128"/>
                <a:cs typeface="Meiryo UI"/>
              </a:rPr>
              <a:t> </a:t>
            </a:r>
            <a:r>
              <a:rPr sz="1000" spc="5" dirty="0" err="1">
                <a:latin typeface="BIZ UDP明朝 Medium" panose="02020500000000000000" pitchFamily="18" charset="-128"/>
                <a:ea typeface="BIZ UDP明朝 Medium" panose="02020500000000000000" pitchFamily="18" charset="-128"/>
                <a:cs typeface="Meiryo UI"/>
              </a:rPr>
              <a:t>麻疹や</a:t>
            </a:r>
            <a:r>
              <a:rPr sz="1000" spc="-5" dirty="0" err="1">
                <a:latin typeface="BIZ UDP明朝 Medium" panose="02020500000000000000" pitchFamily="18" charset="-128"/>
                <a:ea typeface="BIZ UDP明朝 Medium" panose="02020500000000000000" pitchFamily="18" charset="-128"/>
                <a:cs typeface="Meiryo UI"/>
              </a:rPr>
              <a:t>ポ</a:t>
            </a:r>
            <a:r>
              <a:rPr sz="1000" spc="5" dirty="0" err="1">
                <a:latin typeface="BIZ UDP明朝 Medium" panose="02020500000000000000" pitchFamily="18" charset="-128"/>
                <a:ea typeface="BIZ UDP明朝 Medium" panose="02020500000000000000" pitchFamily="18" charset="-128"/>
                <a:cs typeface="Meiryo UI"/>
              </a:rPr>
              <a:t>リ</a:t>
            </a:r>
            <a:r>
              <a:rPr sz="1000" spc="-5" dirty="0" err="1">
                <a:latin typeface="BIZ UDP明朝 Medium" panose="02020500000000000000" pitchFamily="18" charset="-128"/>
                <a:ea typeface="BIZ UDP明朝 Medium" panose="02020500000000000000" pitchFamily="18" charset="-128"/>
                <a:cs typeface="Meiryo UI"/>
              </a:rPr>
              <a:t>オ</a:t>
            </a:r>
            <a:r>
              <a:rPr sz="1000" spc="-15" dirty="0" err="1">
                <a:latin typeface="BIZ UDP明朝 Medium" panose="02020500000000000000" pitchFamily="18" charset="-128"/>
                <a:ea typeface="BIZ UDP明朝 Medium" panose="02020500000000000000" pitchFamily="18" charset="-128"/>
                <a:cs typeface="Meiryo UI"/>
              </a:rPr>
              <a:t>に</a:t>
            </a:r>
            <a:r>
              <a:rPr sz="1000" spc="5" dirty="0" err="1">
                <a:latin typeface="BIZ UDP明朝 Medium" panose="02020500000000000000" pitchFamily="18" charset="-128"/>
                <a:ea typeface="BIZ UDP明朝 Medium" panose="02020500000000000000" pitchFamily="18" charset="-128"/>
                <a:cs typeface="Meiryo UI"/>
              </a:rPr>
              <a:t>対</a:t>
            </a:r>
            <a:r>
              <a:rPr sz="1000" spc="-5" dirty="0" err="1">
                <a:latin typeface="BIZ UDP明朝 Medium" panose="02020500000000000000" pitchFamily="18" charset="-128"/>
                <a:ea typeface="BIZ UDP明朝 Medium" panose="02020500000000000000" pitchFamily="18" charset="-128"/>
                <a:cs typeface="Meiryo UI"/>
              </a:rPr>
              <a:t>す</a:t>
            </a:r>
            <a:r>
              <a:rPr sz="1000" spc="-15" dirty="0" err="1">
                <a:latin typeface="BIZ UDP明朝 Medium" panose="02020500000000000000" pitchFamily="18" charset="-128"/>
                <a:ea typeface="BIZ UDP明朝 Medium" panose="02020500000000000000" pitchFamily="18" charset="-128"/>
                <a:cs typeface="Meiryo UI"/>
              </a:rPr>
              <a:t>る</a:t>
            </a:r>
            <a:r>
              <a:rPr sz="1000" spc="-5" dirty="0" err="1">
                <a:latin typeface="BIZ UDP明朝 Medium" panose="02020500000000000000" pitchFamily="18" charset="-128"/>
                <a:ea typeface="BIZ UDP明朝 Medium" panose="02020500000000000000" pitchFamily="18" charset="-128"/>
                <a:cs typeface="Meiryo UI"/>
              </a:rPr>
              <a:t>ワ</a:t>
            </a:r>
            <a:r>
              <a:rPr sz="1000" spc="-10" dirty="0" err="1">
                <a:latin typeface="BIZ UDP明朝 Medium" panose="02020500000000000000" pitchFamily="18" charset="-128"/>
                <a:ea typeface="BIZ UDP明朝 Medium" panose="02020500000000000000" pitchFamily="18" charset="-128"/>
                <a:cs typeface="Meiryo UI"/>
              </a:rPr>
              <a:t>ク</a:t>
            </a:r>
            <a:r>
              <a:rPr sz="1000" spc="-5" dirty="0" err="1">
                <a:latin typeface="BIZ UDP明朝 Medium" panose="02020500000000000000" pitchFamily="18" charset="-128"/>
                <a:ea typeface="BIZ UDP明朝 Medium" panose="02020500000000000000" pitchFamily="18" charset="-128"/>
                <a:cs typeface="Meiryo UI"/>
              </a:rPr>
              <a:t>チ</a:t>
            </a:r>
            <a:r>
              <a:rPr sz="1000" dirty="0" err="1">
                <a:latin typeface="BIZ UDP明朝 Medium" panose="02020500000000000000" pitchFamily="18" charset="-128"/>
                <a:ea typeface="BIZ UDP明朝 Medium" panose="02020500000000000000" pitchFamily="18" charset="-128"/>
                <a:cs typeface="Meiryo UI"/>
              </a:rPr>
              <a:t>ンな</a:t>
            </a:r>
            <a:r>
              <a:rPr sz="1000" spc="-10" dirty="0" err="1">
                <a:latin typeface="BIZ UDP明朝 Medium" panose="02020500000000000000" pitchFamily="18" charset="-128"/>
                <a:ea typeface="BIZ UDP明朝 Medium" panose="02020500000000000000" pitchFamily="18" charset="-128"/>
                <a:cs typeface="Meiryo UI"/>
              </a:rPr>
              <a:t>ど、</a:t>
            </a:r>
            <a:r>
              <a:rPr sz="1000" spc="5" dirty="0" err="1">
                <a:latin typeface="BIZ UDP明朝 Medium" panose="02020500000000000000" pitchFamily="18" charset="-128"/>
                <a:ea typeface="BIZ UDP明朝 Medium" panose="02020500000000000000" pitchFamily="18" charset="-128"/>
                <a:cs typeface="Meiryo UI"/>
              </a:rPr>
              <a:t>多</a:t>
            </a:r>
            <a:r>
              <a:rPr sz="1000" spc="-5" dirty="0" err="1">
                <a:latin typeface="BIZ UDP明朝 Medium" panose="02020500000000000000" pitchFamily="18" charset="-128"/>
                <a:ea typeface="BIZ UDP明朝 Medium" panose="02020500000000000000" pitchFamily="18" charset="-128"/>
                <a:cs typeface="Meiryo UI"/>
              </a:rPr>
              <a:t>くの既</a:t>
            </a:r>
            <a:r>
              <a:rPr sz="1000" spc="5" dirty="0" err="1">
                <a:latin typeface="BIZ UDP明朝 Medium" panose="02020500000000000000" pitchFamily="18" charset="-128"/>
                <a:ea typeface="BIZ UDP明朝 Medium" panose="02020500000000000000" pitchFamily="18" charset="-128"/>
                <a:cs typeface="Meiryo UI"/>
              </a:rPr>
              <a:t>存</a:t>
            </a:r>
            <a:r>
              <a:rPr sz="1000" spc="-10" dirty="0" err="1">
                <a:latin typeface="BIZ UDP明朝 Medium" panose="02020500000000000000" pitchFamily="18" charset="-128"/>
                <a:ea typeface="BIZ UDP明朝 Medium" panose="02020500000000000000" pitchFamily="18" charset="-128"/>
                <a:cs typeface="Meiryo UI"/>
              </a:rPr>
              <a:t>の</a:t>
            </a:r>
            <a:r>
              <a:rPr sz="1000" dirty="0" err="1">
                <a:latin typeface="BIZ UDP明朝 Medium" panose="02020500000000000000" pitchFamily="18" charset="-128"/>
                <a:ea typeface="BIZ UDP明朝 Medium" panose="02020500000000000000" pitchFamily="18" charset="-128"/>
                <a:cs typeface="Meiryo UI"/>
              </a:rPr>
              <a:t>ワ</a:t>
            </a:r>
            <a:r>
              <a:rPr sz="1000" dirty="0">
                <a:latin typeface="BIZ UDP明朝 Medium" panose="02020500000000000000" pitchFamily="18" charset="-128"/>
                <a:ea typeface="BIZ UDP明朝 Medium" panose="02020500000000000000" pitchFamily="18" charset="-128"/>
                <a:cs typeface="Meiryo UI"/>
              </a:rPr>
              <a:t> </a:t>
            </a:r>
            <a:r>
              <a:rPr sz="1000" spc="-5" dirty="0" err="1" smtClean="0">
                <a:latin typeface="BIZ UDP明朝 Medium" panose="02020500000000000000" pitchFamily="18" charset="-128"/>
                <a:ea typeface="BIZ UDP明朝 Medium" panose="02020500000000000000" pitchFamily="18" charset="-128"/>
                <a:cs typeface="Meiryo UI"/>
              </a:rPr>
              <a:t>クチ</a:t>
            </a:r>
            <a:r>
              <a:rPr sz="1000" dirty="0" err="1" smtClean="0">
                <a:latin typeface="BIZ UDP明朝 Medium" panose="02020500000000000000" pitchFamily="18" charset="-128"/>
                <a:ea typeface="BIZ UDP明朝 Medium" panose="02020500000000000000" pitchFamily="18" charset="-128"/>
                <a:cs typeface="Meiryo UI"/>
              </a:rPr>
              <a:t>ンは</a:t>
            </a:r>
            <a:r>
              <a:rPr sz="1000" spc="-5" dirty="0" err="1" smtClean="0">
                <a:latin typeface="BIZ UDP明朝 Medium" panose="02020500000000000000" pitchFamily="18" charset="-128"/>
                <a:ea typeface="BIZ UDP明朝 Medium" panose="02020500000000000000" pitchFamily="18" charset="-128"/>
                <a:cs typeface="Meiryo UI"/>
              </a:rPr>
              <a:t>この</a:t>
            </a:r>
            <a:r>
              <a:rPr sz="1000" dirty="0" err="1" smtClean="0">
                <a:latin typeface="BIZ UDP明朝 Medium" panose="02020500000000000000" pitchFamily="18" charset="-128"/>
                <a:ea typeface="BIZ UDP明朝 Medium" panose="02020500000000000000" pitchFamily="18" charset="-128"/>
                <a:cs typeface="Meiryo UI"/>
              </a:rPr>
              <a:t>方法で</a:t>
            </a:r>
            <a:r>
              <a:rPr sz="1000" spc="-10" dirty="0" err="1" smtClean="0">
                <a:latin typeface="BIZ UDP明朝 Medium" panose="02020500000000000000" pitchFamily="18" charset="-128"/>
                <a:ea typeface="BIZ UDP明朝 Medium" panose="02020500000000000000" pitchFamily="18" charset="-128"/>
                <a:cs typeface="Meiryo UI"/>
              </a:rPr>
              <a:t>作</a:t>
            </a:r>
            <a:r>
              <a:rPr sz="1000" spc="-5" dirty="0" err="1" smtClean="0">
                <a:latin typeface="BIZ UDP明朝 Medium" panose="02020500000000000000" pitchFamily="18" charset="-128"/>
                <a:ea typeface="BIZ UDP明朝 Medium" panose="02020500000000000000" pitchFamily="18" charset="-128"/>
                <a:cs typeface="Meiryo UI"/>
              </a:rPr>
              <a:t>ら</a:t>
            </a:r>
            <a:r>
              <a:rPr sz="1000" spc="-10" dirty="0" err="1" smtClean="0">
                <a:latin typeface="BIZ UDP明朝 Medium" panose="02020500000000000000" pitchFamily="18" charset="-128"/>
                <a:ea typeface="BIZ UDP明朝 Medium" panose="02020500000000000000" pitchFamily="18" charset="-128"/>
                <a:cs typeface="Meiryo UI"/>
              </a:rPr>
              <a:t>れ</a:t>
            </a:r>
            <a:r>
              <a:rPr sz="1000" spc="-5" dirty="0" err="1" smtClean="0">
                <a:latin typeface="BIZ UDP明朝 Medium" panose="02020500000000000000" pitchFamily="18" charset="-128"/>
                <a:ea typeface="BIZ UDP明朝 Medium" panose="02020500000000000000" pitchFamily="18" charset="-128"/>
                <a:cs typeface="Meiryo UI"/>
              </a:rPr>
              <a:t>てい</a:t>
            </a:r>
            <a:r>
              <a:rPr lang="ja-JP" altLang="en-US" sz="1000" spc="-5" dirty="0" smtClean="0">
                <a:latin typeface="BIZ UDP明朝 Medium" panose="02020500000000000000" pitchFamily="18" charset="-128"/>
                <a:ea typeface="BIZ UDP明朝 Medium" panose="02020500000000000000" pitchFamily="18" charset="-128"/>
                <a:cs typeface="Meiryo UI"/>
              </a:rPr>
              <a:t>る</a:t>
            </a:r>
            <a:r>
              <a:rPr sz="1000" spc="-5" dirty="0" err="1" smtClean="0">
                <a:latin typeface="BIZ UDP明朝 Medium" panose="02020500000000000000" pitchFamily="18" charset="-128"/>
                <a:ea typeface="BIZ UDP明朝 Medium" panose="02020500000000000000" pitchFamily="18" charset="-128"/>
                <a:cs typeface="Meiryo UI"/>
              </a:rPr>
              <a:t>が</a:t>
            </a:r>
            <a:r>
              <a:rPr sz="1000" spc="-5" dirty="0" err="1">
                <a:latin typeface="BIZ UDP明朝 Medium" panose="02020500000000000000" pitchFamily="18" charset="-128"/>
                <a:ea typeface="BIZ UDP明朝 Medium" panose="02020500000000000000" pitchFamily="18" charset="-128"/>
                <a:cs typeface="Meiryo UI"/>
              </a:rPr>
              <a:t>、</a:t>
            </a:r>
            <a:r>
              <a:rPr sz="1000" dirty="0" err="1">
                <a:latin typeface="BIZ UDP明朝 Medium" panose="02020500000000000000" pitchFamily="18" charset="-128"/>
                <a:ea typeface="BIZ UDP明朝 Medium" panose="02020500000000000000" pitchFamily="18" charset="-128"/>
                <a:cs typeface="Meiryo UI"/>
              </a:rPr>
              <a:t>広</a:t>
            </a:r>
            <a:r>
              <a:rPr sz="1000" spc="-15" dirty="0" err="1">
                <a:latin typeface="BIZ UDP明朝 Medium" panose="02020500000000000000" pitchFamily="18" charset="-128"/>
                <a:ea typeface="BIZ UDP明朝 Medium" panose="02020500000000000000" pitchFamily="18" charset="-128"/>
                <a:cs typeface="Meiryo UI"/>
              </a:rPr>
              <a:t>範</a:t>
            </a:r>
            <a:r>
              <a:rPr sz="1000" dirty="0" err="1">
                <a:latin typeface="BIZ UDP明朝 Medium" panose="02020500000000000000" pitchFamily="18" charset="-128"/>
                <a:ea typeface="BIZ UDP明朝 Medium" panose="02020500000000000000" pitchFamily="18" charset="-128"/>
                <a:cs typeface="Meiryo UI"/>
              </a:rPr>
              <a:t>な安全</a:t>
            </a:r>
            <a:r>
              <a:rPr sz="1000" dirty="0">
                <a:latin typeface="BIZ UDP明朝 Medium" panose="02020500000000000000" pitchFamily="18" charset="-128"/>
                <a:ea typeface="BIZ UDP明朝 Medium" panose="02020500000000000000" pitchFamily="18" charset="-128"/>
                <a:cs typeface="Meiryo UI"/>
              </a:rPr>
              <a:t> </a:t>
            </a:r>
            <a:r>
              <a:rPr sz="1000" spc="5" dirty="0" err="1" smtClean="0">
                <a:latin typeface="BIZ UDP明朝 Medium" panose="02020500000000000000" pitchFamily="18" charset="-128"/>
                <a:ea typeface="BIZ UDP明朝 Medium" panose="02020500000000000000" pitchFamily="18" charset="-128"/>
                <a:cs typeface="Meiryo UI"/>
              </a:rPr>
              <a:t>性試験</a:t>
            </a:r>
            <a:r>
              <a:rPr sz="1000" dirty="0" err="1" smtClean="0">
                <a:latin typeface="BIZ UDP明朝 Medium" panose="02020500000000000000" pitchFamily="18" charset="-128"/>
                <a:ea typeface="BIZ UDP明朝 Medium" panose="02020500000000000000" pitchFamily="18" charset="-128"/>
                <a:cs typeface="Meiryo UI"/>
              </a:rPr>
              <a:t>が</a:t>
            </a:r>
            <a:r>
              <a:rPr lang="ja-JP" altLang="en-US" sz="1000" dirty="0" smtClean="0">
                <a:latin typeface="BIZ UDP明朝 Medium" panose="02020500000000000000" pitchFamily="18" charset="-128"/>
                <a:ea typeface="BIZ UDP明朝 Medium" panose="02020500000000000000" pitchFamily="18" charset="-128"/>
                <a:cs typeface="Meiryo UI"/>
              </a:rPr>
              <a:t>必須</a:t>
            </a:r>
            <a:r>
              <a:rPr sz="1000" dirty="0" smtClean="0">
                <a:latin typeface="BIZ UDP明朝 Medium" panose="02020500000000000000" pitchFamily="18" charset="-128"/>
                <a:ea typeface="BIZ UDP明朝 Medium" panose="02020500000000000000" pitchFamily="18" charset="-128"/>
                <a:cs typeface="Meiryo UI"/>
              </a:rPr>
              <a:t>。</a:t>
            </a:r>
            <a:endParaRPr sz="1000" dirty="0">
              <a:latin typeface="BIZ UDP明朝 Medium" panose="02020500000000000000" pitchFamily="18" charset="-128"/>
              <a:ea typeface="BIZ UDP明朝 Medium" panose="02020500000000000000" pitchFamily="18" charset="-128"/>
              <a:cs typeface="Meiryo UI"/>
            </a:endParaRPr>
          </a:p>
        </p:txBody>
      </p:sp>
      <p:sp>
        <p:nvSpPr>
          <p:cNvPr id="25" name="object 21"/>
          <p:cNvSpPr txBox="1"/>
          <p:nvPr/>
        </p:nvSpPr>
        <p:spPr>
          <a:xfrm>
            <a:off x="11776202" y="6446316"/>
            <a:ext cx="1536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53</a:t>
            </a:fld>
            <a:endParaRPr sz="1200">
              <a:latin typeface="Calibri"/>
              <a:cs typeface="Calibri"/>
            </a:endParaRPr>
          </a:p>
        </p:txBody>
      </p:sp>
      <p:sp>
        <p:nvSpPr>
          <p:cNvPr id="26" name="object 18"/>
          <p:cNvSpPr txBox="1"/>
          <p:nvPr/>
        </p:nvSpPr>
        <p:spPr>
          <a:xfrm>
            <a:off x="3172967" y="1097280"/>
            <a:ext cx="2845435" cy="1430905"/>
          </a:xfrm>
          <a:prstGeom prst="rect">
            <a:avLst/>
          </a:prstGeom>
        </p:spPr>
        <p:txBody>
          <a:bodyPr vert="horz" wrap="square" lIns="0" tIns="113030" rIns="0" bIns="0" rtlCol="0">
            <a:spAutoFit/>
          </a:bodyPr>
          <a:lstStyle/>
          <a:p>
            <a:pPr marL="310515">
              <a:lnSpc>
                <a:spcPct val="100000"/>
              </a:lnSpc>
              <a:spcBef>
                <a:spcPts val="890"/>
              </a:spcBef>
            </a:pPr>
            <a:r>
              <a:rPr sz="1000" b="1" spc="-5" dirty="0">
                <a:latin typeface="BIZ UDP明朝 Medium" panose="02020500000000000000" pitchFamily="18" charset="-128"/>
                <a:ea typeface="BIZ UDP明朝 Medium" panose="02020500000000000000" pitchFamily="18" charset="-128"/>
                <a:cs typeface="Meiryo UI"/>
              </a:rPr>
              <a:t>ウ</a:t>
            </a:r>
            <a:r>
              <a:rPr sz="1000" b="1" dirty="0">
                <a:latin typeface="BIZ UDP明朝 Medium" panose="02020500000000000000" pitchFamily="18" charset="-128"/>
                <a:ea typeface="BIZ UDP明朝 Medium" panose="02020500000000000000" pitchFamily="18" charset="-128"/>
                <a:cs typeface="Meiryo UI"/>
              </a:rPr>
              <a:t>イ</a:t>
            </a:r>
            <a:r>
              <a:rPr sz="1000" b="1" spc="5" dirty="0">
                <a:latin typeface="BIZ UDP明朝 Medium" panose="02020500000000000000" pitchFamily="18" charset="-128"/>
                <a:ea typeface="BIZ UDP明朝 Medium" panose="02020500000000000000" pitchFamily="18" charset="-128"/>
                <a:cs typeface="Meiryo UI"/>
              </a:rPr>
              <a:t>ル</a:t>
            </a:r>
            <a:r>
              <a:rPr sz="1000" b="1" dirty="0">
                <a:latin typeface="BIZ UDP明朝 Medium" panose="02020500000000000000" pitchFamily="18" charset="-128"/>
                <a:ea typeface="BIZ UDP明朝 Medium" panose="02020500000000000000" pitchFamily="18" charset="-128"/>
                <a:cs typeface="Meiryo UI"/>
              </a:rPr>
              <a:t>ス</a:t>
            </a:r>
            <a:r>
              <a:rPr sz="1000" b="1" spc="-5" dirty="0">
                <a:latin typeface="BIZ UDP明朝 Medium" panose="02020500000000000000" pitchFamily="18" charset="-128"/>
                <a:ea typeface="BIZ UDP明朝 Medium" panose="02020500000000000000" pitchFamily="18" charset="-128"/>
                <a:cs typeface="Meiryo UI"/>
              </a:rPr>
              <a:t>ベク</a:t>
            </a:r>
            <a:r>
              <a:rPr sz="1000" b="1" spc="-10" dirty="0">
                <a:latin typeface="BIZ UDP明朝 Medium" panose="02020500000000000000" pitchFamily="18" charset="-128"/>
                <a:ea typeface="BIZ UDP明朝 Medium" panose="02020500000000000000" pitchFamily="18" charset="-128"/>
                <a:cs typeface="Meiryo UI"/>
              </a:rPr>
              <a:t>タ</a:t>
            </a:r>
            <a:r>
              <a:rPr sz="1000" b="1" spc="-5" dirty="0">
                <a:latin typeface="BIZ UDP明朝 Medium" panose="02020500000000000000" pitchFamily="18" charset="-128"/>
                <a:ea typeface="BIZ UDP明朝 Medium" panose="02020500000000000000" pitchFamily="18" charset="-128"/>
                <a:cs typeface="Meiryo UI"/>
              </a:rPr>
              <a:t>ー</a:t>
            </a:r>
            <a:r>
              <a:rPr sz="1000" b="1" spc="-10" dirty="0">
                <a:latin typeface="BIZ UDP明朝 Medium" panose="02020500000000000000" pitchFamily="18" charset="-128"/>
                <a:ea typeface="BIZ UDP明朝 Medium" panose="02020500000000000000" pitchFamily="18" charset="-128"/>
                <a:cs typeface="Meiryo UI"/>
              </a:rPr>
              <a:t>ワ</a:t>
            </a:r>
            <a:r>
              <a:rPr sz="1000" b="1" spc="-5" dirty="0">
                <a:latin typeface="BIZ UDP明朝 Medium" panose="02020500000000000000" pitchFamily="18" charset="-128"/>
                <a:ea typeface="BIZ UDP明朝 Medium" panose="02020500000000000000" pitchFamily="18" charset="-128"/>
                <a:cs typeface="Meiryo UI"/>
              </a:rPr>
              <a:t>ク</a:t>
            </a:r>
            <a:r>
              <a:rPr sz="1000" b="1" spc="-15" dirty="0">
                <a:latin typeface="BIZ UDP明朝 Medium" panose="02020500000000000000" pitchFamily="18" charset="-128"/>
                <a:ea typeface="BIZ UDP明朝 Medium" panose="02020500000000000000" pitchFamily="18" charset="-128"/>
                <a:cs typeface="Meiryo UI"/>
              </a:rPr>
              <a:t>チ</a:t>
            </a:r>
            <a:r>
              <a:rPr sz="1000" b="1" dirty="0">
                <a:latin typeface="BIZ UDP明朝 Medium" panose="02020500000000000000" pitchFamily="18" charset="-128"/>
                <a:ea typeface="BIZ UDP明朝 Medium" panose="02020500000000000000" pitchFamily="18" charset="-128"/>
                <a:cs typeface="Meiryo UI"/>
              </a:rPr>
              <a:t>ン</a:t>
            </a:r>
            <a:endParaRPr sz="1000" dirty="0">
              <a:latin typeface="BIZ UDP明朝 Medium" panose="02020500000000000000" pitchFamily="18" charset="-128"/>
              <a:ea typeface="BIZ UDP明朝 Medium" panose="02020500000000000000" pitchFamily="18" charset="-128"/>
              <a:cs typeface="Meiryo UI"/>
            </a:endParaRPr>
          </a:p>
          <a:p>
            <a:pPr marL="86360" marR="88900">
              <a:lnSpc>
                <a:spcPct val="119100"/>
              </a:lnSpc>
              <a:spcBef>
                <a:spcPts val="500"/>
              </a:spcBef>
            </a:pPr>
            <a:r>
              <a:rPr sz="1000" spc="-5" dirty="0" err="1" smtClean="0">
                <a:latin typeface="BIZ UDP明朝 Medium" panose="02020500000000000000" pitchFamily="18" charset="-128"/>
                <a:ea typeface="BIZ UDP明朝 Medium" panose="02020500000000000000" pitchFamily="18" charset="-128"/>
                <a:cs typeface="Meiryo UI"/>
              </a:rPr>
              <a:t>アデノウ</a:t>
            </a:r>
            <a:r>
              <a:rPr sz="1000" spc="-10" dirty="0" err="1" smtClean="0">
                <a:latin typeface="BIZ UDP明朝 Medium" panose="02020500000000000000" pitchFamily="18" charset="-128"/>
                <a:ea typeface="BIZ UDP明朝 Medium" panose="02020500000000000000" pitchFamily="18" charset="-128"/>
                <a:cs typeface="Meiryo UI"/>
              </a:rPr>
              <a:t>イ</a:t>
            </a:r>
            <a:r>
              <a:rPr sz="1000" spc="-5" dirty="0" err="1" smtClean="0">
                <a:latin typeface="BIZ UDP明朝 Medium" panose="02020500000000000000" pitchFamily="18" charset="-128"/>
                <a:ea typeface="BIZ UDP明朝 Medium" panose="02020500000000000000" pitchFamily="18" charset="-128"/>
                <a:cs typeface="Meiryo UI"/>
              </a:rPr>
              <a:t>ルスなどの</a:t>
            </a:r>
            <a:r>
              <a:rPr sz="1000" spc="-15" dirty="0" err="1" smtClean="0">
                <a:latin typeface="BIZ UDP明朝 Medium" panose="02020500000000000000" pitchFamily="18" charset="-128"/>
                <a:ea typeface="BIZ UDP明朝 Medium" panose="02020500000000000000" pitchFamily="18" charset="-128"/>
                <a:cs typeface="Meiryo UI"/>
              </a:rPr>
              <a:t>ウ</a:t>
            </a:r>
            <a:r>
              <a:rPr sz="1000" dirty="0" err="1" smtClean="0">
                <a:latin typeface="BIZ UDP明朝 Medium" panose="02020500000000000000" pitchFamily="18" charset="-128"/>
                <a:ea typeface="BIZ UDP明朝 Medium" panose="02020500000000000000" pitchFamily="18" charset="-128"/>
                <a:cs typeface="Meiryo UI"/>
              </a:rPr>
              <a:t>イ</a:t>
            </a:r>
            <a:r>
              <a:rPr sz="1000" spc="-5" dirty="0" err="1" smtClean="0">
                <a:latin typeface="BIZ UDP明朝 Medium" panose="02020500000000000000" pitchFamily="18" charset="-128"/>
                <a:ea typeface="BIZ UDP明朝 Medium" panose="02020500000000000000" pitchFamily="18" charset="-128"/>
                <a:cs typeface="Meiryo UI"/>
              </a:rPr>
              <a:t>ルスは</a:t>
            </a:r>
            <a:r>
              <a:rPr sz="1000" spc="-10" dirty="0" err="1">
                <a:latin typeface="BIZ UDP明朝 Medium" panose="02020500000000000000" pitchFamily="18" charset="-128"/>
                <a:ea typeface="BIZ UDP明朝 Medium" panose="02020500000000000000" pitchFamily="18" charset="-128"/>
                <a:cs typeface="Meiryo UI"/>
              </a:rPr>
              <a:t>、</a:t>
            </a:r>
            <a:r>
              <a:rPr sz="1000" spc="-10" dirty="0" err="1" smtClean="0">
                <a:latin typeface="BIZ UDP明朝 Medium" panose="02020500000000000000" pitchFamily="18" charset="-128"/>
                <a:ea typeface="BIZ UDP明朝 Medium" panose="02020500000000000000" pitchFamily="18" charset="-128"/>
                <a:cs typeface="Meiryo UI"/>
              </a:rPr>
              <a:t>体</a:t>
            </a:r>
            <a:r>
              <a:rPr sz="1000" spc="5" dirty="0" err="1" smtClean="0">
                <a:latin typeface="BIZ UDP明朝 Medium" panose="02020500000000000000" pitchFamily="18" charset="-128"/>
                <a:ea typeface="BIZ UDP明朝 Medium" panose="02020500000000000000" pitchFamily="18" charset="-128"/>
                <a:cs typeface="Meiryo UI"/>
              </a:rPr>
              <a:t>内</a:t>
            </a:r>
            <a:r>
              <a:rPr sz="1000" dirty="0" err="1" smtClean="0">
                <a:latin typeface="BIZ UDP明朝 Medium" panose="02020500000000000000" pitchFamily="18" charset="-128"/>
                <a:ea typeface="BIZ UDP明朝 Medium" panose="02020500000000000000" pitchFamily="18" charset="-128"/>
                <a:cs typeface="Meiryo UI"/>
              </a:rPr>
              <a:t>で</a:t>
            </a:r>
            <a:r>
              <a:rPr sz="1000" spc="-10" dirty="0" err="1" smtClean="0">
                <a:latin typeface="BIZ UDP明朝 Medium" panose="02020500000000000000" pitchFamily="18" charset="-128"/>
                <a:ea typeface="BIZ UDP明朝 Medium" panose="02020500000000000000" pitchFamily="18" charset="-128"/>
                <a:cs typeface="Meiryo UI"/>
              </a:rPr>
              <a:t>コ</a:t>
            </a:r>
            <a:r>
              <a:rPr sz="1000" dirty="0" err="1" smtClean="0">
                <a:latin typeface="BIZ UDP明朝 Medium" panose="02020500000000000000" pitchFamily="18" charset="-128"/>
                <a:ea typeface="BIZ UDP明朝 Medium" panose="02020500000000000000" pitchFamily="18" charset="-128"/>
                <a:cs typeface="Meiryo UI"/>
              </a:rPr>
              <a:t>ロ</a:t>
            </a:r>
            <a:r>
              <a:rPr sz="1000" spc="-10" dirty="0" err="1" smtClean="0">
                <a:latin typeface="BIZ UDP明朝 Medium" panose="02020500000000000000" pitchFamily="18" charset="-128"/>
                <a:ea typeface="BIZ UDP明朝 Medium" panose="02020500000000000000" pitchFamily="18" charset="-128"/>
                <a:cs typeface="Meiryo UI"/>
              </a:rPr>
              <a:t>ナ</a:t>
            </a:r>
            <a:r>
              <a:rPr sz="1000" spc="-5" dirty="0" err="1" smtClean="0">
                <a:latin typeface="BIZ UDP明朝 Medium" panose="02020500000000000000" pitchFamily="18" charset="-128"/>
                <a:ea typeface="BIZ UDP明朝 Medium" panose="02020500000000000000" pitchFamily="18" charset="-128"/>
                <a:cs typeface="Meiryo UI"/>
              </a:rPr>
              <a:t>ウ</a:t>
            </a:r>
            <a:r>
              <a:rPr sz="1000" dirty="0" err="1" smtClean="0">
                <a:latin typeface="BIZ UDP明朝 Medium" panose="02020500000000000000" pitchFamily="18" charset="-128"/>
                <a:ea typeface="BIZ UDP明朝 Medium" panose="02020500000000000000" pitchFamily="18" charset="-128"/>
                <a:cs typeface="Meiryo UI"/>
              </a:rPr>
              <a:t>イ</a:t>
            </a:r>
            <a:r>
              <a:rPr sz="1000" spc="-5" dirty="0" err="1" smtClean="0">
                <a:latin typeface="BIZ UDP明朝 Medium" panose="02020500000000000000" pitchFamily="18" charset="-128"/>
                <a:ea typeface="BIZ UDP明朝 Medium" panose="02020500000000000000" pitchFamily="18" charset="-128"/>
                <a:cs typeface="Meiryo UI"/>
              </a:rPr>
              <a:t>ルスタ</a:t>
            </a:r>
            <a:r>
              <a:rPr sz="1000" dirty="0" err="1" smtClean="0">
                <a:latin typeface="BIZ UDP明朝 Medium" panose="02020500000000000000" pitchFamily="18" charset="-128"/>
                <a:ea typeface="BIZ UDP明朝 Medium" panose="02020500000000000000" pitchFamily="18" charset="-128"/>
                <a:cs typeface="Meiryo UI"/>
              </a:rPr>
              <a:t>ン</a:t>
            </a:r>
            <a:r>
              <a:rPr sz="1000" spc="-5" dirty="0" err="1" smtClean="0">
                <a:latin typeface="BIZ UDP明朝 Medium" panose="02020500000000000000" pitchFamily="18" charset="-128"/>
                <a:ea typeface="BIZ UDP明朝 Medium" panose="02020500000000000000" pitchFamily="18" charset="-128"/>
                <a:cs typeface="Meiryo UI"/>
              </a:rPr>
              <a:t>パク質を</a:t>
            </a:r>
            <a:r>
              <a:rPr sz="1000" spc="-10" dirty="0" err="1" smtClean="0">
                <a:latin typeface="BIZ UDP明朝 Medium" panose="02020500000000000000" pitchFamily="18" charset="-128"/>
                <a:ea typeface="BIZ UDP明朝 Medium" panose="02020500000000000000" pitchFamily="18" charset="-128"/>
                <a:cs typeface="Meiryo UI"/>
              </a:rPr>
              <a:t>産</a:t>
            </a:r>
            <a:r>
              <a:rPr sz="1000" spc="5" dirty="0" err="1" smtClean="0">
                <a:latin typeface="BIZ UDP明朝 Medium" panose="02020500000000000000" pitchFamily="18" charset="-128"/>
                <a:ea typeface="BIZ UDP明朝 Medium" panose="02020500000000000000" pitchFamily="18" charset="-128"/>
                <a:cs typeface="Meiryo UI"/>
              </a:rPr>
              <a:t>生</a:t>
            </a:r>
            <a:r>
              <a:rPr sz="1000" dirty="0" err="1" smtClean="0">
                <a:latin typeface="BIZ UDP明朝 Medium" panose="02020500000000000000" pitchFamily="18" charset="-128"/>
                <a:ea typeface="BIZ UDP明朝 Medium" panose="02020500000000000000" pitchFamily="18" charset="-128"/>
                <a:cs typeface="Meiryo UI"/>
              </a:rPr>
              <a:t>でき</a:t>
            </a:r>
            <a:r>
              <a:rPr sz="1000" spc="-15" dirty="0" err="1" smtClean="0">
                <a:latin typeface="BIZ UDP明朝 Medium" panose="02020500000000000000" pitchFamily="18" charset="-128"/>
                <a:ea typeface="BIZ UDP明朝 Medium" panose="02020500000000000000" pitchFamily="18" charset="-128"/>
                <a:cs typeface="Meiryo UI"/>
              </a:rPr>
              <a:t>る</a:t>
            </a:r>
            <a:r>
              <a:rPr sz="1000" spc="-5" dirty="0" err="1" smtClean="0">
                <a:latin typeface="BIZ UDP明朝 Medium" panose="02020500000000000000" pitchFamily="18" charset="-128"/>
                <a:ea typeface="BIZ UDP明朝 Medium" panose="02020500000000000000" pitchFamily="18" charset="-128"/>
                <a:cs typeface="Meiryo UI"/>
              </a:rPr>
              <a:t>ように</a:t>
            </a:r>
            <a:r>
              <a:rPr sz="1000" spc="-10" dirty="0" err="1" smtClean="0">
                <a:latin typeface="BIZ UDP明朝 Medium" panose="02020500000000000000" pitchFamily="18" charset="-128"/>
                <a:ea typeface="BIZ UDP明朝 Medium" panose="02020500000000000000" pitchFamily="18" charset="-128"/>
                <a:cs typeface="Meiryo UI"/>
              </a:rPr>
              <a:t>遺</a:t>
            </a:r>
            <a:r>
              <a:rPr sz="1000" spc="5" dirty="0" err="1" smtClean="0">
                <a:latin typeface="BIZ UDP明朝 Medium" panose="02020500000000000000" pitchFamily="18" charset="-128"/>
                <a:ea typeface="BIZ UDP明朝 Medium" panose="02020500000000000000" pitchFamily="18" charset="-128"/>
                <a:cs typeface="Meiryo UI"/>
              </a:rPr>
              <a:t>伝</a:t>
            </a:r>
            <a:r>
              <a:rPr sz="1000" spc="-10" dirty="0" err="1" smtClean="0">
                <a:latin typeface="BIZ UDP明朝 Medium" panose="02020500000000000000" pitchFamily="18" charset="-128"/>
                <a:ea typeface="BIZ UDP明朝 Medium" panose="02020500000000000000" pitchFamily="18" charset="-128"/>
                <a:cs typeface="Meiryo UI"/>
              </a:rPr>
              <a:t>子</a:t>
            </a:r>
            <a:r>
              <a:rPr sz="1000" spc="5" dirty="0" err="1" smtClean="0">
                <a:latin typeface="BIZ UDP明朝 Medium" panose="02020500000000000000" pitchFamily="18" charset="-128"/>
                <a:ea typeface="BIZ UDP明朝 Medium" panose="02020500000000000000" pitchFamily="18" charset="-128"/>
                <a:cs typeface="Meiryo UI"/>
              </a:rPr>
              <a:t>操作</a:t>
            </a:r>
            <a:r>
              <a:rPr sz="1000" dirty="0" err="1" smtClean="0">
                <a:latin typeface="BIZ UDP明朝 Medium" panose="02020500000000000000" pitchFamily="18" charset="-128"/>
                <a:ea typeface="BIZ UDP明朝 Medium" panose="02020500000000000000" pitchFamily="18" charset="-128"/>
                <a:cs typeface="Meiryo UI"/>
              </a:rPr>
              <a:t>さ</a:t>
            </a:r>
            <a:r>
              <a:rPr sz="1000" spc="5" dirty="0" err="1" smtClean="0">
                <a:latin typeface="BIZ UDP明朝 Medium" panose="02020500000000000000" pitchFamily="18" charset="-128"/>
                <a:ea typeface="BIZ UDP明朝 Medium" panose="02020500000000000000" pitchFamily="18" charset="-128"/>
                <a:cs typeface="Meiryo UI"/>
              </a:rPr>
              <a:t>れ</a:t>
            </a:r>
            <a:r>
              <a:rPr sz="1000" dirty="0" err="1" smtClean="0">
                <a:latin typeface="BIZ UDP明朝 Medium" panose="02020500000000000000" pitchFamily="18" charset="-128"/>
                <a:ea typeface="BIZ UDP明朝 Medium" panose="02020500000000000000" pitchFamily="18" charset="-128"/>
                <a:cs typeface="Meiryo UI"/>
              </a:rPr>
              <a:t>てい</a:t>
            </a:r>
            <a:r>
              <a:rPr lang="ja-JP" altLang="en-US" sz="1000" dirty="0" smtClean="0">
                <a:latin typeface="BIZ UDP明朝 Medium" panose="02020500000000000000" pitchFamily="18" charset="-128"/>
                <a:ea typeface="BIZ UDP明朝 Medium" panose="02020500000000000000" pitchFamily="18" charset="-128"/>
                <a:cs typeface="Meiryo UI"/>
              </a:rPr>
              <a:t>る。</a:t>
            </a:r>
            <a:r>
              <a:rPr sz="1000" spc="-50" dirty="0" smtClean="0">
                <a:latin typeface="BIZ UDP明朝 Medium" panose="02020500000000000000" pitchFamily="18" charset="-128"/>
                <a:ea typeface="BIZ UDP明朝 Medium" panose="02020500000000000000" pitchFamily="18" charset="-128"/>
                <a:cs typeface="Meiryo UI"/>
              </a:rPr>
              <a:t> </a:t>
            </a:r>
            <a:r>
              <a:rPr sz="1000" spc="-5" dirty="0" err="1" smtClean="0">
                <a:latin typeface="BIZ UDP明朝 Medium" panose="02020500000000000000" pitchFamily="18" charset="-128"/>
                <a:ea typeface="BIZ UDP明朝 Medium" panose="02020500000000000000" pitchFamily="18" charset="-128"/>
                <a:cs typeface="Meiryo UI"/>
              </a:rPr>
              <a:t>こ</a:t>
            </a:r>
            <a:r>
              <a:rPr sz="1000" dirty="0" err="1" smtClean="0">
                <a:latin typeface="BIZ UDP明朝 Medium" panose="02020500000000000000" pitchFamily="18" charset="-128"/>
                <a:ea typeface="BIZ UDP明朝 Medium" panose="02020500000000000000" pitchFamily="18" charset="-128"/>
                <a:cs typeface="Meiryo UI"/>
              </a:rPr>
              <a:t>れら</a:t>
            </a:r>
            <a:r>
              <a:rPr sz="1000" spc="-5" dirty="0" err="1" smtClean="0">
                <a:latin typeface="BIZ UDP明朝 Medium" panose="02020500000000000000" pitchFamily="18" charset="-128"/>
                <a:ea typeface="BIZ UDP明朝 Medium" panose="02020500000000000000" pitchFamily="18" charset="-128"/>
                <a:cs typeface="Meiryo UI"/>
              </a:rPr>
              <a:t>のウ</a:t>
            </a:r>
            <a:r>
              <a:rPr sz="1000" dirty="0" err="1" smtClean="0">
                <a:latin typeface="BIZ UDP明朝 Medium" panose="02020500000000000000" pitchFamily="18" charset="-128"/>
                <a:ea typeface="BIZ UDP明朝 Medium" panose="02020500000000000000" pitchFamily="18" charset="-128"/>
                <a:cs typeface="Meiryo UI"/>
              </a:rPr>
              <a:t>イ</a:t>
            </a:r>
            <a:r>
              <a:rPr sz="1000" spc="-5" dirty="0" err="1" smtClean="0">
                <a:latin typeface="BIZ UDP明朝 Medium" panose="02020500000000000000" pitchFamily="18" charset="-128"/>
                <a:ea typeface="BIZ UDP明朝 Medium" panose="02020500000000000000" pitchFamily="18" charset="-128"/>
                <a:cs typeface="Meiryo UI"/>
              </a:rPr>
              <a:t>ル</a:t>
            </a:r>
            <a:r>
              <a:rPr sz="1000" spc="-20" dirty="0" err="1" smtClean="0">
                <a:latin typeface="BIZ UDP明朝 Medium" panose="02020500000000000000" pitchFamily="18" charset="-128"/>
                <a:ea typeface="BIZ UDP明朝 Medium" panose="02020500000000000000" pitchFamily="18" charset="-128"/>
                <a:cs typeface="Meiryo UI"/>
              </a:rPr>
              <a:t>ス</a:t>
            </a:r>
            <a:r>
              <a:rPr sz="1000" dirty="0" err="1" smtClean="0">
                <a:latin typeface="BIZ UDP明朝 Medium" panose="02020500000000000000" pitchFamily="18" charset="-128"/>
                <a:ea typeface="BIZ UDP明朝 Medium" panose="02020500000000000000" pitchFamily="18" charset="-128"/>
                <a:cs typeface="Meiryo UI"/>
              </a:rPr>
              <a:t>は弱</a:t>
            </a:r>
            <a:r>
              <a:rPr sz="1000" spc="-15" dirty="0" err="1" smtClean="0">
                <a:latin typeface="BIZ UDP明朝 Medium" panose="02020500000000000000" pitchFamily="18" charset="-128"/>
                <a:ea typeface="BIZ UDP明朝 Medium" panose="02020500000000000000" pitchFamily="18" charset="-128"/>
                <a:cs typeface="Meiryo UI"/>
              </a:rPr>
              <a:t>体</a:t>
            </a:r>
            <a:r>
              <a:rPr sz="1000" spc="-10" dirty="0" err="1" smtClean="0">
                <a:latin typeface="BIZ UDP明朝 Medium" panose="02020500000000000000" pitchFamily="18" charset="-128"/>
                <a:ea typeface="BIZ UDP明朝 Medium" panose="02020500000000000000" pitchFamily="18" charset="-128"/>
                <a:cs typeface="Meiryo UI"/>
              </a:rPr>
              <a:t>化され</a:t>
            </a:r>
            <a:r>
              <a:rPr sz="1000" spc="-15" dirty="0" err="1" smtClean="0">
                <a:latin typeface="BIZ UDP明朝 Medium" panose="02020500000000000000" pitchFamily="18" charset="-128"/>
                <a:ea typeface="BIZ UDP明朝 Medium" panose="02020500000000000000" pitchFamily="18" charset="-128"/>
                <a:cs typeface="Meiryo UI"/>
              </a:rPr>
              <a:t>て</a:t>
            </a:r>
            <a:r>
              <a:rPr sz="1000" dirty="0" err="1" smtClean="0">
                <a:latin typeface="BIZ UDP明朝 Medium" panose="02020500000000000000" pitchFamily="18" charset="-128"/>
                <a:ea typeface="BIZ UDP明朝 Medium" panose="02020500000000000000" pitchFamily="18" charset="-128"/>
                <a:cs typeface="Meiryo UI"/>
              </a:rPr>
              <a:t>いるため</a:t>
            </a:r>
            <a:r>
              <a:rPr sz="1000" spc="-5" dirty="0" err="1">
                <a:latin typeface="BIZ UDP明朝 Medium" panose="02020500000000000000" pitchFamily="18" charset="-128"/>
                <a:ea typeface="BIZ UDP明朝 Medium" panose="02020500000000000000" pitchFamily="18" charset="-128"/>
                <a:cs typeface="Meiryo UI"/>
              </a:rPr>
              <a:t>、</a:t>
            </a:r>
            <a:r>
              <a:rPr sz="1000" spc="5" dirty="0" err="1" smtClean="0">
                <a:latin typeface="BIZ UDP明朝 Medium" panose="02020500000000000000" pitchFamily="18" charset="-128"/>
                <a:ea typeface="BIZ UDP明朝 Medium" panose="02020500000000000000" pitchFamily="18" charset="-128"/>
                <a:cs typeface="Meiryo UI"/>
              </a:rPr>
              <a:t>病気</a:t>
            </a:r>
            <a:r>
              <a:rPr sz="1000" spc="-5" dirty="0" err="1" smtClean="0">
                <a:latin typeface="BIZ UDP明朝 Medium" panose="02020500000000000000" pitchFamily="18" charset="-128"/>
                <a:ea typeface="BIZ UDP明朝 Medium" panose="02020500000000000000" pitchFamily="18" charset="-128"/>
                <a:cs typeface="Meiryo UI"/>
              </a:rPr>
              <a:t>を</a:t>
            </a:r>
            <a:r>
              <a:rPr sz="1000" spc="5" dirty="0" err="1" smtClean="0">
                <a:latin typeface="BIZ UDP明朝 Medium" panose="02020500000000000000" pitchFamily="18" charset="-128"/>
                <a:ea typeface="BIZ UDP明朝 Medium" panose="02020500000000000000" pitchFamily="18" charset="-128"/>
                <a:cs typeface="Meiryo UI"/>
              </a:rPr>
              <a:t>引</a:t>
            </a:r>
            <a:r>
              <a:rPr sz="1000" spc="-5" dirty="0" err="1" smtClean="0">
                <a:latin typeface="BIZ UDP明朝 Medium" panose="02020500000000000000" pitchFamily="18" charset="-128"/>
                <a:ea typeface="BIZ UDP明朝 Medium" panose="02020500000000000000" pitchFamily="18" charset="-128"/>
                <a:cs typeface="Meiryo UI"/>
              </a:rPr>
              <a:t>き</a:t>
            </a:r>
            <a:r>
              <a:rPr sz="1000" spc="5" dirty="0" err="1" smtClean="0">
                <a:latin typeface="BIZ UDP明朝 Medium" panose="02020500000000000000" pitchFamily="18" charset="-128"/>
                <a:ea typeface="BIZ UDP明朝 Medium" panose="02020500000000000000" pitchFamily="18" charset="-128"/>
                <a:cs typeface="Meiryo UI"/>
              </a:rPr>
              <a:t>起</a:t>
            </a:r>
            <a:r>
              <a:rPr sz="1000" spc="-10" dirty="0" err="1" smtClean="0">
                <a:latin typeface="BIZ UDP明朝 Medium" panose="02020500000000000000" pitchFamily="18" charset="-128"/>
                <a:ea typeface="BIZ UDP明朝 Medium" panose="02020500000000000000" pitchFamily="18" charset="-128"/>
                <a:cs typeface="Meiryo UI"/>
              </a:rPr>
              <a:t>こ</a:t>
            </a:r>
            <a:r>
              <a:rPr sz="1000" spc="-5" dirty="0" err="1" smtClean="0">
                <a:latin typeface="BIZ UDP明朝 Medium" panose="02020500000000000000" pitchFamily="18" charset="-128"/>
                <a:ea typeface="BIZ UDP明朝 Medium" panose="02020500000000000000" pitchFamily="18" charset="-128"/>
                <a:cs typeface="Meiryo UI"/>
              </a:rPr>
              <a:t>すことは</a:t>
            </a:r>
            <a:r>
              <a:rPr lang="ja-JP" altLang="en-US" sz="1000" spc="-5" dirty="0" smtClean="0">
                <a:latin typeface="BIZ UDP明朝 Medium" panose="02020500000000000000" pitchFamily="18" charset="-128"/>
                <a:ea typeface="BIZ UDP明朝 Medium" panose="02020500000000000000" pitchFamily="18" charset="-128"/>
                <a:cs typeface="Meiryo UI"/>
              </a:rPr>
              <a:t>ない。</a:t>
            </a:r>
            <a:r>
              <a:rPr sz="1000" spc="-35" dirty="0" smtClean="0">
                <a:latin typeface="BIZ UDP明朝 Medium" panose="02020500000000000000" pitchFamily="18" charset="-128"/>
                <a:ea typeface="BIZ UDP明朝 Medium" panose="02020500000000000000" pitchFamily="18" charset="-128"/>
                <a:cs typeface="Meiryo UI"/>
              </a:rPr>
              <a:t> </a:t>
            </a:r>
            <a:r>
              <a:rPr sz="1000" spc="5" dirty="0" smtClean="0">
                <a:latin typeface="BIZ UDP明朝 Medium" panose="02020500000000000000" pitchFamily="18" charset="-128"/>
                <a:ea typeface="BIZ UDP明朝 Medium" panose="02020500000000000000" pitchFamily="18" charset="-128"/>
                <a:cs typeface="Meiryo UI"/>
              </a:rPr>
              <a:t>細胞内</a:t>
            </a:r>
            <a:r>
              <a:rPr sz="1000" dirty="0" smtClean="0">
                <a:latin typeface="BIZ UDP明朝 Medium" panose="02020500000000000000" pitchFamily="18" charset="-128"/>
                <a:ea typeface="BIZ UDP明朝 Medium" panose="02020500000000000000" pitchFamily="18" charset="-128"/>
                <a:cs typeface="Meiryo UI"/>
              </a:rPr>
              <a:t>で</a:t>
            </a:r>
            <a:r>
              <a:rPr sz="1000" spc="5" dirty="0" smtClean="0">
                <a:latin typeface="BIZ UDP明朝 Medium" panose="02020500000000000000" pitchFamily="18" charset="-128"/>
                <a:ea typeface="BIZ UDP明朝 Medium" panose="02020500000000000000" pitchFamily="18" charset="-128"/>
                <a:cs typeface="Meiryo UI"/>
              </a:rPr>
              <a:t>複製</a:t>
            </a:r>
            <a:r>
              <a:rPr sz="1000" dirty="0" smtClean="0">
                <a:latin typeface="BIZ UDP明朝 Medium" panose="02020500000000000000" pitchFamily="18" charset="-128"/>
                <a:ea typeface="BIZ UDP明朝 Medium" panose="02020500000000000000" pitchFamily="18" charset="-128"/>
                <a:cs typeface="Meiryo UI"/>
              </a:rPr>
              <a:t>で</a:t>
            </a:r>
            <a:r>
              <a:rPr sz="1000" spc="-5" dirty="0" smtClean="0">
                <a:latin typeface="BIZ UDP明朝 Medium" panose="02020500000000000000" pitchFamily="18" charset="-128"/>
                <a:ea typeface="BIZ UDP明朝 Medium" panose="02020500000000000000" pitchFamily="18" charset="-128"/>
                <a:cs typeface="Meiryo UI"/>
              </a:rPr>
              <a:t>き</a:t>
            </a:r>
            <a:r>
              <a:rPr sz="1000" dirty="0" smtClean="0">
                <a:latin typeface="BIZ UDP明朝 Medium" panose="02020500000000000000" pitchFamily="18" charset="-128"/>
                <a:ea typeface="BIZ UDP明朝 Medium" panose="02020500000000000000" pitchFamily="18" charset="-128"/>
                <a:cs typeface="Meiryo UI"/>
              </a:rPr>
              <a:t>るタ</a:t>
            </a:r>
            <a:r>
              <a:rPr sz="1000" spc="-10" dirty="0" smtClean="0">
                <a:latin typeface="BIZ UDP明朝 Medium" panose="02020500000000000000" pitchFamily="18" charset="-128"/>
                <a:ea typeface="BIZ UDP明朝 Medium" panose="02020500000000000000" pitchFamily="18" charset="-128"/>
                <a:cs typeface="Meiryo UI"/>
              </a:rPr>
              <a:t>イ</a:t>
            </a:r>
            <a:r>
              <a:rPr sz="1000" spc="-5" dirty="0" smtClean="0">
                <a:latin typeface="BIZ UDP明朝 Medium" panose="02020500000000000000" pitchFamily="18" charset="-128"/>
                <a:ea typeface="BIZ UDP明朝 Medium" panose="02020500000000000000" pitchFamily="18" charset="-128"/>
                <a:cs typeface="Meiryo UI"/>
              </a:rPr>
              <a:t>プと</a:t>
            </a:r>
            <a:r>
              <a:rPr sz="1000" spc="-10" dirty="0">
                <a:latin typeface="BIZ UDP明朝 Medium" panose="02020500000000000000" pitchFamily="18" charset="-128"/>
                <a:ea typeface="BIZ UDP明朝 Medium" panose="02020500000000000000" pitchFamily="18" charset="-128"/>
                <a:cs typeface="Meiryo UI"/>
              </a:rPr>
              <a:t>、</a:t>
            </a:r>
            <a:r>
              <a:rPr sz="1000" spc="5" dirty="0" smtClean="0">
                <a:latin typeface="BIZ UDP明朝 Medium" panose="02020500000000000000" pitchFamily="18" charset="-128"/>
                <a:ea typeface="BIZ UDP明朝 Medium" panose="02020500000000000000" pitchFamily="18" charset="-128"/>
                <a:cs typeface="Meiryo UI"/>
              </a:rPr>
              <a:t>主要な</a:t>
            </a:r>
            <a:r>
              <a:rPr sz="1000" spc="-10" dirty="0" smtClean="0">
                <a:latin typeface="BIZ UDP明朝 Medium" panose="02020500000000000000" pitchFamily="18" charset="-128"/>
                <a:ea typeface="BIZ UDP明朝 Medium" panose="02020500000000000000" pitchFamily="18" charset="-128"/>
                <a:cs typeface="Meiryo UI"/>
              </a:rPr>
              <a:t>遺</a:t>
            </a:r>
            <a:r>
              <a:rPr sz="1000" spc="5" dirty="0" smtClean="0">
                <a:latin typeface="BIZ UDP明朝 Medium" panose="02020500000000000000" pitchFamily="18" charset="-128"/>
                <a:ea typeface="BIZ UDP明朝 Medium" panose="02020500000000000000" pitchFamily="18" charset="-128"/>
                <a:cs typeface="Meiryo UI"/>
              </a:rPr>
              <a:t>伝</a:t>
            </a:r>
            <a:r>
              <a:rPr sz="1000" spc="-10" dirty="0" smtClean="0">
                <a:latin typeface="BIZ UDP明朝 Medium" panose="02020500000000000000" pitchFamily="18" charset="-128"/>
                <a:ea typeface="BIZ UDP明朝 Medium" panose="02020500000000000000" pitchFamily="18" charset="-128"/>
                <a:cs typeface="Meiryo UI"/>
              </a:rPr>
              <a:t>子</a:t>
            </a:r>
            <a:r>
              <a:rPr sz="1000" spc="-5" dirty="0" smtClean="0">
                <a:latin typeface="BIZ UDP明朝 Medium" panose="02020500000000000000" pitchFamily="18" charset="-128"/>
                <a:ea typeface="BIZ UDP明朝 Medium" panose="02020500000000000000" pitchFamily="18" charset="-128"/>
                <a:cs typeface="Meiryo UI"/>
              </a:rPr>
              <a:t>が</a:t>
            </a:r>
            <a:r>
              <a:rPr sz="1000" dirty="0" smtClean="0">
                <a:latin typeface="BIZ UDP明朝 Medium" panose="02020500000000000000" pitchFamily="18" charset="-128"/>
                <a:ea typeface="BIZ UDP明朝 Medium" panose="02020500000000000000" pitchFamily="18" charset="-128"/>
                <a:cs typeface="Meiryo UI"/>
              </a:rPr>
              <a:t>無</a:t>
            </a:r>
            <a:r>
              <a:rPr sz="1000" spc="-5" dirty="0" smtClean="0">
                <a:latin typeface="BIZ UDP明朝 Medium" panose="02020500000000000000" pitchFamily="18" charset="-128"/>
                <a:ea typeface="BIZ UDP明朝 Medium" panose="02020500000000000000" pitchFamily="18" charset="-128"/>
                <a:cs typeface="Meiryo UI"/>
              </a:rPr>
              <a:t>効</a:t>
            </a:r>
            <a:r>
              <a:rPr sz="1000" dirty="0" smtClean="0">
                <a:latin typeface="BIZ UDP明朝 Medium" panose="02020500000000000000" pitchFamily="18" charset="-128"/>
                <a:ea typeface="BIZ UDP明朝 Medium" panose="02020500000000000000" pitchFamily="18" charset="-128"/>
                <a:cs typeface="Meiryo UI"/>
              </a:rPr>
              <a:t>にな</a:t>
            </a:r>
            <a:r>
              <a:rPr sz="1000" spc="-10" dirty="0" smtClean="0">
                <a:latin typeface="BIZ UDP明朝 Medium" panose="02020500000000000000" pitchFamily="18" charset="-128"/>
                <a:ea typeface="BIZ UDP明朝 Medium" panose="02020500000000000000" pitchFamily="18" charset="-128"/>
                <a:cs typeface="Meiryo UI"/>
              </a:rPr>
              <a:t>っ</a:t>
            </a:r>
            <a:r>
              <a:rPr sz="1000" spc="-5" dirty="0" smtClean="0">
                <a:latin typeface="BIZ UDP明朝 Medium" panose="02020500000000000000" pitchFamily="18" charset="-128"/>
                <a:ea typeface="BIZ UDP明朝 Medium" panose="02020500000000000000" pitchFamily="18" charset="-128"/>
                <a:cs typeface="Meiryo UI"/>
              </a:rPr>
              <a:t>ているため</a:t>
            </a:r>
            <a:r>
              <a:rPr sz="1000" spc="-15" dirty="0" smtClean="0">
                <a:latin typeface="BIZ UDP明朝 Medium" panose="02020500000000000000" pitchFamily="18" charset="-128"/>
                <a:ea typeface="BIZ UDP明朝 Medium" panose="02020500000000000000" pitchFamily="18" charset="-128"/>
                <a:cs typeface="Meiryo UI"/>
              </a:rPr>
              <a:t>に</a:t>
            </a:r>
            <a:r>
              <a:rPr sz="1000" spc="5" dirty="0" smtClean="0">
                <a:latin typeface="BIZ UDP明朝 Medium" panose="02020500000000000000" pitchFamily="18" charset="-128"/>
                <a:ea typeface="BIZ UDP明朝 Medium" panose="02020500000000000000" pitchFamily="18" charset="-128"/>
                <a:cs typeface="Meiryo UI"/>
              </a:rPr>
              <a:t>複製</a:t>
            </a:r>
            <a:r>
              <a:rPr sz="1000" spc="-10" dirty="0" smtClean="0">
                <a:latin typeface="BIZ UDP明朝 Medium" panose="02020500000000000000" pitchFamily="18" charset="-128"/>
                <a:ea typeface="BIZ UDP明朝 Medium" panose="02020500000000000000" pitchFamily="18" charset="-128"/>
                <a:cs typeface="Meiryo UI"/>
              </a:rPr>
              <a:t>で</a:t>
            </a:r>
            <a:r>
              <a:rPr sz="1000" spc="-5" dirty="0" smtClean="0">
                <a:latin typeface="BIZ UDP明朝 Medium" panose="02020500000000000000" pitchFamily="18" charset="-128"/>
                <a:ea typeface="BIZ UDP明朝 Medium" panose="02020500000000000000" pitchFamily="18" charset="-128"/>
                <a:cs typeface="Meiryo UI"/>
              </a:rPr>
              <a:t>き</a:t>
            </a:r>
            <a:r>
              <a:rPr sz="1000" dirty="0" smtClean="0">
                <a:latin typeface="BIZ UDP明朝 Medium" panose="02020500000000000000" pitchFamily="18" charset="-128"/>
                <a:ea typeface="BIZ UDP明朝 Medium" panose="02020500000000000000" pitchFamily="18" charset="-128"/>
                <a:cs typeface="Meiryo UI"/>
              </a:rPr>
              <a:t>な</a:t>
            </a:r>
            <a:r>
              <a:rPr sz="1000" spc="-15" dirty="0" smtClean="0">
                <a:latin typeface="BIZ UDP明朝 Medium" panose="02020500000000000000" pitchFamily="18" charset="-128"/>
                <a:ea typeface="BIZ UDP明朝 Medium" panose="02020500000000000000" pitchFamily="18" charset="-128"/>
                <a:cs typeface="Meiryo UI"/>
              </a:rPr>
              <a:t>い</a:t>
            </a:r>
            <a:r>
              <a:rPr sz="1000" spc="-5" dirty="0" smtClean="0">
                <a:latin typeface="BIZ UDP明朝 Medium" panose="02020500000000000000" pitchFamily="18" charset="-128"/>
                <a:ea typeface="BIZ UDP明朝 Medium" panose="02020500000000000000" pitchFamily="18" charset="-128"/>
                <a:cs typeface="Meiryo UI"/>
              </a:rPr>
              <a:t>タ</a:t>
            </a:r>
            <a:r>
              <a:rPr sz="1000" dirty="0" smtClean="0">
                <a:latin typeface="BIZ UDP明朝 Medium" panose="02020500000000000000" pitchFamily="18" charset="-128"/>
                <a:ea typeface="BIZ UDP明朝 Medium" panose="02020500000000000000" pitchFamily="18" charset="-128"/>
                <a:cs typeface="Meiryo UI"/>
              </a:rPr>
              <a:t>イ</a:t>
            </a:r>
            <a:r>
              <a:rPr sz="1000" spc="-20" dirty="0" smtClean="0">
                <a:latin typeface="BIZ UDP明朝 Medium" panose="02020500000000000000" pitchFamily="18" charset="-128"/>
                <a:ea typeface="BIZ UDP明朝 Medium" panose="02020500000000000000" pitchFamily="18" charset="-128"/>
                <a:cs typeface="Meiryo UI"/>
              </a:rPr>
              <a:t>プ</a:t>
            </a:r>
            <a:r>
              <a:rPr sz="1000" spc="5" dirty="0" smtClean="0">
                <a:latin typeface="BIZ UDP明朝 Medium" panose="02020500000000000000" pitchFamily="18" charset="-128"/>
                <a:ea typeface="BIZ UDP明朝 Medium" panose="02020500000000000000" pitchFamily="18" charset="-128"/>
                <a:cs typeface="Meiryo UI"/>
              </a:rPr>
              <a:t>の</a:t>
            </a:r>
            <a:r>
              <a:rPr sz="1000" spc="-10" dirty="0">
                <a:latin typeface="BIZ UDP明朝 Medium" panose="02020500000000000000" pitchFamily="18" charset="-128"/>
                <a:ea typeface="BIZ UDP明朝 Medium" panose="02020500000000000000" pitchFamily="18" charset="-128"/>
                <a:cs typeface="Meiryo UI"/>
              </a:rPr>
              <a:t>2</a:t>
            </a:r>
            <a:r>
              <a:rPr sz="1000" spc="-5" dirty="0" smtClean="0">
                <a:latin typeface="BIZ UDP明朝 Medium" panose="02020500000000000000" pitchFamily="18" charset="-128"/>
                <a:ea typeface="BIZ UDP明朝 Medium" panose="02020500000000000000" pitchFamily="18" charset="-128"/>
                <a:cs typeface="Meiryo UI"/>
              </a:rPr>
              <a:t>つが</a:t>
            </a:r>
            <a:r>
              <a:rPr sz="1000" dirty="0" smtClean="0">
                <a:latin typeface="BIZ UDP明朝 Medium" panose="02020500000000000000" pitchFamily="18" charset="-128"/>
                <a:ea typeface="BIZ UDP明朝 Medium" panose="02020500000000000000" pitchFamily="18" charset="-128"/>
                <a:cs typeface="Meiryo UI"/>
              </a:rPr>
              <a:t>あ</a:t>
            </a:r>
            <a:r>
              <a:rPr lang="ja-JP" altLang="en-US" sz="1000" dirty="0" smtClean="0">
                <a:latin typeface="BIZ UDP明朝 Medium" panose="02020500000000000000" pitchFamily="18" charset="-128"/>
                <a:ea typeface="BIZ UDP明朝 Medium" panose="02020500000000000000" pitchFamily="18" charset="-128"/>
                <a:cs typeface="Meiryo UI"/>
              </a:rPr>
              <a:t>る。</a:t>
            </a:r>
            <a:endParaRPr sz="1000" dirty="0">
              <a:latin typeface="BIZ UDP明朝 Medium" panose="02020500000000000000" pitchFamily="18" charset="-128"/>
              <a:ea typeface="BIZ UDP明朝 Medium" panose="02020500000000000000" pitchFamily="18" charset="-128"/>
              <a:cs typeface="Meiryo UI"/>
            </a:endParaRPr>
          </a:p>
        </p:txBody>
      </p:sp>
      <p:sp>
        <p:nvSpPr>
          <p:cNvPr id="27" name="object 19"/>
          <p:cNvSpPr txBox="1"/>
          <p:nvPr/>
        </p:nvSpPr>
        <p:spPr>
          <a:xfrm>
            <a:off x="6152388" y="1097280"/>
            <a:ext cx="2845435" cy="1064650"/>
          </a:xfrm>
          <a:prstGeom prst="rect">
            <a:avLst/>
          </a:prstGeom>
        </p:spPr>
        <p:txBody>
          <a:bodyPr vert="horz" wrap="square" lIns="0" tIns="113030" rIns="0" bIns="0" rtlCol="0">
            <a:spAutoFit/>
          </a:bodyPr>
          <a:lstStyle/>
          <a:p>
            <a:pPr marL="264795">
              <a:lnSpc>
                <a:spcPct val="100000"/>
              </a:lnSpc>
              <a:spcBef>
                <a:spcPts val="890"/>
              </a:spcBef>
            </a:pPr>
            <a:r>
              <a:rPr sz="1000" b="1" spc="5" dirty="0">
                <a:solidFill>
                  <a:schemeClr val="bg1"/>
                </a:solidFill>
                <a:latin typeface="BIZ UDP明朝 Medium" panose="02020500000000000000" pitchFamily="18" charset="-128"/>
                <a:ea typeface="BIZ UDP明朝 Medium" panose="02020500000000000000" pitchFamily="18" charset="-128"/>
                <a:cs typeface="Meiryo UI"/>
              </a:rPr>
              <a:t>タ</a:t>
            </a:r>
            <a:r>
              <a:rPr sz="1000" b="1" spc="-5" dirty="0">
                <a:solidFill>
                  <a:schemeClr val="bg1"/>
                </a:solidFill>
                <a:latin typeface="BIZ UDP明朝 Medium" panose="02020500000000000000" pitchFamily="18" charset="-128"/>
                <a:ea typeface="BIZ UDP明朝 Medium" panose="02020500000000000000" pitchFamily="18" charset="-128"/>
                <a:cs typeface="Meiryo UI"/>
              </a:rPr>
              <a:t>ン</a:t>
            </a:r>
            <a:r>
              <a:rPr sz="1000" b="1" spc="5" dirty="0">
                <a:solidFill>
                  <a:schemeClr val="bg1"/>
                </a:solidFill>
                <a:latin typeface="BIZ UDP明朝 Medium" panose="02020500000000000000" pitchFamily="18" charset="-128"/>
                <a:ea typeface="BIZ UDP明朝 Medium" panose="02020500000000000000" pitchFamily="18" charset="-128"/>
                <a:cs typeface="Meiryo UI"/>
              </a:rPr>
              <a:t>パ</a:t>
            </a:r>
            <a:r>
              <a:rPr sz="1000" b="1" dirty="0">
                <a:solidFill>
                  <a:schemeClr val="bg1"/>
                </a:solidFill>
                <a:latin typeface="BIZ UDP明朝 Medium" panose="02020500000000000000" pitchFamily="18" charset="-128"/>
                <a:ea typeface="BIZ UDP明朝 Medium" panose="02020500000000000000" pitchFamily="18" charset="-128"/>
                <a:cs typeface="Meiryo UI"/>
              </a:rPr>
              <a:t>ク</a:t>
            </a:r>
            <a:r>
              <a:rPr sz="1000" b="1" spc="5" dirty="0">
                <a:solidFill>
                  <a:schemeClr val="bg1"/>
                </a:solidFill>
                <a:latin typeface="BIZ UDP明朝 Medium" panose="02020500000000000000" pitchFamily="18" charset="-128"/>
                <a:ea typeface="BIZ UDP明朝 Medium" panose="02020500000000000000" pitchFamily="18" charset="-128"/>
                <a:cs typeface="Meiryo UI"/>
              </a:rPr>
              <a:t>質</a:t>
            </a:r>
            <a:r>
              <a:rPr sz="1000" b="1" dirty="0">
                <a:solidFill>
                  <a:schemeClr val="bg1"/>
                </a:solidFill>
                <a:latin typeface="BIZ UDP明朝 Medium" panose="02020500000000000000" pitchFamily="18" charset="-128"/>
                <a:ea typeface="BIZ UDP明朝 Medium" panose="02020500000000000000" pitchFamily="18" charset="-128"/>
                <a:cs typeface="Meiryo UI"/>
              </a:rPr>
              <a:t>ベ</a:t>
            </a:r>
            <a:r>
              <a:rPr sz="1000" b="1" spc="5" dirty="0">
                <a:solidFill>
                  <a:schemeClr val="bg1"/>
                </a:solidFill>
                <a:latin typeface="BIZ UDP明朝 Medium" panose="02020500000000000000" pitchFamily="18" charset="-128"/>
                <a:ea typeface="BIZ UDP明朝 Medium" panose="02020500000000000000" pitchFamily="18" charset="-128"/>
                <a:cs typeface="Meiryo UI"/>
              </a:rPr>
              <a:t>ー</a:t>
            </a:r>
            <a:r>
              <a:rPr sz="1000" b="1" spc="-5" dirty="0">
                <a:solidFill>
                  <a:schemeClr val="bg1"/>
                </a:solidFill>
                <a:latin typeface="BIZ UDP明朝 Medium" panose="02020500000000000000" pitchFamily="18" charset="-128"/>
                <a:ea typeface="BIZ UDP明朝 Medium" panose="02020500000000000000" pitchFamily="18" charset="-128"/>
                <a:cs typeface="Meiryo UI"/>
              </a:rPr>
              <a:t>スの</a:t>
            </a:r>
            <a:r>
              <a:rPr sz="1000" b="1" spc="-10" dirty="0">
                <a:solidFill>
                  <a:schemeClr val="bg1"/>
                </a:solidFill>
                <a:latin typeface="BIZ UDP明朝 Medium" panose="02020500000000000000" pitchFamily="18" charset="-128"/>
                <a:ea typeface="BIZ UDP明朝 Medium" panose="02020500000000000000" pitchFamily="18" charset="-128"/>
                <a:cs typeface="Meiryo UI"/>
              </a:rPr>
              <a:t>ワ</a:t>
            </a:r>
            <a:r>
              <a:rPr sz="1000" b="1" spc="-5" dirty="0">
                <a:solidFill>
                  <a:schemeClr val="bg1"/>
                </a:solidFill>
                <a:latin typeface="BIZ UDP明朝 Medium" panose="02020500000000000000" pitchFamily="18" charset="-128"/>
                <a:ea typeface="BIZ UDP明朝 Medium" panose="02020500000000000000" pitchFamily="18" charset="-128"/>
                <a:cs typeface="Meiryo UI"/>
              </a:rPr>
              <a:t>ク</a:t>
            </a:r>
            <a:r>
              <a:rPr sz="1000" b="1" spc="-15" dirty="0">
                <a:solidFill>
                  <a:schemeClr val="bg1"/>
                </a:solidFill>
                <a:latin typeface="BIZ UDP明朝 Medium" panose="02020500000000000000" pitchFamily="18" charset="-128"/>
                <a:ea typeface="BIZ UDP明朝 Medium" panose="02020500000000000000" pitchFamily="18" charset="-128"/>
                <a:cs typeface="Meiryo UI"/>
              </a:rPr>
              <a:t>チ</a:t>
            </a:r>
            <a:r>
              <a:rPr sz="1000" b="1" dirty="0">
                <a:solidFill>
                  <a:schemeClr val="bg1"/>
                </a:solidFill>
                <a:latin typeface="BIZ UDP明朝 Medium" panose="02020500000000000000" pitchFamily="18" charset="-128"/>
                <a:ea typeface="BIZ UDP明朝 Medium" panose="02020500000000000000" pitchFamily="18" charset="-128"/>
                <a:cs typeface="Meiryo UI"/>
              </a:rPr>
              <a:t>ン</a:t>
            </a:r>
            <a:endParaRPr sz="1000" dirty="0">
              <a:solidFill>
                <a:schemeClr val="bg1"/>
              </a:solidFill>
              <a:latin typeface="BIZ UDP明朝 Medium" panose="02020500000000000000" pitchFamily="18" charset="-128"/>
              <a:ea typeface="BIZ UDP明朝 Medium" panose="02020500000000000000" pitchFamily="18" charset="-128"/>
              <a:cs typeface="Meiryo UI"/>
            </a:endParaRPr>
          </a:p>
          <a:p>
            <a:pPr marL="86995" marR="101600" algn="just">
              <a:lnSpc>
                <a:spcPct val="119100"/>
              </a:lnSpc>
              <a:spcBef>
                <a:spcPts val="500"/>
              </a:spcBef>
            </a:pPr>
            <a:r>
              <a:rPr sz="1000" spc="5" dirty="0" err="1">
                <a:latin typeface="BIZ UDP明朝 Medium" panose="02020500000000000000" pitchFamily="18" charset="-128"/>
                <a:ea typeface="BIZ UDP明朝 Medium" panose="02020500000000000000" pitchFamily="18" charset="-128"/>
                <a:cs typeface="Meiryo UI"/>
              </a:rPr>
              <a:t>多</a:t>
            </a:r>
            <a:r>
              <a:rPr sz="1000" spc="-5" dirty="0" err="1">
                <a:latin typeface="BIZ UDP明朝 Medium" panose="02020500000000000000" pitchFamily="18" charset="-128"/>
                <a:ea typeface="BIZ UDP明朝 Medium" panose="02020500000000000000" pitchFamily="18" charset="-128"/>
                <a:cs typeface="Meiryo UI"/>
              </a:rPr>
              <a:t>くの</a:t>
            </a:r>
            <a:r>
              <a:rPr sz="1000" dirty="0" err="1">
                <a:latin typeface="BIZ UDP明朝 Medium" panose="02020500000000000000" pitchFamily="18" charset="-128"/>
                <a:ea typeface="BIZ UDP明朝 Medium" panose="02020500000000000000" pitchFamily="18" charset="-128"/>
                <a:cs typeface="Meiryo UI"/>
              </a:rPr>
              <a:t>研究者は</a:t>
            </a:r>
            <a:r>
              <a:rPr sz="1000" spc="-10" dirty="0" err="1">
                <a:latin typeface="BIZ UDP明朝 Medium" panose="02020500000000000000" pitchFamily="18" charset="-128"/>
                <a:ea typeface="BIZ UDP明朝 Medium" panose="02020500000000000000" pitchFamily="18" charset="-128"/>
                <a:cs typeface="Meiryo UI"/>
              </a:rPr>
              <a:t>、</a:t>
            </a:r>
            <a:r>
              <a:rPr sz="1000" spc="-5" dirty="0" err="1" smtClean="0">
                <a:latin typeface="BIZ UDP明朝 Medium" panose="02020500000000000000" pitchFamily="18" charset="-128"/>
                <a:ea typeface="BIZ UDP明朝 Medium" panose="02020500000000000000" pitchFamily="18" charset="-128"/>
                <a:cs typeface="Meiryo UI"/>
              </a:rPr>
              <a:t>コ</a:t>
            </a:r>
            <a:r>
              <a:rPr sz="1000" dirty="0" err="1" smtClean="0">
                <a:latin typeface="BIZ UDP明朝 Medium" panose="02020500000000000000" pitchFamily="18" charset="-128"/>
                <a:ea typeface="BIZ UDP明朝 Medium" panose="02020500000000000000" pitchFamily="18" charset="-128"/>
                <a:cs typeface="Meiryo UI"/>
              </a:rPr>
              <a:t>ロ</a:t>
            </a:r>
            <a:r>
              <a:rPr sz="1000" spc="-10" dirty="0" err="1" smtClean="0">
                <a:latin typeface="BIZ UDP明朝 Medium" panose="02020500000000000000" pitchFamily="18" charset="-128"/>
                <a:ea typeface="BIZ UDP明朝 Medium" panose="02020500000000000000" pitchFamily="18" charset="-128"/>
                <a:cs typeface="Meiryo UI"/>
              </a:rPr>
              <a:t>ナ</a:t>
            </a:r>
            <a:r>
              <a:rPr sz="1000" spc="-20" dirty="0" err="1" smtClean="0">
                <a:latin typeface="BIZ UDP明朝 Medium" panose="02020500000000000000" pitchFamily="18" charset="-128"/>
                <a:ea typeface="BIZ UDP明朝 Medium" panose="02020500000000000000" pitchFamily="18" charset="-128"/>
                <a:cs typeface="Meiryo UI"/>
              </a:rPr>
              <a:t>ウ</a:t>
            </a:r>
            <a:r>
              <a:rPr sz="1000" dirty="0" err="1" smtClean="0">
                <a:latin typeface="BIZ UDP明朝 Medium" panose="02020500000000000000" pitchFamily="18" charset="-128"/>
                <a:ea typeface="BIZ UDP明朝 Medium" panose="02020500000000000000" pitchFamily="18" charset="-128"/>
                <a:cs typeface="Meiryo UI"/>
              </a:rPr>
              <a:t>イ</a:t>
            </a:r>
            <a:r>
              <a:rPr sz="1000" spc="-5" dirty="0" err="1" smtClean="0">
                <a:latin typeface="BIZ UDP明朝 Medium" panose="02020500000000000000" pitchFamily="18" charset="-128"/>
                <a:ea typeface="BIZ UDP明朝 Medium" panose="02020500000000000000" pitchFamily="18" charset="-128"/>
                <a:cs typeface="Meiryo UI"/>
              </a:rPr>
              <a:t>ル</a:t>
            </a:r>
            <a:r>
              <a:rPr sz="1000" spc="-20" dirty="0" err="1" smtClean="0">
                <a:latin typeface="BIZ UDP明朝 Medium" panose="02020500000000000000" pitchFamily="18" charset="-128"/>
                <a:ea typeface="BIZ UDP明朝 Medium" panose="02020500000000000000" pitchFamily="18" charset="-128"/>
                <a:cs typeface="Meiryo UI"/>
              </a:rPr>
              <a:t>ス</a:t>
            </a:r>
            <a:r>
              <a:rPr sz="1000" spc="-5" dirty="0" err="1" smtClean="0">
                <a:latin typeface="BIZ UDP明朝 Medium" panose="02020500000000000000" pitchFamily="18" charset="-128"/>
                <a:ea typeface="BIZ UDP明朝 Medium" panose="02020500000000000000" pitchFamily="18" charset="-128"/>
                <a:cs typeface="Meiryo UI"/>
              </a:rPr>
              <a:t>の</a:t>
            </a:r>
            <a:r>
              <a:rPr sz="1000" dirty="0" err="1" smtClean="0">
                <a:latin typeface="BIZ UDP明朝 Medium" panose="02020500000000000000" pitchFamily="18" charset="-128"/>
                <a:ea typeface="BIZ UDP明朝 Medium" panose="02020500000000000000" pitchFamily="18" charset="-128"/>
                <a:cs typeface="Meiryo UI"/>
              </a:rPr>
              <a:t>タ</a:t>
            </a:r>
            <a:r>
              <a:rPr sz="1000" spc="-10" dirty="0" err="1" smtClean="0">
                <a:latin typeface="BIZ UDP明朝 Medium" panose="02020500000000000000" pitchFamily="18" charset="-128"/>
                <a:ea typeface="BIZ UDP明朝 Medium" panose="02020500000000000000" pitchFamily="18" charset="-128"/>
                <a:cs typeface="Meiryo UI"/>
              </a:rPr>
              <a:t>ン</a:t>
            </a:r>
            <a:r>
              <a:rPr sz="1000" spc="-5" dirty="0" err="1" smtClean="0">
                <a:latin typeface="BIZ UDP明朝 Medium" panose="02020500000000000000" pitchFamily="18" charset="-128"/>
                <a:ea typeface="BIZ UDP明朝 Medium" panose="02020500000000000000" pitchFamily="18" charset="-128"/>
                <a:cs typeface="Meiryo UI"/>
              </a:rPr>
              <a:t>パク質を</a:t>
            </a:r>
            <a:r>
              <a:rPr sz="1000" spc="-10" dirty="0" err="1" smtClean="0">
                <a:latin typeface="BIZ UDP明朝 Medium" panose="02020500000000000000" pitchFamily="18" charset="-128"/>
                <a:ea typeface="BIZ UDP明朝 Medium" panose="02020500000000000000" pitchFamily="18" charset="-128"/>
                <a:cs typeface="Meiryo UI"/>
              </a:rPr>
              <a:t>直</a:t>
            </a:r>
            <a:r>
              <a:rPr sz="1000" spc="5" dirty="0" err="1" smtClean="0">
                <a:latin typeface="BIZ UDP明朝 Medium" panose="02020500000000000000" pitchFamily="18" charset="-128"/>
                <a:ea typeface="BIZ UDP明朝 Medium" panose="02020500000000000000" pitchFamily="18" charset="-128"/>
                <a:cs typeface="Meiryo UI"/>
              </a:rPr>
              <a:t>接体内</a:t>
            </a:r>
            <a:r>
              <a:rPr sz="1000" dirty="0" err="1" smtClean="0">
                <a:latin typeface="BIZ UDP明朝 Medium" panose="02020500000000000000" pitchFamily="18" charset="-128"/>
                <a:ea typeface="BIZ UDP明朝 Medium" panose="02020500000000000000" pitchFamily="18" charset="-128"/>
                <a:cs typeface="Meiryo UI"/>
              </a:rPr>
              <a:t>に</a:t>
            </a:r>
            <a:r>
              <a:rPr sz="1000" spc="5" dirty="0" err="1" smtClean="0">
                <a:latin typeface="BIZ UDP明朝 Medium" panose="02020500000000000000" pitchFamily="18" charset="-128"/>
                <a:ea typeface="BIZ UDP明朝 Medium" panose="02020500000000000000" pitchFamily="18" charset="-128"/>
                <a:cs typeface="Meiryo UI"/>
              </a:rPr>
              <a:t>注入</a:t>
            </a:r>
            <a:r>
              <a:rPr sz="1000" dirty="0" err="1" smtClean="0">
                <a:latin typeface="BIZ UDP明朝 Medium" panose="02020500000000000000" pitchFamily="18" charset="-128"/>
                <a:ea typeface="BIZ UDP明朝 Medium" panose="02020500000000000000" pitchFamily="18" charset="-128"/>
                <a:cs typeface="Meiryo UI"/>
              </a:rPr>
              <a:t>し</a:t>
            </a:r>
            <a:r>
              <a:rPr sz="1000" spc="-5" dirty="0" err="1" smtClean="0">
                <a:latin typeface="BIZ UDP明朝 Medium" panose="02020500000000000000" pitchFamily="18" charset="-128"/>
                <a:ea typeface="BIZ UDP明朝 Medium" panose="02020500000000000000" pitchFamily="18" charset="-128"/>
                <a:cs typeface="Meiryo UI"/>
              </a:rPr>
              <a:t>たいと</a:t>
            </a:r>
            <a:r>
              <a:rPr sz="1000" dirty="0" err="1" smtClean="0">
                <a:latin typeface="BIZ UDP明朝 Medium" panose="02020500000000000000" pitchFamily="18" charset="-128"/>
                <a:ea typeface="BIZ UDP明朝 Medium" panose="02020500000000000000" pitchFamily="18" charset="-128"/>
                <a:cs typeface="Meiryo UI"/>
              </a:rPr>
              <a:t>考</a:t>
            </a:r>
            <a:r>
              <a:rPr sz="1000" spc="-20" dirty="0" err="1" smtClean="0">
                <a:latin typeface="BIZ UDP明朝 Medium" panose="02020500000000000000" pitchFamily="18" charset="-128"/>
                <a:ea typeface="BIZ UDP明朝 Medium" panose="02020500000000000000" pitchFamily="18" charset="-128"/>
                <a:cs typeface="Meiryo UI"/>
              </a:rPr>
              <a:t>え</a:t>
            </a:r>
            <a:r>
              <a:rPr sz="1000" spc="-5" dirty="0" err="1" smtClean="0">
                <a:latin typeface="BIZ UDP明朝 Medium" panose="02020500000000000000" pitchFamily="18" charset="-128"/>
                <a:ea typeface="BIZ UDP明朝 Medium" panose="02020500000000000000" pitchFamily="18" charset="-128"/>
                <a:cs typeface="Meiryo UI"/>
              </a:rPr>
              <a:t>てい</a:t>
            </a:r>
            <a:r>
              <a:rPr lang="ja-JP" altLang="en-US" sz="1000" spc="-5" dirty="0" smtClean="0">
                <a:latin typeface="BIZ UDP明朝 Medium" panose="02020500000000000000" pitchFamily="18" charset="-128"/>
                <a:ea typeface="BIZ UDP明朝 Medium" panose="02020500000000000000" pitchFamily="18" charset="-128"/>
                <a:cs typeface="Meiryo UI"/>
              </a:rPr>
              <a:t>る。</a:t>
            </a:r>
            <a:r>
              <a:rPr sz="1000" spc="-5" dirty="0" err="1" smtClean="0">
                <a:latin typeface="BIZ UDP明朝 Medium" panose="02020500000000000000" pitchFamily="18" charset="-128"/>
                <a:ea typeface="BIZ UDP明朝 Medium" panose="02020500000000000000" pitchFamily="18" charset="-128"/>
                <a:cs typeface="Meiryo UI"/>
              </a:rPr>
              <a:t>コ</a:t>
            </a:r>
            <a:r>
              <a:rPr sz="1000" dirty="0" err="1" smtClean="0">
                <a:latin typeface="BIZ UDP明朝 Medium" panose="02020500000000000000" pitchFamily="18" charset="-128"/>
                <a:ea typeface="BIZ UDP明朝 Medium" panose="02020500000000000000" pitchFamily="18" charset="-128"/>
                <a:cs typeface="Meiryo UI"/>
              </a:rPr>
              <a:t>ロ</a:t>
            </a:r>
            <a:r>
              <a:rPr sz="1000" spc="-10" dirty="0" err="1" smtClean="0">
                <a:latin typeface="BIZ UDP明朝 Medium" panose="02020500000000000000" pitchFamily="18" charset="-128"/>
                <a:ea typeface="BIZ UDP明朝 Medium" panose="02020500000000000000" pitchFamily="18" charset="-128"/>
                <a:cs typeface="Meiryo UI"/>
              </a:rPr>
              <a:t>ナ</a:t>
            </a:r>
            <a:r>
              <a:rPr sz="1000" spc="-5" dirty="0" err="1" smtClean="0">
                <a:latin typeface="BIZ UDP明朝 Medium" panose="02020500000000000000" pitchFamily="18" charset="-128"/>
                <a:ea typeface="BIZ UDP明朝 Medium" panose="02020500000000000000" pitchFamily="18" charset="-128"/>
                <a:cs typeface="Meiryo UI"/>
              </a:rPr>
              <a:t>ウ</a:t>
            </a:r>
            <a:r>
              <a:rPr sz="1000" dirty="0" err="1" smtClean="0">
                <a:latin typeface="BIZ UDP明朝 Medium" panose="02020500000000000000" pitchFamily="18" charset="-128"/>
                <a:ea typeface="BIZ UDP明朝 Medium" panose="02020500000000000000" pitchFamily="18" charset="-128"/>
                <a:cs typeface="Meiryo UI"/>
              </a:rPr>
              <a:t>イ</a:t>
            </a:r>
            <a:r>
              <a:rPr sz="1000" spc="-5" dirty="0" err="1" smtClean="0">
                <a:latin typeface="BIZ UDP明朝 Medium" panose="02020500000000000000" pitchFamily="18" charset="-128"/>
                <a:ea typeface="BIZ UDP明朝 Medium" panose="02020500000000000000" pitchFamily="18" charset="-128"/>
                <a:cs typeface="Meiryo UI"/>
              </a:rPr>
              <a:t>ルスの</a:t>
            </a:r>
            <a:r>
              <a:rPr sz="1000" spc="5" dirty="0" err="1" smtClean="0">
                <a:latin typeface="BIZ UDP明朝 Medium" panose="02020500000000000000" pitchFamily="18" charset="-128"/>
                <a:ea typeface="BIZ UDP明朝 Medium" panose="02020500000000000000" pitchFamily="18" charset="-128"/>
                <a:cs typeface="Meiryo UI"/>
              </a:rPr>
              <a:t>外皮</a:t>
            </a:r>
            <a:r>
              <a:rPr sz="1000" spc="-5" dirty="0" err="1" smtClean="0">
                <a:latin typeface="BIZ UDP明朝 Medium" panose="02020500000000000000" pitchFamily="18" charset="-128"/>
                <a:ea typeface="BIZ UDP明朝 Medium" panose="02020500000000000000" pitchFamily="18" charset="-128"/>
                <a:cs typeface="Meiryo UI"/>
              </a:rPr>
              <a:t>を</a:t>
            </a:r>
            <a:r>
              <a:rPr sz="1000" spc="5" dirty="0" err="1" smtClean="0">
                <a:latin typeface="BIZ UDP明朝 Medium" panose="02020500000000000000" pitchFamily="18" charset="-128"/>
                <a:ea typeface="BIZ UDP明朝 Medium" panose="02020500000000000000" pitchFamily="18" charset="-128"/>
                <a:cs typeface="Meiryo UI"/>
              </a:rPr>
              <a:t>模倣す</a:t>
            </a:r>
            <a:r>
              <a:rPr sz="1000" spc="-15" dirty="0" err="1" smtClean="0">
                <a:latin typeface="BIZ UDP明朝 Medium" panose="02020500000000000000" pitchFamily="18" charset="-128"/>
                <a:ea typeface="BIZ UDP明朝 Medium" panose="02020500000000000000" pitchFamily="18" charset="-128"/>
                <a:cs typeface="Meiryo UI"/>
              </a:rPr>
              <a:t>る</a:t>
            </a:r>
            <a:r>
              <a:rPr sz="1000" spc="-5" dirty="0" err="1" smtClean="0">
                <a:latin typeface="BIZ UDP明朝 Medium" panose="02020500000000000000" pitchFamily="18" charset="-128"/>
                <a:ea typeface="BIZ UDP明朝 Medium" panose="02020500000000000000" pitchFamily="18" charset="-128"/>
                <a:cs typeface="Meiryo UI"/>
              </a:rPr>
              <a:t>タ</a:t>
            </a:r>
            <a:r>
              <a:rPr sz="1000" spc="-10" dirty="0" err="1" smtClean="0">
                <a:latin typeface="BIZ UDP明朝 Medium" panose="02020500000000000000" pitchFamily="18" charset="-128"/>
                <a:ea typeface="BIZ UDP明朝 Medium" panose="02020500000000000000" pitchFamily="18" charset="-128"/>
                <a:cs typeface="Meiryo UI"/>
              </a:rPr>
              <a:t>ン</a:t>
            </a:r>
            <a:r>
              <a:rPr sz="1000" spc="-5" dirty="0" err="1" smtClean="0">
                <a:latin typeface="BIZ UDP明朝 Medium" panose="02020500000000000000" pitchFamily="18" charset="-128"/>
                <a:ea typeface="BIZ UDP明朝 Medium" panose="02020500000000000000" pitchFamily="18" charset="-128"/>
                <a:cs typeface="Meiryo UI"/>
              </a:rPr>
              <a:t>パク質また</a:t>
            </a:r>
            <a:r>
              <a:rPr sz="1000" dirty="0" err="1" smtClean="0">
                <a:latin typeface="BIZ UDP明朝 Medium" panose="02020500000000000000" pitchFamily="18" charset="-128"/>
                <a:ea typeface="BIZ UDP明朝 Medium" panose="02020500000000000000" pitchFamily="18" charset="-128"/>
                <a:cs typeface="Meiryo UI"/>
              </a:rPr>
              <a:t>は</a:t>
            </a:r>
            <a:r>
              <a:rPr sz="1000" spc="-10" dirty="0" err="1" smtClean="0">
                <a:latin typeface="BIZ UDP明朝 Medium" panose="02020500000000000000" pitchFamily="18" charset="-128"/>
                <a:ea typeface="BIZ UDP明朝 Medium" panose="02020500000000000000" pitchFamily="18" charset="-128"/>
                <a:cs typeface="Meiryo UI"/>
              </a:rPr>
              <a:t>タ</a:t>
            </a:r>
            <a:r>
              <a:rPr sz="1000" dirty="0" err="1" smtClean="0">
                <a:latin typeface="BIZ UDP明朝 Medium" panose="02020500000000000000" pitchFamily="18" charset="-128"/>
                <a:ea typeface="BIZ UDP明朝 Medium" panose="02020500000000000000" pitchFamily="18" charset="-128"/>
                <a:cs typeface="Meiryo UI"/>
              </a:rPr>
              <a:t>ン</a:t>
            </a:r>
            <a:r>
              <a:rPr sz="1000" spc="-5" dirty="0" err="1" smtClean="0">
                <a:latin typeface="BIZ UDP明朝 Medium" panose="02020500000000000000" pitchFamily="18" charset="-128"/>
                <a:ea typeface="BIZ UDP明朝 Medium" panose="02020500000000000000" pitchFamily="18" charset="-128"/>
                <a:cs typeface="Meiryo UI"/>
              </a:rPr>
              <a:t>パ</a:t>
            </a:r>
            <a:r>
              <a:rPr sz="1000" spc="-10" dirty="0" err="1" smtClean="0">
                <a:latin typeface="BIZ UDP明朝 Medium" panose="02020500000000000000" pitchFamily="18" charset="-128"/>
                <a:ea typeface="BIZ UDP明朝 Medium" panose="02020500000000000000" pitchFamily="18" charset="-128"/>
                <a:cs typeface="Meiryo UI"/>
              </a:rPr>
              <a:t>ク質</a:t>
            </a:r>
            <a:r>
              <a:rPr sz="1000" spc="-5" dirty="0" err="1" smtClean="0">
                <a:latin typeface="BIZ UDP明朝 Medium" panose="02020500000000000000" pitchFamily="18" charset="-128"/>
                <a:ea typeface="BIZ UDP明朝 Medium" panose="02020500000000000000" pitchFamily="18" charset="-128"/>
                <a:cs typeface="Meiryo UI"/>
              </a:rPr>
              <a:t>シ</a:t>
            </a:r>
            <a:r>
              <a:rPr sz="1000" spc="-10" dirty="0" err="1" smtClean="0">
                <a:latin typeface="BIZ UDP明朝 Medium" panose="02020500000000000000" pitchFamily="18" charset="-128"/>
                <a:ea typeface="BIZ UDP明朝 Medium" panose="02020500000000000000" pitchFamily="18" charset="-128"/>
                <a:cs typeface="Meiryo UI"/>
              </a:rPr>
              <a:t>ェ</a:t>
            </a:r>
            <a:r>
              <a:rPr sz="1000" spc="-5" dirty="0" err="1" smtClean="0">
                <a:latin typeface="BIZ UDP明朝 Medium" panose="02020500000000000000" pitchFamily="18" charset="-128"/>
                <a:ea typeface="BIZ UDP明朝 Medium" panose="02020500000000000000" pitchFamily="18" charset="-128"/>
                <a:cs typeface="Meiryo UI"/>
              </a:rPr>
              <a:t>ルの</a:t>
            </a:r>
            <a:r>
              <a:rPr sz="1000" spc="5" dirty="0" err="1" smtClean="0">
                <a:latin typeface="BIZ UDP明朝 Medium" panose="02020500000000000000" pitchFamily="18" charset="-128"/>
                <a:ea typeface="BIZ UDP明朝 Medium" panose="02020500000000000000" pitchFamily="18" charset="-128"/>
                <a:cs typeface="Meiryo UI"/>
              </a:rPr>
              <a:t>断片</a:t>
            </a:r>
            <a:r>
              <a:rPr sz="1000" dirty="0" err="1" smtClean="0">
                <a:latin typeface="BIZ UDP明朝 Medium" panose="02020500000000000000" pitchFamily="18" charset="-128"/>
                <a:ea typeface="BIZ UDP明朝 Medium" panose="02020500000000000000" pitchFamily="18" charset="-128"/>
                <a:cs typeface="Meiryo UI"/>
              </a:rPr>
              <a:t>も</a:t>
            </a:r>
            <a:r>
              <a:rPr sz="1000" spc="5" dirty="0" err="1" smtClean="0">
                <a:latin typeface="BIZ UDP明朝 Medium" panose="02020500000000000000" pitchFamily="18" charset="-128"/>
                <a:ea typeface="BIZ UDP明朝 Medium" panose="02020500000000000000" pitchFamily="18" charset="-128"/>
                <a:cs typeface="Meiryo UI"/>
              </a:rPr>
              <a:t>使用</a:t>
            </a:r>
            <a:r>
              <a:rPr sz="1000" dirty="0" err="1" smtClean="0">
                <a:latin typeface="BIZ UDP明朝 Medium" panose="02020500000000000000" pitchFamily="18" charset="-128"/>
                <a:ea typeface="BIZ UDP明朝 Medium" panose="02020500000000000000" pitchFamily="18" charset="-128"/>
                <a:cs typeface="Meiryo UI"/>
              </a:rPr>
              <a:t>でき</a:t>
            </a:r>
            <a:r>
              <a:rPr lang="ja-JP" altLang="en-US" sz="1000" dirty="0">
                <a:latin typeface="BIZ UDP明朝 Medium" panose="02020500000000000000" pitchFamily="18" charset="-128"/>
                <a:ea typeface="BIZ UDP明朝 Medium" panose="02020500000000000000" pitchFamily="18" charset="-128"/>
                <a:cs typeface="Meiryo UI"/>
              </a:rPr>
              <a:t>る</a:t>
            </a:r>
            <a:r>
              <a:rPr sz="1000" dirty="0" smtClean="0">
                <a:latin typeface="BIZ UDP明朝 Medium" panose="02020500000000000000" pitchFamily="18" charset="-128"/>
                <a:ea typeface="BIZ UDP明朝 Medium" panose="02020500000000000000" pitchFamily="18" charset="-128"/>
                <a:cs typeface="Meiryo UI"/>
              </a:rPr>
              <a:t>。</a:t>
            </a:r>
            <a:endParaRPr sz="1000" dirty="0">
              <a:latin typeface="BIZ UDP明朝 Medium" panose="02020500000000000000" pitchFamily="18" charset="-128"/>
              <a:ea typeface="BIZ UDP明朝 Medium" panose="02020500000000000000" pitchFamily="18" charset="-128"/>
              <a:cs typeface="Meiryo UI"/>
            </a:endParaRPr>
          </a:p>
        </p:txBody>
      </p:sp>
      <p:sp>
        <p:nvSpPr>
          <p:cNvPr id="28" name="object 20"/>
          <p:cNvSpPr txBox="1"/>
          <p:nvPr/>
        </p:nvSpPr>
        <p:spPr>
          <a:xfrm>
            <a:off x="9131807" y="1097280"/>
            <a:ext cx="2844165" cy="1430905"/>
          </a:xfrm>
          <a:prstGeom prst="rect">
            <a:avLst/>
          </a:prstGeom>
        </p:spPr>
        <p:txBody>
          <a:bodyPr vert="horz" wrap="square" lIns="0" tIns="113030" rIns="0" bIns="0" rtlCol="0">
            <a:spAutoFit/>
          </a:bodyPr>
          <a:lstStyle/>
          <a:p>
            <a:pPr marL="407670">
              <a:lnSpc>
                <a:spcPct val="100000"/>
              </a:lnSpc>
              <a:spcBef>
                <a:spcPts val="890"/>
              </a:spcBef>
            </a:pPr>
            <a:r>
              <a:rPr sz="1000" b="1" spc="5" dirty="0">
                <a:solidFill>
                  <a:schemeClr val="bg1"/>
                </a:solidFill>
                <a:latin typeface="BIZ UDP明朝 Medium" panose="02020500000000000000" pitchFamily="18" charset="-128"/>
                <a:ea typeface="BIZ UDP明朝 Medium" panose="02020500000000000000" pitchFamily="18" charset="-128"/>
                <a:cs typeface="Meiryo UI"/>
              </a:rPr>
              <a:t>核酸</a:t>
            </a:r>
            <a:r>
              <a:rPr sz="1000" b="1" spc="-10" dirty="0">
                <a:solidFill>
                  <a:schemeClr val="bg1"/>
                </a:solidFill>
                <a:latin typeface="BIZ UDP明朝 Medium" panose="02020500000000000000" pitchFamily="18" charset="-128"/>
                <a:ea typeface="BIZ UDP明朝 Medium" panose="02020500000000000000" pitchFamily="18" charset="-128"/>
                <a:cs typeface="Meiryo UI"/>
              </a:rPr>
              <a:t>ワ</a:t>
            </a:r>
            <a:r>
              <a:rPr sz="1000" b="1" spc="-5" dirty="0">
                <a:solidFill>
                  <a:schemeClr val="bg1"/>
                </a:solidFill>
                <a:latin typeface="BIZ UDP明朝 Medium" panose="02020500000000000000" pitchFamily="18" charset="-128"/>
                <a:ea typeface="BIZ UDP明朝 Medium" panose="02020500000000000000" pitchFamily="18" charset="-128"/>
                <a:cs typeface="Meiryo UI"/>
              </a:rPr>
              <a:t>クチン</a:t>
            </a:r>
            <a:endParaRPr sz="1000" dirty="0">
              <a:solidFill>
                <a:schemeClr val="bg1"/>
              </a:solidFill>
              <a:latin typeface="BIZ UDP明朝 Medium" panose="02020500000000000000" pitchFamily="18" charset="-128"/>
              <a:ea typeface="BIZ UDP明朝 Medium" panose="02020500000000000000" pitchFamily="18" charset="-128"/>
              <a:cs typeface="Meiryo UI"/>
            </a:endParaRPr>
          </a:p>
          <a:p>
            <a:pPr marL="92075" marR="83185">
              <a:lnSpc>
                <a:spcPct val="119100"/>
              </a:lnSpc>
              <a:spcBef>
                <a:spcPts val="500"/>
              </a:spcBef>
            </a:pPr>
            <a:r>
              <a:rPr sz="1000" spc="5" dirty="0" err="1" smtClean="0">
                <a:latin typeface="BIZ UDP明朝 Medium" panose="02020500000000000000" pitchFamily="18" charset="-128"/>
                <a:ea typeface="BIZ UDP明朝 Medium" panose="02020500000000000000" pitchFamily="18" charset="-128"/>
                <a:cs typeface="Meiryo UI"/>
              </a:rPr>
              <a:t>免疫応答</a:t>
            </a:r>
            <a:r>
              <a:rPr sz="1000" spc="-5" dirty="0" err="1" smtClean="0">
                <a:latin typeface="BIZ UDP明朝 Medium" panose="02020500000000000000" pitchFamily="18" charset="-128"/>
                <a:ea typeface="BIZ UDP明朝 Medium" panose="02020500000000000000" pitchFamily="18" charset="-128"/>
                <a:cs typeface="Meiryo UI"/>
              </a:rPr>
              <a:t>を</a:t>
            </a:r>
            <a:r>
              <a:rPr sz="1000" spc="5" dirty="0" err="1" smtClean="0">
                <a:latin typeface="BIZ UDP明朝 Medium" panose="02020500000000000000" pitchFamily="18" charset="-128"/>
                <a:ea typeface="BIZ UDP明朝 Medium" panose="02020500000000000000" pitchFamily="18" charset="-128"/>
                <a:cs typeface="Meiryo UI"/>
              </a:rPr>
              <a:t>促</a:t>
            </a:r>
            <a:r>
              <a:rPr sz="1000" spc="-5" dirty="0" err="1" smtClean="0">
                <a:latin typeface="BIZ UDP明朝 Medium" panose="02020500000000000000" pitchFamily="18" charset="-128"/>
                <a:ea typeface="BIZ UDP明朝 Medium" panose="02020500000000000000" pitchFamily="18" charset="-128"/>
                <a:cs typeface="Meiryo UI"/>
              </a:rPr>
              <a:t>す</a:t>
            </a:r>
            <a:r>
              <a:rPr sz="1000" spc="-10" dirty="0" err="1" smtClean="0">
                <a:latin typeface="BIZ UDP明朝 Medium" panose="02020500000000000000" pitchFamily="18" charset="-128"/>
                <a:ea typeface="BIZ UDP明朝 Medium" panose="02020500000000000000" pitchFamily="18" charset="-128"/>
                <a:cs typeface="Meiryo UI"/>
              </a:rPr>
              <a:t>コ</a:t>
            </a:r>
            <a:r>
              <a:rPr sz="1000" dirty="0" err="1" smtClean="0">
                <a:latin typeface="BIZ UDP明朝 Medium" panose="02020500000000000000" pitchFamily="18" charset="-128"/>
                <a:ea typeface="BIZ UDP明朝 Medium" panose="02020500000000000000" pitchFamily="18" charset="-128"/>
                <a:cs typeface="Meiryo UI"/>
              </a:rPr>
              <a:t>ロ</a:t>
            </a:r>
            <a:r>
              <a:rPr sz="1000" spc="-10" dirty="0" err="1" smtClean="0">
                <a:latin typeface="BIZ UDP明朝 Medium" panose="02020500000000000000" pitchFamily="18" charset="-128"/>
                <a:ea typeface="BIZ UDP明朝 Medium" panose="02020500000000000000" pitchFamily="18" charset="-128"/>
                <a:cs typeface="Meiryo UI"/>
              </a:rPr>
              <a:t>ナ</a:t>
            </a:r>
            <a:r>
              <a:rPr sz="1000" spc="-20" dirty="0" err="1" smtClean="0">
                <a:latin typeface="BIZ UDP明朝 Medium" panose="02020500000000000000" pitchFamily="18" charset="-128"/>
                <a:ea typeface="BIZ UDP明朝 Medium" panose="02020500000000000000" pitchFamily="18" charset="-128"/>
                <a:cs typeface="Meiryo UI"/>
              </a:rPr>
              <a:t>ウ</a:t>
            </a:r>
            <a:r>
              <a:rPr sz="1000" dirty="0" err="1" smtClean="0">
                <a:latin typeface="BIZ UDP明朝 Medium" panose="02020500000000000000" pitchFamily="18" charset="-128"/>
                <a:ea typeface="BIZ UDP明朝 Medium" panose="02020500000000000000" pitchFamily="18" charset="-128"/>
                <a:cs typeface="Meiryo UI"/>
              </a:rPr>
              <a:t>イ</a:t>
            </a:r>
            <a:r>
              <a:rPr sz="1000" spc="-5" dirty="0" err="1" smtClean="0">
                <a:latin typeface="BIZ UDP明朝 Medium" panose="02020500000000000000" pitchFamily="18" charset="-128"/>
                <a:ea typeface="BIZ UDP明朝 Medium" panose="02020500000000000000" pitchFamily="18" charset="-128"/>
                <a:cs typeface="Meiryo UI"/>
              </a:rPr>
              <a:t>ルス</a:t>
            </a:r>
            <a:r>
              <a:rPr sz="1000" spc="-15" dirty="0" err="1" smtClean="0">
                <a:latin typeface="BIZ UDP明朝 Medium" panose="02020500000000000000" pitchFamily="18" charset="-128"/>
                <a:ea typeface="BIZ UDP明朝 Medium" panose="02020500000000000000" pitchFamily="18" charset="-128"/>
                <a:cs typeface="Meiryo UI"/>
              </a:rPr>
              <a:t>タ</a:t>
            </a:r>
            <a:r>
              <a:rPr sz="1000" dirty="0" err="1" smtClean="0">
                <a:latin typeface="BIZ UDP明朝 Medium" panose="02020500000000000000" pitchFamily="18" charset="-128"/>
                <a:ea typeface="BIZ UDP明朝 Medium" panose="02020500000000000000" pitchFamily="18" charset="-128"/>
                <a:cs typeface="Meiryo UI"/>
              </a:rPr>
              <a:t>ン</a:t>
            </a:r>
            <a:r>
              <a:rPr sz="1000" spc="-5" dirty="0" err="1" smtClean="0">
                <a:latin typeface="BIZ UDP明朝 Medium" panose="02020500000000000000" pitchFamily="18" charset="-128"/>
                <a:ea typeface="BIZ UDP明朝 Medium" panose="02020500000000000000" pitchFamily="18" charset="-128"/>
                <a:cs typeface="Meiryo UI"/>
              </a:rPr>
              <a:t>パ</a:t>
            </a:r>
            <a:r>
              <a:rPr sz="1000" spc="-10" dirty="0" err="1" smtClean="0">
                <a:latin typeface="BIZ UDP明朝 Medium" panose="02020500000000000000" pitchFamily="18" charset="-128"/>
                <a:ea typeface="BIZ UDP明朝 Medium" panose="02020500000000000000" pitchFamily="18" charset="-128"/>
                <a:cs typeface="Meiryo UI"/>
              </a:rPr>
              <a:t>ク質</a:t>
            </a:r>
            <a:r>
              <a:rPr sz="1000" spc="-5" dirty="0" err="1" smtClean="0">
                <a:latin typeface="BIZ UDP明朝 Medium" panose="02020500000000000000" pitchFamily="18" charset="-128"/>
                <a:ea typeface="BIZ UDP明朝 Medium" panose="02020500000000000000" pitchFamily="18" charset="-128"/>
                <a:cs typeface="Meiryo UI"/>
              </a:rPr>
              <a:t>に</a:t>
            </a:r>
            <a:r>
              <a:rPr sz="1000" dirty="0" err="1" smtClean="0">
                <a:latin typeface="BIZ UDP明朝 Medium" panose="02020500000000000000" pitchFamily="18" charset="-128"/>
                <a:ea typeface="BIZ UDP明朝 Medium" panose="02020500000000000000" pitchFamily="18" charset="-128"/>
                <a:cs typeface="Meiryo UI"/>
              </a:rPr>
              <a:t>遺</a:t>
            </a:r>
            <a:r>
              <a:rPr sz="1000" spc="-10" dirty="0" err="1" smtClean="0">
                <a:latin typeface="BIZ UDP明朝 Medium" panose="02020500000000000000" pitchFamily="18" charset="-128"/>
                <a:ea typeface="BIZ UDP明朝 Medium" panose="02020500000000000000" pitchFamily="18" charset="-128"/>
                <a:cs typeface="Meiryo UI"/>
              </a:rPr>
              <a:t>伝</a:t>
            </a:r>
            <a:r>
              <a:rPr sz="1000" spc="5" dirty="0" err="1" smtClean="0">
                <a:latin typeface="BIZ UDP明朝 Medium" panose="02020500000000000000" pitchFamily="18" charset="-128"/>
                <a:ea typeface="BIZ UDP明朝 Medium" panose="02020500000000000000" pitchFamily="18" charset="-128"/>
                <a:cs typeface="Meiryo UI"/>
              </a:rPr>
              <a:t>的指示</a:t>
            </a:r>
            <a:r>
              <a:rPr sz="1000" dirty="0" err="1">
                <a:latin typeface="BIZ UDP明朝 Medium" panose="02020500000000000000" pitchFamily="18" charset="-128"/>
                <a:ea typeface="BIZ UDP明朝 Medium" panose="02020500000000000000" pitchFamily="18" charset="-128"/>
                <a:cs typeface="Meiryo UI"/>
              </a:rPr>
              <a:t>（DNA</a:t>
            </a:r>
            <a:r>
              <a:rPr sz="1000" spc="-5" dirty="0" err="1">
                <a:latin typeface="BIZ UDP明朝 Medium" panose="02020500000000000000" pitchFamily="18" charset="-128"/>
                <a:ea typeface="BIZ UDP明朝 Medium" panose="02020500000000000000" pitchFamily="18" charset="-128"/>
                <a:cs typeface="Meiryo UI"/>
              </a:rPr>
              <a:t>ま</a:t>
            </a:r>
            <a:r>
              <a:rPr sz="1000" spc="-15" dirty="0" err="1">
                <a:latin typeface="BIZ UDP明朝 Medium" panose="02020500000000000000" pitchFamily="18" charset="-128"/>
                <a:ea typeface="BIZ UDP明朝 Medium" panose="02020500000000000000" pitchFamily="18" charset="-128"/>
                <a:cs typeface="Meiryo UI"/>
              </a:rPr>
              <a:t>た</a:t>
            </a:r>
            <a:r>
              <a:rPr sz="1000" dirty="0" err="1">
                <a:latin typeface="BIZ UDP明朝 Medium" panose="02020500000000000000" pitchFamily="18" charset="-128"/>
                <a:ea typeface="BIZ UDP明朝 Medium" panose="02020500000000000000" pitchFamily="18" charset="-128"/>
                <a:cs typeface="Meiryo UI"/>
              </a:rPr>
              <a:t>は</a:t>
            </a:r>
            <a:r>
              <a:rPr sz="1000" spc="-5" dirty="0" err="1">
                <a:latin typeface="BIZ UDP明朝 Medium" panose="02020500000000000000" pitchFamily="18" charset="-128"/>
                <a:ea typeface="BIZ UDP明朝 Medium" panose="02020500000000000000" pitchFamily="18" charset="-128"/>
                <a:cs typeface="Meiryo UI"/>
              </a:rPr>
              <a:t>RNAの形</a:t>
            </a:r>
            <a:r>
              <a:rPr sz="1000" spc="5" dirty="0" err="1">
                <a:latin typeface="BIZ UDP明朝 Medium" panose="02020500000000000000" pitchFamily="18" charset="-128"/>
                <a:ea typeface="BIZ UDP明朝 Medium" panose="02020500000000000000" pitchFamily="18" charset="-128"/>
                <a:cs typeface="Meiryo UI"/>
              </a:rPr>
              <a:t>式</a:t>
            </a:r>
            <a:r>
              <a:rPr sz="1000" spc="-10" dirty="0" err="1">
                <a:latin typeface="BIZ UDP明朝 Medium" panose="02020500000000000000" pitchFamily="18" charset="-128"/>
                <a:ea typeface="BIZ UDP明朝 Medium" panose="02020500000000000000" pitchFamily="18" charset="-128"/>
                <a:cs typeface="Meiryo UI"/>
              </a:rPr>
              <a:t>）</a:t>
            </a:r>
            <a:r>
              <a:rPr sz="1000" spc="-5" dirty="0" err="1" smtClean="0">
                <a:latin typeface="BIZ UDP明朝 Medium" panose="02020500000000000000" pitchFamily="18" charset="-128"/>
                <a:ea typeface="BIZ UDP明朝 Medium" panose="02020500000000000000" pitchFamily="18" charset="-128"/>
                <a:cs typeface="Meiryo UI"/>
              </a:rPr>
              <a:t>を</a:t>
            </a:r>
            <a:r>
              <a:rPr sz="1000" spc="-10" dirty="0" err="1" smtClean="0">
                <a:latin typeface="BIZ UDP明朝 Medium" panose="02020500000000000000" pitchFamily="18" charset="-128"/>
                <a:ea typeface="BIZ UDP明朝 Medium" panose="02020500000000000000" pitchFamily="18" charset="-128"/>
                <a:cs typeface="Meiryo UI"/>
              </a:rPr>
              <a:t>使</a:t>
            </a:r>
            <a:r>
              <a:rPr sz="1000" spc="5" dirty="0" err="1" smtClean="0">
                <a:latin typeface="BIZ UDP明朝 Medium" panose="02020500000000000000" pitchFamily="18" charset="-128"/>
                <a:ea typeface="BIZ UDP明朝 Medium" panose="02020500000000000000" pitchFamily="18" charset="-128"/>
                <a:cs typeface="Meiryo UI"/>
              </a:rPr>
              <a:t>用</a:t>
            </a:r>
            <a:r>
              <a:rPr sz="1000" spc="-5" dirty="0" err="1" smtClean="0">
                <a:latin typeface="BIZ UDP明朝 Medium" panose="02020500000000000000" pitchFamily="18" charset="-128"/>
                <a:ea typeface="BIZ UDP明朝 Medium" panose="02020500000000000000" pitchFamily="18" charset="-128"/>
                <a:cs typeface="Meiryo UI"/>
              </a:rPr>
              <a:t>す</a:t>
            </a:r>
            <a:r>
              <a:rPr sz="1000" spc="-15" dirty="0" err="1" smtClean="0">
                <a:latin typeface="BIZ UDP明朝 Medium" panose="02020500000000000000" pitchFamily="18" charset="-128"/>
                <a:ea typeface="BIZ UDP明朝 Medium" panose="02020500000000000000" pitchFamily="18" charset="-128"/>
                <a:cs typeface="Meiryo UI"/>
              </a:rPr>
              <a:t>る</a:t>
            </a:r>
            <a:r>
              <a:rPr sz="1000" spc="-5" dirty="0" err="1" smtClean="0">
                <a:latin typeface="BIZ UDP明朝 Medium" panose="02020500000000000000" pitchFamily="18" charset="-128"/>
                <a:ea typeface="BIZ UDP明朝 Medium" panose="02020500000000000000" pitchFamily="18" charset="-128"/>
                <a:cs typeface="Meiryo UI"/>
              </a:rPr>
              <a:t>ことを</a:t>
            </a:r>
            <a:r>
              <a:rPr sz="1000" spc="5" dirty="0" err="1" smtClean="0">
                <a:latin typeface="BIZ UDP明朝 Medium" panose="02020500000000000000" pitchFamily="18" charset="-128"/>
                <a:ea typeface="BIZ UDP明朝 Medium" panose="02020500000000000000" pitchFamily="18" charset="-128"/>
                <a:cs typeface="Meiryo UI"/>
              </a:rPr>
              <a:t>目指</a:t>
            </a:r>
            <a:r>
              <a:rPr sz="1000" dirty="0" err="1" smtClean="0">
                <a:latin typeface="BIZ UDP明朝 Medium" panose="02020500000000000000" pitchFamily="18" charset="-128"/>
                <a:ea typeface="BIZ UDP明朝 Medium" panose="02020500000000000000" pitchFamily="18" charset="-128"/>
                <a:cs typeface="Meiryo UI"/>
              </a:rPr>
              <a:t>し</a:t>
            </a:r>
            <a:r>
              <a:rPr sz="1000" spc="-5" dirty="0" err="1" smtClean="0">
                <a:latin typeface="BIZ UDP明朝 Medium" panose="02020500000000000000" pitchFamily="18" charset="-128"/>
                <a:ea typeface="BIZ UDP明朝 Medium" panose="02020500000000000000" pitchFamily="18" charset="-128"/>
                <a:cs typeface="Meiryo UI"/>
              </a:rPr>
              <a:t>てい</a:t>
            </a:r>
            <a:r>
              <a:rPr lang="ja-JP" altLang="en-US" sz="1000" spc="-5" dirty="0" smtClean="0">
                <a:latin typeface="BIZ UDP明朝 Medium" panose="02020500000000000000" pitchFamily="18" charset="-128"/>
                <a:ea typeface="BIZ UDP明朝 Medium" panose="02020500000000000000" pitchFamily="18" charset="-128"/>
                <a:cs typeface="Meiryo UI"/>
              </a:rPr>
              <a:t>る。</a:t>
            </a:r>
            <a:r>
              <a:rPr sz="1000" spc="5" dirty="0" err="1" smtClean="0">
                <a:latin typeface="BIZ UDP明朝 Medium" panose="02020500000000000000" pitchFamily="18" charset="-128"/>
                <a:ea typeface="BIZ UDP明朝 Medium" panose="02020500000000000000" pitchFamily="18" charset="-128"/>
                <a:cs typeface="Meiryo UI"/>
              </a:rPr>
              <a:t>核酸は</a:t>
            </a:r>
            <a:r>
              <a:rPr sz="1000" spc="-10" dirty="0" err="1" smtClean="0">
                <a:latin typeface="BIZ UDP明朝 Medium" panose="02020500000000000000" pitchFamily="18" charset="-128"/>
                <a:ea typeface="BIZ UDP明朝 Medium" panose="02020500000000000000" pitchFamily="18" charset="-128"/>
                <a:cs typeface="Meiryo UI"/>
              </a:rPr>
              <a:t>ヒ</a:t>
            </a:r>
            <a:r>
              <a:rPr sz="1000" dirty="0" err="1" smtClean="0">
                <a:latin typeface="BIZ UDP明朝 Medium" panose="02020500000000000000" pitchFamily="18" charset="-128"/>
                <a:ea typeface="BIZ UDP明朝 Medium" panose="02020500000000000000" pitchFamily="18" charset="-128"/>
                <a:cs typeface="Meiryo UI"/>
              </a:rPr>
              <a:t>ト</a:t>
            </a:r>
            <a:r>
              <a:rPr sz="1000" spc="5" dirty="0" err="1" smtClean="0">
                <a:latin typeface="BIZ UDP明朝 Medium" panose="02020500000000000000" pitchFamily="18" charset="-128"/>
                <a:ea typeface="BIZ UDP明朝 Medium" panose="02020500000000000000" pitchFamily="18" charset="-128"/>
                <a:cs typeface="Meiryo UI"/>
              </a:rPr>
              <a:t>細胞</a:t>
            </a:r>
            <a:r>
              <a:rPr sz="1000" spc="-5" dirty="0" err="1" smtClean="0">
                <a:latin typeface="BIZ UDP明朝 Medium" panose="02020500000000000000" pitchFamily="18" charset="-128"/>
                <a:ea typeface="BIZ UDP明朝 Medium" panose="02020500000000000000" pitchFamily="18" charset="-128"/>
                <a:cs typeface="Meiryo UI"/>
              </a:rPr>
              <a:t>に</a:t>
            </a:r>
            <a:r>
              <a:rPr sz="1000" spc="5" dirty="0" err="1" smtClean="0">
                <a:latin typeface="BIZ UDP明朝 Medium" panose="02020500000000000000" pitchFamily="18" charset="-128"/>
                <a:ea typeface="BIZ UDP明朝 Medium" panose="02020500000000000000" pitchFamily="18" charset="-128"/>
                <a:cs typeface="Meiryo UI"/>
              </a:rPr>
              <a:t>挿入</a:t>
            </a:r>
            <a:r>
              <a:rPr sz="1000" spc="-10" dirty="0" err="1" smtClean="0">
                <a:latin typeface="BIZ UDP明朝 Medium" panose="02020500000000000000" pitchFamily="18" charset="-128"/>
                <a:ea typeface="BIZ UDP明朝 Medium" panose="02020500000000000000" pitchFamily="18" charset="-128"/>
                <a:cs typeface="Meiryo UI"/>
              </a:rPr>
              <a:t>され</a:t>
            </a:r>
            <a:r>
              <a:rPr sz="1000" spc="-10" dirty="0" err="1">
                <a:latin typeface="BIZ UDP明朝 Medium" panose="02020500000000000000" pitchFamily="18" charset="-128"/>
                <a:ea typeface="BIZ UDP明朝 Medium" panose="02020500000000000000" pitchFamily="18" charset="-128"/>
                <a:cs typeface="Meiryo UI"/>
              </a:rPr>
              <a:t>、</a:t>
            </a:r>
            <a:r>
              <a:rPr sz="1000" spc="-5" dirty="0" err="1" smtClean="0">
                <a:latin typeface="BIZ UDP明朝 Medium" panose="02020500000000000000" pitchFamily="18" charset="-128"/>
                <a:ea typeface="BIZ UDP明朝 Medium" panose="02020500000000000000" pitchFamily="18" charset="-128"/>
                <a:cs typeface="Meiryo UI"/>
              </a:rPr>
              <a:t>ウ</a:t>
            </a:r>
            <a:r>
              <a:rPr sz="1000" dirty="0" err="1" smtClean="0">
                <a:latin typeface="BIZ UDP明朝 Medium" panose="02020500000000000000" pitchFamily="18" charset="-128"/>
                <a:ea typeface="BIZ UDP明朝 Medium" panose="02020500000000000000" pitchFamily="18" charset="-128"/>
                <a:cs typeface="Meiryo UI"/>
              </a:rPr>
              <a:t>イ</a:t>
            </a:r>
            <a:r>
              <a:rPr sz="1000" spc="-5" dirty="0" err="1" smtClean="0">
                <a:latin typeface="BIZ UDP明朝 Medium" panose="02020500000000000000" pitchFamily="18" charset="-128"/>
                <a:ea typeface="BIZ UDP明朝 Medium" panose="02020500000000000000" pitchFamily="18" charset="-128"/>
                <a:cs typeface="Meiryo UI"/>
              </a:rPr>
              <a:t>ルスタ</a:t>
            </a:r>
            <a:r>
              <a:rPr sz="1000" dirty="0" err="1" smtClean="0">
                <a:latin typeface="BIZ UDP明朝 Medium" panose="02020500000000000000" pitchFamily="18" charset="-128"/>
                <a:ea typeface="BIZ UDP明朝 Medium" panose="02020500000000000000" pitchFamily="18" charset="-128"/>
                <a:cs typeface="Meiryo UI"/>
              </a:rPr>
              <a:t>ン</a:t>
            </a:r>
            <a:r>
              <a:rPr sz="1000" spc="5" dirty="0" err="1" smtClean="0">
                <a:latin typeface="BIZ UDP明朝 Medium" panose="02020500000000000000" pitchFamily="18" charset="-128"/>
                <a:ea typeface="BIZ UDP明朝 Medium" panose="02020500000000000000" pitchFamily="18" charset="-128"/>
                <a:cs typeface="Meiryo UI"/>
              </a:rPr>
              <a:t>パ</a:t>
            </a:r>
            <a:r>
              <a:rPr sz="1000" spc="-5" dirty="0" err="1" smtClean="0">
                <a:latin typeface="BIZ UDP明朝 Medium" panose="02020500000000000000" pitchFamily="18" charset="-128"/>
                <a:ea typeface="BIZ UDP明朝 Medium" panose="02020500000000000000" pitchFamily="18" charset="-128"/>
                <a:cs typeface="Meiryo UI"/>
              </a:rPr>
              <a:t>ク質の</a:t>
            </a:r>
            <a:r>
              <a:rPr sz="1000" dirty="0" err="1" smtClean="0">
                <a:latin typeface="BIZ UDP明朝 Medium" panose="02020500000000000000" pitchFamily="18" charset="-128"/>
                <a:ea typeface="BIZ UDP明朝 Medium" panose="02020500000000000000" pitchFamily="18" charset="-128"/>
                <a:cs typeface="Meiryo UI"/>
              </a:rPr>
              <a:t>コ</a:t>
            </a:r>
            <a:r>
              <a:rPr sz="1000" spc="-15" dirty="0" err="1" smtClean="0">
                <a:latin typeface="BIZ UDP明朝 Medium" panose="02020500000000000000" pitchFamily="18" charset="-128"/>
                <a:ea typeface="BIZ UDP明朝 Medium" panose="02020500000000000000" pitchFamily="18" charset="-128"/>
                <a:cs typeface="Meiryo UI"/>
              </a:rPr>
              <a:t>ピ</a:t>
            </a:r>
            <a:r>
              <a:rPr sz="1000" spc="-5" dirty="0" err="1" smtClean="0">
                <a:latin typeface="BIZ UDP明朝 Medium" panose="02020500000000000000" pitchFamily="18" charset="-128"/>
                <a:ea typeface="BIZ UDP明朝 Medium" panose="02020500000000000000" pitchFamily="18" charset="-128"/>
                <a:cs typeface="Meiryo UI"/>
              </a:rPr>
              <a:t>ー</a:t>
            </a:r>
            <a:r>
              <a:rPr sz="1000" dirty="0" err="1" smtClean="0">
                <a:latin typeface="BIZ UDP明朝 Medium" panose="02020500000000000000" pitchFamily="18" charset="-128"/>
                <a:ea typeface="BIZ UDP明朝 Medium" panose="02020500000000000000" pitchFamily="18" charset="-128"/>
                <a:cs typeface="Meiryo UI"/>
              </a:rPr>
              <a:t>が</a:t>
            </a:r>
            <a:r>
              <a:rPr sz="1000" spc="5" dirty="0" err="1" smtClean="0">
                <a:latin typeface="BIZ UDP明朝 Medium" panose="02020500000000000000" pitchFamily="18" charset="-128"/>
                <a:ea typeface="BIZ UDP明朝 Medium" panose="02020500000000000000" pitchFamily="18" charset="-128"/>
                <a:cs typeface="Meiryo UI"/>
              </a:rPr>
              <a:t>作</a:t>
            </a:r>
            <a:r>
              <a:rPr sz="1000" spc="-10" dirty="0" err="1" smtClean="0">
                <a:latin typeface="BIZ UDP明朝 Medium" panose="02020500000000000000" pitchFamily="18" charset="-128"/>
                <a:ea typeface="BIZ UDP明朝 Medium" panose="02020500000000000000" pitchFamily="18" charset="-128"/>
                <a:cs typeface="Meiryo UI"/>
              </a:rPr>
              <a:t>成</a:t>
            </a:r>
            <a:r>
              <a:rPr sz="1000" spc="-5" dirty="0" err="1" smtClean="0">
                <a:latin typeface="BIZ UDP明朝 Medium" panose="02020500000000000000" pitchFamily="18" charset="-128"/>
                <a:ea typeface="BIZ UDP明朝 Medium" panose="02020500000000000000" pitchFamily="18" charset="-128"/>
                <a:cs typeface="Meiryo UI"/>
              </a:rPr>
              <a:t>さ</a:t>
            </a:r>
            <a:r>
              <a:rPr sz="1000" spc="-10" dirty="0" err="1" smtClean="0">
                <a:latin typeface="BIZ UDP明朝 Medium" panose="02020500000000000000" pitchFamily="18" charset="-128"/>
                <a:ea typeface="BIZ UDP明朝 Medium" panose="02020500000000000000" pitchFamily="18" charset="-128"/>
                <a:cs typeface="Meiryo UI"/>
              </a:rPr>
              <a:t>れ</a:t>
            </a:r>
            <a:r>
              <a:rPr lang="ja-JP" altLang="en-US" sz="1000" spc="-10" dirty="0" smtClean="0">
                <a:latin typeface="BIZ UDP明朝 Medium" panose="02020500000000000000" pitchFamily="18" charset="-128"/>
                <a:ea typeface="BIZ UDP明朝 Medium" panose="02020500000000000000" pitchFamily="18" charset="-128"/>
                <a:cs typeface="Meiryo UI"/>
              </a:rPr>
              <a:t>る。</a:t>
            </a:r>
            <a:r>
              <a:rPr sz="1000" spc="-5" dirty="0" err="1" smtClean="0">
                <a:latin typeface="BIZ UDP明朝 Medium" panose="02020500000000000000" pitchFamily="18" charset="-128"/>
                <a:ea typeface="BIZ UDP明朝 Medium" panose="02020500000000000000" pitchFamily="18" charset="-128"/>
                <a:cs typeface="Meiryo UI"/>
              </a:rPr>
              <a:t>こ</a:t>
            </a:r>
            <a:r>
              <a:rPr sz="1000" dirty="0" err="1" smtClean="0">
                <a:latin typeface="BIZ UDP明朝 Medium" panose="02020500000000000000" pitchFamily="18" charset="-128"/>
                <a:ea typeface="BIZ UDP明朝 Medium" panose="02020500000000000000" pitchFamily="18" charset="-128"/>
                <a:cs typeface="Meiryo UI"/>
              </a:rPr>
              <a:t>れら</a:t>
            </a:r>
            <a:r>
              <a:rPr sz="1000" spc="-5" dirty="0" err="1" smtClean="0">
                <a:latin typeface="BIZ UDP明朝 Medium" panose="02020500000000000000" pitchFamily="18" charset="-128"/>
                <a:ea typeface="BIZ UDP明朝 Medium" panose="02020500000000000000" pitchFamily="18" charset="-128"/>
                <a:cs typeface="Meiryo UI"/>
              </a:rPr>
              <a:t>のワクチ</a:t>
            </a:r>
            <a:r>
              <a:rPr sz="1000" dirty="0" err="1" smtClean="0">
                <a:latin typeface="BIZ UDP明朝 Medium" panose="02020500000000000000" pitchFamily="18" charset="-128"/>
                <a:ea typeface="BIZ UDP明朝 Medium" panose="02020500000000000000" pitchFamily="18" charset="-128"/>
                <a:cs typeface="Meiryo UI"/>
              </a:rPr>
              <a:t>ン</a:t>
            </a:r>
            <a:r>
              <a:rPr sz="1000" spc="-5" dirty="0" err="1" smtClean="0">
                <a:latin typeface="BIZ UDP明朝 Medium" panose="02020500000000000000" pitchFamily="18" charset="-128"/>
                <a:ea typeface="BIZ UDP明朝 Medium" panose="02020500000000000000" pitchFamily="18" charset="-128"/>
                <a:cs typeface="Meiryo UI"/>
              </a:rPr>
              <a:t>の</a:t>
            </a:r>
            <a:r>
              <a:rPr sz="1000" dirty="0" err="1" smtClean="0">
                <a:latin typeface="BIZ UDP明朝 Medium" panose="02020500000000000000" pitchFamily="18" charset="-128"/>
                <a:ea typeface="BIZ UDP明朝 Medium" panose="02020500000000000000" pitchFamily="18" charset="-128"/>
                <a:cs typeface="Meiryo UI"/>
              </a:rPr>
              <a:t>ほ</a:t>
            </a:r>
            <a:r>
              <a:rPr sz="1000" spc="-10" dirty="0" err="1" smtClean="0">
                <a:latin typeface="BIZ UDP明朝 Medium" panose="02020500000000000000" pitchFamily="18" charset="-128"/>
                <a:ea typeface="BIZ UDP明朝 Medium" panose="02020500000000000000" pitchFamily="18" charset="-128"/>
                <a:cs typeface="Meiryo UI"/>
              </a:rPr>
              <a:t>と</a:t>
            </a:r>
            <a:r>
              <a:rPr sz="1000" spc="-5" dirty="0" err="1" smtClean="0">
                <a:latin typeface="BIZ UDP明朝 Medium" panose="02020500000000000000" pitchFamily="18" charset="-128"/>
                <a:ea typeface="BIZ UDP明朝 Medium" panose="02020500000000000000" pitchFamily="18" charset="-128"/>
                <a:cs typeface="Meiryo UI"/>
              </a:rPr>
              <a:t>んどは</a:t>
            </a:r>
            <a:r>
              <a:rPr sz="1000" spc="-10" dirty="0" err="1">
                <a:latin typeface="BIZ UDP明朝 Medium" panose="02020500000000000000" pitchFamily="18" charset="-128"/>
                <a:ea typeface="BIZ UDP明朝 Medium" panose="02020500000000000000" pitchFamily="18" charset="-128"/>
                <a:cs typeface="Meiryo UI"/>
              </a:rPr>
              <a:t>、</a:t>
            </a:r>
            <a:r>
              <a:rPr sz="1000" spc="-5" dirty="0" err="1" smtClean="0">
                <a:latin typeface="BIZ UDP明朝 Medium" panose="02020500000000000000" pitchFamily="18" charset="-128"/>
                <a:ea typeface="BIZ UDP明朝 Medium" panose="02020500000000000000" pitchFamily="18" charset="-128"/>
                <a:cs typeface="Meiryo UI"/>
              </a:rPr>
              <a:t>ウ</a:t>
            </a:r>
            <a:r>
              <a:rPr sz="1000" dirty="0" err="1" smtClean="0">
                <a:latin typeface="BIZ UDP明朝 Medium" panose="02020500000000000000" pitchFamily="18" charset="-128"/>
                <a:ea typeface="BIZ UDP明朝 Medium" panose="02020500000000000000" pitchFamily="18" charset="-128"/>
                <a:cs typeface="Meiryo UI"/>
              </a:rPr>
              <a:t>イ</a:t>
            </a:r>
            <a:r>
              <a:rPr sz="1000" spc="-5" dirty="0" err="1" smtClean="0">
                <a:latin typeface="BIZ UDP明朝 Medium" panose="02020500000000000000" pitchFamily="18" charset="-128"/>
                <a:ea typeface="BIZ UDP明朝 Medium" panose="02020500000000000000" pitchFamily="18" charset="-128"/>
                <a:cs typeface="Meiryo UI"/>
              </a:rPr>
              <a:t>ルスの</a:t>
            </a:r>
            <a:r>
              <a:rPr sz="1000" spc="-10" dirty="0" err="1" smtClean="0">
                <a:latin typeface="BIZ UDP明朝 Medium" panose="02020500000000000000" pitchFamily="18" charset="-128"/>
                <a:ea typeface="BIZ UDP明朝 Medium" panose="02020500000000000000" pitchFamily="18" charset="-128"/>
                <a:cs typeface="Meiryo UI"/>
              </a:rPr>
              <a:t>ス</a:t>
            </a:r>
            <a:r>
              <a:rPr sz="1000" spc="-5" dirty="0" err="1" smtClean="0">
                <a:latin typeface="BIZ UDP明朝 Medium" panose="02020500000000000000" pitchFamily="18" charset="-128"/>
                <a:ea typeface="BIZ UDP明朝 Medium" panose="02020500000000000000" pitchFamily="18" charset="-128"/>
                <a:cs typeface="Meiryo UI"/>
              </a:rPr>
              <a:t>パ</a:t>
            </a:r>
            <a:r>
              <a:rPr sz="1000" dirty="0" err="1" smtClean="0">
                <a:latin typeface="BIZ UDP明朝 Medium" panose="02020500000000000000" pitchFamily="18" charset="-128"/>
                <a:ea typeface="BIZ UDP明朝 Medium" panose="02020500000000000000" pitchFamily="18" charset="-128"/>
                <a:cs typeface="Meiryo UI"/>
              </a:rPr>
              <a:t>イ</a:t>
            </a:r>
            <a:r>
              <a:rPr sz="1000" spc="-10" dirty="0" err="1" smtClean="0">
                <a:latin typeface="BIZ UDP明朝 Medium" panose="02020500000000000000" pitchFamily="18" charset="-128"/>
                <a:ea typeface="BIZ UDP明朝 Medium" panose="02020500000000000000" pitchFamily="18" charset="-128"/>
                <a:cs typeface="Meiryo UI"/>
              </a:rPr>
              <a:t>ク</a:t>
            </a:r>
            <a:r>
              <a:rPr lang="ja-JP" altLang="en-US" sz="1000" spc="-10" dirty="0" smtClean="0">
                <a:latin typeface="BIZ UDP明朝 Medium" panose="02020500000000000000" pitchFamily="18" charset="-128"/>
                <a:ea typeface="BIZ UDP明朝 Medium" panose="02020500000000000000" pitchFamily="18" charset="-128"/>
                <a:cs typeface="Meiryo UI"/>
              </a:rPr>
              <a:t>・</a:t>
            </a:r>
            <a:r>
              <a:rPr sz="1000" spc="-5" dirty="0" err="1" smtClean="0">
                <a:latin typeface="BIZ UDP明朝 Medium" panose="02020500000000000000" pitchFamily="18" charset="-128"/>
                <a:ea typeface="BIZ UDP明朝 Medium" panose="02020500000000000000" pitchFamily="18" charset="-128"/>
                <a:cs typeface="Meiryo UI"/>
              </a:rPr>
              <a:t>タ</a:t>
            </a:r>
            <a:r>
              <a:rPr sz="1000" spc="-10" dirty="0" err="1" smtClean="0">
                <a:latin typeface="BIZ UDP明朝 Medium" panose="02020500000000000000" pitchFamily="18" charset="-128"/>
                <a:ea typeface="BIZ UDP明朝 Medium" panose="02020500000000000000" pitchFamily="18" charset="-128"/>
                <a:cs typeface="Meiryo UI"/>
              </a:rPr>
              <a:t>ン</a:t>
            </a:r>
            <a:r>
              <a:rPr sz="1000" spc="-5" dirty="0" err="1" smtClean="0">
                <a:latin typeface="BIZ UDP明朝 Medium" panose="02020500000000000000" pitchFamily="18" charset="-128"/>
                <a:ea typeface="BIZ UDP明朝 Medium" panose="02020500000000000000" pitchFamily="18" charset="-128"/>
                <a:cs typeface="Meiryo UI"/>
              </a:rPr>
              <a:t>パク質</a:t>
            </a:r>
            <a:r>
              <a:rPr sz="1000" dirty="0" err="1" smtClean="0">
                <a:latin typeface="BIZ UDP明朝 Medium" panose="02020500000000000000" pitchFamily="18" charset="-128"/>
                <a:ea typeface="BIZ UDP明朝 Medium" panose="02020500000000000000" pitchFamily="18" charset="-128"/>
                <a:cs typeface="Meiryo UI"/>
              </a:rPr>
              <a:t>を</a:t>
            </a:r>
            <a:r>
              <a:rPr sz="1000" spc="-5" dirty="0" err="1" smtClean="0">
                <a:latin typeface="BIZ UDP明朝 Medium" panose="02020500000000000000" pitchFamily="18" charset="-128"/>
                <a:ea typeface="BIZ UDP明朝 Medium" panose="02020500000000000000" pitchFamily="18" charset="-128"/>
                <a:cs typeface="Meiryo UI"/>
              </a:rPr>
              <a:t>コ</a:t>
            </a:r>
            <a:r>
              <a:rPr sz="1000" dirty="0" err="1" smtClean="0">
                <a:latin typeface="BIZ UDP明朝 Medium" panose="02020500000000000000" pitchFamily="18" charset="-128"/>
                <a:ea typeface="BIZ UDP明朝 Medium" panose="02020500000000000000" pitchFamily="18" charset="-128"/>
                <a:cs typeface="Meiryo UI"/>
              </a:rPr>
              <a:t>ードしてい</a:t>
            </a:r>
            <a:r>
              <a:rPr lang="ja-JP" altLang="en-US" sz="1000" dirty="0" smtClean="0">
                <a:latin typeface="BIZ UDP明朝 Medium" panose="02020500000000000000" pitchFamily="18" charset="-128"/>
                <a:ea typeface="BIZ UDP明朝 Medium" panose="02020500000000000000" pitchFamily="18" charset="-128"/>
                <a:cs typeface="Meiryo UI"/>
              </a:rPr>
              <a:t>る。</a:t>
            </a:r>
            <a:endParaRPr sz="1000" dirty="0">
              <a:latin typeface="BIZ UDP明朝 Medium" panose="02020500000000000000" pitchFamily="18" charset="-128"/>
              <a:ea typeface="BIZ UDP明朝 Medium" panose="02020500000000000000" pitchFamily="18" charset="-128"/>
              <a:cs typeface="Meiryo UI"/>
            </a:endParaRPr>
          </a:p>
        </p:txBody>
      </p:sp>
    </p:spTree>
    <p:extLst>
      <p:ext uri="{BB962C8B-B14F-4D97-AF65-F5344CB8AC3E}">
        <p14:creationId xmlns:p14="http://schemas.microsoft.com/office/powerpoint/2010/main" val="2040405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object 10"/>
          <p:cNvGrpSpPr/>
          <p:nvPr/>
        </p:nvGrpSpPr>
        <p:grpSpPr>
          <a:xfrm>
            <a:off x="193547" y="1086929"/>
            <a:ext cx="11794490" cy="5771515"/>
            <a:chOff x="193547" y="1086929"/>
            <a:chExt cx="11794490" cy="5771515"/>
          </a:xfrm>
        </p:grpSpPr>
        <p:sp>
          <p:nvSpPr>
            <p:cNvPr id="33" name="object 11"/>
            <p:cNvSpPr/>
            <p:nvPr/>
          </p:nvSpPr>
          <p:spPr>
            <a:xfrm>
              <a:off x="1505711" y="2727959"/>
              <a:ext cx="9180576" cy="4130037"/>
            </a:xfrm>
            <a:prstGeom prst="rect">
              <a:avLst/>
            </a:prstGeom>
            <a:blipFill>
              <a:blip r:embed="rId2" cstate="print"/>
              <a:stretch>
                <a:fillRect/>
              </a:stretch>
            </a:blipFill>
          </p:spPr>
          <p:txBody>
            <a:bodyPr wrap="square" lIns="0" tIns="0" rIns="0" bIns="0" rtlCol="0"/>
            <a:lstStyle/>
            <a:p>
              <a:endParaRPr/>
            </a:p>
          </p:txBody>
        </p:sp>
        <p:sp>
          <p:nvSpPr>
            <p:cNvPr id="34" name="object 12"/>
            <p:cNvSpPr/>
            <p:nvPr/>
          </p:nvSpPr>
          <p:spPr>
            <a:xfrm>
              <a:off x="9132569" y="1098041"/>
              <a:ext cx="2844165" cy="3051175"/>
            </a:xfrm>
            <a:custGeom>
              <a:avLst/>
              <a:gdLst/>
              <a:ahLst/>
              <a:cxnLst/>
              <a:rect l="l" t="t" r="r" b="b"/>
              <a:pathLst>
                <a:path w="2844165" h="3051175">
                  <a:moveTo>
                    <a:pt x="2843783" y="0"/>
                  </a:moveTo>
                  <a:lnTo>
                    <a:pt x="0" y="0"/>
                  </a:lnTo>
                  <a:lnTo>
                    <a:pt x="0" y="3051048"/>
                  </a:lnTo>
                  <a:lnTo>
                    <a:pt x="2843783" y="3051048"/>
                  </a:lnTo>
                  <a:lnTo>
                    <a:pt x="2843783" y="0"/>
                  </a:lnTo>
                  <a:close/>
                </a:path>
              </a:pathLst>
            </a:custGeom>
            <a:solidFill>
              <a:srgbClr val="DEEBF7"/>
            </a:solidFill>
          </p:spPr>
          <p:txBody>
            <a:bodyPr wrap="square" lIns="0" tIns="0" rIns="0" bIns="0" rtlCol="0"/>
            <a:lstStyle/>
            <a:p>
              <a:endParaRPr/>
            </a:p>
          </p:txBody>
        </p:sp>
        <p:sp>
          <p:nvSpPr>
            <p:cNvPr id="35" name="object 13"/>
            <p:cNvSpPr/>
            <p:nvPr/>
          </p:nvSpPr>
          <p:spPr>
            <a:xfrm>
              <a:off x="9132569" y="1098041"/>
              <a:ext cx="2844165" cy="3051175"/>
            </a:xfrm>
            <a:custGeom>
              <a:avLst/>
              <a:gdLst/>
              <a:ahLst/>
              <a:cxnLst/>
              <a:rect l="l" t="t" r="r" b="b"/>
              <a:pathLst>
                <a:path w="2844165" h="3051175">
                  <a:moveTo>
                    <a:pt x="0" y="3051048"/>
                  </a:moveTo>
                  <a:lnTo>
                    <a:pt x="2843783" y="3051048"/>
                  </a:lnTo>
                  <a:lnTo>
                    <a:pt x="2843783" y="0"/>
                  </a:lnTo>
                  <a:lnTo>
                    <a:pt x="0" y="0"/>
                  </a:lnTo>
                  <a:lnTo>
                    <a:pt x="0" y="3051048"/>
                  </a:lnTo>
                  <a:close/>
                </a:path>
              </a:pathLst>
            </a:custGeom>
            <a:ln w="22225">
              <a:solidFill>
                <a:srgbClr val="FF0000"/>
              </a:solidFill>
            </a:ln>
          </p:spPr>
          <p:txBody>
            <a:bodyPr wrap="square" lIns="0" tIns="0" rIns="0" bIns="0" rtlCol="0"/>
            <a:lstStyle/>
            <a:p>
              <a:endParaRPr/>
            </a:p>
          </p:txBody>
        </p:sp>
        <p:sp>
          <p:nvSpPr>
            <p:cNvPr id="36" name="object 14"/>
            <p:cNvSpPr/>
            <p:nvPr/>
          </p:nvSpPr>
          <p:spPr>
            <a:xfrm>
              <a:off x="193547" y="1097279"/>
              <a:ext cx="2845435" cy="1562100"/>
            </a:xfrm>
            <a:custGeom>
              <a:avLst/>
              <a:gdLst/>
              <a:ahLst/>
              <a:cxnLst/>
              <a:rect l="l" t="t" r="r" b="b"/>
              <a:pathLst>
                <a:path w="2845435" h="1562100">
                  <a:moveTo>
                    <a:pt x="2845308" y="0"/>
                  </a:moveTo>
                  <a:lnTo>
                    <a:pt x="0" y="0"/>
                  </a:lnTo>
                  <a:lnTo>
                    <a:pt x="0" y="1562100"/>
                  </a:lnTo>
                  <a:lnTo>
                    <a:pt x="2845308" y="1562100"/>
                  </a:lnTo>
                  <a:lnTo>
                    <a:pt x="2845308" y="0"/>
                  </a:lnTo>
                  <a:close/>
                </a:path>
              </a:pathLst>
            </a:custGeom>
            <a:solidFill>
              <a:srgbClr val="FFF1CC"/>
            </a:solidFill>
          </p:spPr>
          <p:txBody>
            <a:bodyPr wrap="square" lIns="0" tIns="0" rIns="0" bIns="0" rtlCol="0"/>
            <a:lstStyle/>
            <a:p>
              <a:endParaRPr/>
            </a:p>
          </p:txBody>
        </p:sp>
        <p:sp>
          <p:nvSpPr>
            <p:cNvPr id="37" name="object 15"/>
            <p:cNvSpPr/>
            <p:nvPr/>
          </p:nvSpPr>
          <p:spPr>
            <a:xfrm>
              <a:off x="266700" y="1167383"/>
              <a:ext cx="1350645" cy="245745"/>
            </a:xfrm>
            <a:custGeom>
              <a:avLst/>
              <a:gdLst/>
              <a:ahLst/>
              <a:cxnLst/>
              <a:rect l="l" t="t" r="r" b="b"/>
              <a:pathLst>
                <a:path w="1350645" h="245744">
                  <a:moveTo>
                    <a:pt x="1227582" y="0"/>
                  </a:moveTo>
                  <a:lnTo>
                    <a:pt x="122682" y="0"/>
                  </a:lnTo>
                  <a:lnTo>
                    <a:pt x="74929" y="9632"/>
                  </a:lnTo>
                  <a:lnTo>
                    <a:pt x="35933" y="35909"/>
                  </a:lnTo>
                  <a:lnTo>
                    <a:pt x="9641" y="74902"/>
                  </a:lnTo>
                  <a:lnTo>
                    <a:pt x="0" y="122681"/>
                  </a:lnTo>
                  <a:lnTo>
                    <a:pt x="9641" y="170461"/>
                  </a:lnTo>
                  <a:lnTo>
                    <a:pt x="35933" y="209454"/>
                  </a:lnTo>
                  <a:lnTo>
                    <a:pt x="74929" y="235731"/>
                  </a:lnTo>
                  <a:lnTo>
                    <a:pt x="122682" y="245363"/>
                  </a:lnTo>
                  <a:lnTo>
                    <a:pt x="1227582" y="245363"/>
                  </a:lnTo>
                  <a:lnTo>
                    <a:pt x="1275361" y="235731"/>
                  </a:lnTo>
                  <a:lnTo>
                    <a:pt x="1314354" y="209454"/>
                  </a:lnTo>
                  <a:lnTo>
                    <a:pt x="1340631" y="170461"/>
                  </a:lnTo>
                  <a:lnTo>
                    <a:pt x="1350264" y="122681"/>
                  </a:lnTo>
                  <a:lnTo>
                    <a:pt x="1340631" y="74902"/>
                  </a:lnTo>
                  <a:lnTo>
                    <a:pt x="1314354" y="35909"/>
                  </a:lnTo>
                  <a:lnTo>
                    <a:pt x="1275361" y="9632"/>
                  </a:lnTo>
                  <a:lnTo>
                    <a:pt x="1227582" y="0"/>
                  </a:lnTo>
                  <a:close/>
                </a:path>
              </a:pathLst>
            </a:custGeom>
            <a:solidFill>
              <a:srgbClr val="FFC000"/>
            </a:solidFill>
          </p:spPr>
          <p:txBody>
            <a:bodyPr wrap="square" lIns="0" tIns="0" rIns="0" bIns="0" rtlCol="0"/>
            <a:lstStyle/>
            <a:p>
              <a:endParaRPr/>
            </a:p>
          </p:txBody>
        </p:sp>
        <p:sp>
          <p:nvSpPr>
            <p:cNvPr id="38" name="object 16"/>
            <p:cNvSpPr/>
            <p:nvPr/>
          </p:nvSpPr>
          <p:spPr>
            <a:xfrm>
              <a:off x="3172968" y="1097279"/>
              <a:ext cx="2845435" cy="1562100"/>
            </a:xfrm>
            <a:custGeom>
              <a:avLst/>
              <a:gdLst/>
              <a:ahLst/>
              <a:cxnLst/>
              <a:rect l="l" t="t" r="r" b="b"/>
              <a:pathLst>
                <a:path w="2845435" h="1562100">
                  <a:moveTo>
                    <a:pt x="2845308" y="0"/>
                  </a:moveTo>
                  <a:lnTo>
                    <a:pt x="0" y="0"/>
                  </a:lnTo>
                  <a:lnTo>
                    <a:pt x="0" y="1562100"/>
                  </a:lnTo>
                  <a:lnTo>
                    <a:pt x="2845308" y="1562100"/>
                  </a:lnTo>
                  <a:lnTo>
                    <a:pt x="2845308" y="0"/>
                  </a:lnTo>
                  <a:close/>
                </a:path>
              </a:pathLst>
            </a:custGeom>
            <a:solidFill>
              <a:srgbClr val="E1EFD9"/>
            </a:solidFill>
          </p:spPr>
          <p:txBody>
            <a:bodyPr wrap="square" lIns="0" tIns="0" rIns="0" bIns="0" rtlCol="0"/>
            <a:lstStyle/>
            <a:p>
              <a:endParaRPr/>
            </a:p>
          </p:txBody>
        </p:sp>
        <p:sp>
          <p:nvSpPr>
            <p:cNvPr id="39" name="object 17"/>
            <p:cNvSpPr/>
            <p:nvPr/>
          </p:nvSpPr>
          <p:spPr>
            <a:xfrm>
              <a:off x="3288792" y="1167383"/>
              <a:ext cx="1697989" cy="245745"/>
            </a:xfrm>
            <a:custGeom>
              <a:avLst/>
              <a:gdLst/>
              <a:ahLst/>
              <a:cxnLst/>
              <a:rect l="l" t="t" r="r" b="b"/>
              <a:pathLst>
                <a:path w="1697989" h="245744">
                  <a:moveTo>
                    <a:pt x="1575054"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575054" y="245363"/>
                  </a:lnTo>
                  <a:lnTo>
                    <a:pt x="1622833" y="235731"/>
                  </a:lnTo>
                  <a:lnTo>
                    <a:pt x="1661826" y="209454"/>
                  </a:lnTo>
                  <a:lnTo>
                    <a:pt x="1688103" y="170461"/>
                  </a:lnTo>
                  <a:lnTo>
                    <a:pt x="1697736" y="122681"/>
                  </a:lnTo>
                  <a:lnTo>
                    <a:pt x="1688103" y="74902"/>
                  </a:lnTo>
                  <a:lnTo>
                    <a:pt x="1661826" y="35909"/>
                  </a:lnTo>
                  <a:lnTo>
                    <a:pt x="1622833" y="9632"/>
                  </a:lnTo>
                  <a:lnTo>
                    <a:pt x="1575054" y="0"/>
                  </a:lnTo>
                  <a:close/>
                </a:path>
              </a:pathLst>
            </a:custGeom>
            <a:solidFill>
              <a:srgbClr val="92D050"/>
            </a:solidFill>
          </p:spPr>
          <p:txBody>
            <a:bodyPr wrap="square" lIns="0" tIns="0" rIns="0" bIns="0" rtlCol="0"/>
            <a:lstStyle/>
            <a:p>
              <a:endParaRPr/>
            </a:p>
          </p:txBody>
        </p:sp>
        <p:sp>
          <p:nvSpPr>
            <p:cNvPr id="40" name="object 18"/>
            <p:cNvSpPr/>
            <p:nvPr/>
          </p:nvSpPr>
          <p:spPr>
            <a:xfrm>
              <a:off x="6152388" y="1097279"/>
              <a:ext cx="2845435" cy="1562100"/>
            </a:xfrm>
            <a:custGeom>
              <a:avLst/>
              <a:gdLst/>
              <a:ahLst/>
              <a:cxnLst/>
              <a:rect l="l" t="t" r="r" b="b"/>
              <a:pathLst>
                <a:path w="2845434" h="1562100">
                  <a:moveTo>
                    <a:pt x="2845308" y="0"/>
                  </a:moveTo>
                  <a:lnTo>
                    <a:pt x="0" y="0"/>
                  </a:lnTo>
                  <a:lnTo>
                    <a:pt x="0" y="1562100"/>
                  </a:lnTo>
                  <a:lnTo>
                    <a:pt x="2845308" y="1562100"/>
                  </a:lnTo>
                  <a:lnTo>
                    <a:pt x="2845308" y="0"/>
                  </a:lnTo>
                  <a:close/>
                </a:path>
              </a:pathLst>
            </a:custGeom>
            <a:solidFill>
              <a:srgbClr val="FAE4D5"/>
            </a:solidFill>
          </p:spPr>
          <p:txBody>
            <a:bodyPr wrap="square" lIns="0" tIns="0" rIns="0" bIns="0" rtlCol="0"/>
            <a:lstStyle/>
            <a:p>
              <a:endParaRPr/>
            </a:p>
          </p:txBody>
        </p:sp>
        <p:sp>
          <p:nvSpPr>
            <p:cNvPr id="41" name="object 19"/>
            <p:cNvSpPr/>
            <p:nvPr/>
          </p:nvSpPr>
          <p:spPr>
            <a:xfrm>
              <a:off x="6239256" y="1167383"/>
              <a:ext cx="1815464" cy="245745"/>
            </a:xfrm>
            <a:custGeom>
              <a:avLst/>
              <a:gdLst/>
              <a:ahLst/>
              <a:cxnLst/>
              <a:rect l="l" t="t" r="r" b="b"/>
              <a:pathLst>
                <a:path w="1815465" h="245744">
                  <a:moveTo>
                    <a:pt x="1692402"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692402" y="245363"/>
                  </a:lnTo>
                  <a:lnTo>
                    <a:pt x="1740181" y="235731"/>
                  </a:lnTo>
                  <a:lnTo>
                    <a:pt x="1779174" y="209454"/>
                  </a:lnTo>
                  <a:lnTo>
                    <a:pt x="1805451" y="170461"/>
                  </a:lnTo>
                  <a:lnTo>
                    <a:pt x="1815084" y="122681"/>
                  </a:lnTo>
                  <a:lnTo>
                    <a:pt x="1805451" y="74902"/>
                  </a:lnTo>
                  <a:lnTo>
                    <a:pt x="1779174" y="35909"/>
                  </a:lnTo>
                  <a:lnTo>
                    <a:pt x="1740181" y="9632"/>
                  </a:lnTo>
                  <a:lnTo>
                    <a:pt x="1692402" y="0"/>
                  </a:lnTo>
                  <a:close/>
                </a:path>
              </a:pathLst>
            </a:custGeom>
            <a:solidFill>
              <a:srgbClr val="C55A11"/>
            </a:solidFill>
          </p:spPr>
          <p:txBody>
            <a:bodyPr wrap="square" lIns="0" tIns="0" rIns="0" bIns="0" rtlCol="0"/>
            <a:lstStyle/>
            <a:p>
              <a:endParaRPr/>
            </a:p>
          </p:txBody>
        </p:sp>
        <p:sp>
          <p:nvSpPr>
            <p:cNvPr id="42" name="object 20"/>
            <p:cNvSpPr/>
            <p:nvPr/>
          </p:nvSpPr>
          <p:spPr>
            <a:xfrm>
              <a:off x="9241536" y="1217675"/>
              <a:ext cx="1350645" cy="254635"/>
            </a:xfrm>
            <a:custGeom>
              <a:avLst/>
              <a:gdLst/>
              <a:ahLst/>
              <a:cxnLst/>
              <a:rect l="l" t="t" r="r" b="b"/>
              <a:pathLst>
                <a:path w="1350645" h="254634">
                  <a:moveTo>
                    <a:pt x="1223010" y="0"/>
                  </a:moveTo>
                  <a:lnTo>
                    <a:pt x="127254" y="0"/>
                  </a:lnTo>
                  <a:lnTo>
                    <a:pt x="77741" y="10007"/>
                  </a:lnTo>
                  <a:lnTo>
                    <a:pt x="37290" y="37290"/>
                  </a:lnTo>
                  <a:lnTo>
                    <a:pt x="10007" y="77741"/>
                  </a:lnTo>
                  <a:lnTo>
                    <a:pt x="0" y="127253"/>
                  </a:lnTo>
                  <a:lnTo>
                    <a:pt x="10007" y="176766"/>
                  </a:lnTo>
                  <a:lnTo>
                    <a:pt x="37290" y="217217"/>
                  </a:lnTo>
                  <a:lnTo>
                    <a:pt x="77741" y="244500"/>
                  </a:lnTo>
                  <a:lnTo>
                    <a:pt x="127254" y="254508"/>
                  </a:lnTo>
                  <a:lnTo>
                    <a:pt x="1223010" y="254508"/>
                  </a:lnTo>
                  <a:lnTo>
                    <a:pt x="1272522" y="244500"/>
                  </a:lnTo>
                  <a:lnTo>
                    <a:pt x="1312973" y="217217"/>
                  </a:lnTo>
                  <a:lnTo>
                    <a:pt x="1340256" y="176766"/>
                  </a:lnTo>
                  <a:lnTo>
                    <a:pt x="1350264" y="127253"/>
                  </a:lnTo>
                  <a:lnTo>
                    <a:pt x="1340256" y="77741"/>
                  </a:lnTo>
                  <a:lnTo>
                    <a:pt x="1312973" y="37290"/>
                  </a:lnTo>
                  <a:lnTo>
                    <a:pt x="1272522" y="10007"/>
                  </a:lnTo>
                  <a:lnTo>
                    <a:pt x="1223010" y="0"/>
                  </a:lnTo>
                  <a:close/>
                </a:path>
              </a:pathLst>
            </a:custGeom>
            <a:solidFill>
              <a:srgbClr val="00AFEF"/>
            </a:solidFill>
          </p:spPr>
          <p:txBody>
            <a:bodyPr wrap="square" lIns="0" tIns="0" rIns="0" bIns="0" rtlCol="0"/>
            <a:lstStyle/>
            <a:p>
              <a:endParaRPr/>
            </a:p>
          </p:txBody>
        </p:sp>
      </p:grpSp>
      <p:sp>
        <p:nvSpPr>
          <p:cNvPr id="43" name="object 21"/>
          <p:cNvSpPr txBox="1"/>
          <p:nvPr/>
        </p:nvSpPr>
        <p:spPr>
          <a:xfrm>
            <a:off x="193547" y="1097280"/>
            <a:ext cx="2849880" cy="1562100"/>
          </a:xfrm>
          <a:prstGeom prst="rect">
            <a:avLst/>
          </a:prstGeom>
        </p:spPr>
        <p:txBody>
          <a:bodyPr vert="horz" wrap="square" lIns="0" tIns="113030" rIns="0" bIns="0" rtlCol="0">
            <a:spAutoFit/>
          </a:bodyPr>
          <a:lstStyle/>
          <a:p>
            <a:pPr marL="314325">
              <a:lnSpc>
                <a:spcPct val="100000"/>
              </a:lnSpc>
              <a:spcBef>
                <a:spcPts val="890"/>
              </a:spcBef>
            </a:pPr>
            <a:r>
              <a:rPr sz="1050" b="1" spc="-5" dirty="0">
                <a:latin typeface="Meiryo UI"/>
                <a:cs typeface="Meiryo UI"/>
              </a:rPr>
              <a:t>ウ</a:t>
            </a:r>
            <a:r>
              <a:rPr sz="1050" b="1" dirty="0">
                <a:latin typeface="Meiryo UI"/>
                <a:cs typeface="Meiryo UI"/>
              </a:rPr>
              <a:t>イルス</a:t>
            </a:r>
            <a:r>
              <a:rPr sz="1050" b="1" spc="-10" dirty="0">
                <a:latin typeface="Meiryo UI"/>
                <a:cs typeface="Meiryo UI"/>
              </a:rPr>
              <a:t>ワ</a:t>
            </a:r>
            <a:r>
              <a:rPr sz="1050" b="1" spc="-5" dirty="0">
                <a:latin typeface="Meiryo UI"/>
                <a:cs typeface="Meiryo UI"/>
              </a:rPr>
              <a:t>クチン</a:t>
            </a:r>
            <a:endParaRPr sz="1050">
              <a:latin typeface="Meiryo UI"/>
              <a:cs typeface="Meiryo UI"/>
            </a:endParaRPr>
          </a:p>
          <a:p>
            <a:pPr marL="91440" marR="139700">
              <a:lnSpc>
                <a:spcPct val="119100"/>
              </a:lnSpc>
              <a:spcBef>
                <a:spcPts val="500"/>
              </a:spcBef>
            </a:pPr>
            <a:r>
              <a:rPr sz="1050" spc="5" dirty="0">
                <a:latin typeface="Meiryo UI"/>
                <a:cs typeface="Meiryo UI"/>
              </a:rPr>
              <a:t>少な</a:t>
            </a:r>
            <a:r>
              <a:rPr sz="1050" spc="-10" dirty="0">
                <a:latin typeface="Meiryo UI"/>
                <a:cs typeface="Meiryo UI"/>
              </a:rPr>
              <a:t>く</a:t>
            </a:r>
            <a:r>
              <a:rPr sz="1050" spc="-5" dirty="0">
                <a:latin typeface="Meiryo UI"/>
                <a:cs typeface="Meiryo UI"/>
              </a:rPr>
              <a:t>とも</a:t>
            </a:r>
            <a:r>
              <a:rPr sz="1050" dirty="0">
                <a:latin typeface="Meiryo UI"/>
                <a:cs typeface="Meiryo UI"/>
              </a:rPr>
              <a:t>7</a:t>
            </a:r>
            <a:r>
              <a:rPr sz="1050" spc="-5" dirty="0">
                <a:latin typeface="Meiryo UI"/>
                <a:cs typeface="Meiryo UI"/>
              </a:rPr>
              <a:t>つのチー</a:t>
            </a:r>
            <a:r>
              <a:rPr sz="1050" dirty="0">
                <a:latin typeface="Meiryo UI"/>
                <a:cs typeface="Meiryo UI"/>
              </a:rPr>
              <a:t>ム</a:t>
            </a:r>
            <a:r>
              <a:rPr sz="1050" spc="-5" dirty="0">
                <a:latin typeface="Meiryo UI"/>
                <a:cs typeface="Meiryo UI"/>
              </a:rPr>
              <a:t>が、</a:t>
            </a:r>
            <a:r>
              <a:rPr sz="1050" spc="-10" dirty="0">
                <a:latin typeface="Meiryo UI"/>
                <a:cs typeface="Meiryo UI"/>
              </a:rPr>
              <a:t>ウ</a:t>
            </a:r>
            <a:r>
              <a:rPr sz="1050" dirty="0">
                <a:latin typeface="Meiryo UI"/>
                <a:cs typeface="Meiryo UI"/>
              </a:rPr>
              <a:t>イ</a:t>
            </a:r>
            <a:r>
              <a:rPr sz="1050" spc="-5" dirty="0">
                <a:latin typeface="Meiryo UI"/>
                <a:cs typeface="Meiryo UI"/>
              </a:rPr>
              <a:t>ル</a:t>
            </a:r>
            <a:r>
              <a:rPr sz="1050" spc="-20" dirty="0">
                <a:latin typeface="Meiryo UI"/>
                <a:cs typeface="Meiryo UI"/>
              </a:rPr>
              <a:t>ス</a:t>
            </a:r>
            <a:r>
              <a:rPr sz="1050" spc="5" dirty="0">
                <a:latin typeface="Meiryo UI"/>
                <a:cs typeface="Meiryo UI"/>
              </a:rPr>
              <a:t>自</a:t>
            </a:r>
            <a:r>
              <a:rPr sz="1050" spc="-10" dirty="0">
                <a:latin typeface="Meiryo UI"/>
                <a:cs typeface="Meiryo UI"/>
              </a:rPr>
              <a:t>体</a:t>
            </a:r>
            <a:r>
              <a:rPr sz="1050" spc="-5" dirty="0">
                <a:latin typeface="Meiryo UI"/>
                <a:cs typeface="Meiryo UI"/>
              </a:rPr>
              <a:t>を</a:t>
            </a:r>
            <a:r>
              <a:rPr sz="1050" spc="-10" dirty="0">
                <a:latin typeface="Meiryo UI"/>
                <a:cs typeface="Meiryo UI"/>
              </a:rPr>
              <a:t>弱</a:t>
            </a:r>
            <a:r>
              <a:rPr sz="1050" spc="5" dirty="0">
                <a:latin typeface="Meiryo UI"/>
                <a:cs typeface="Meiryo UI"/>
              </a:rPr>
              <a:t>毒</a:t>
            </a:r>
            <a:r>
              <a:rPr sz="1050" spc="-10" dirty="0">
                <a:latin typeface="Meiryo UI"/>
                <a:cs typeface="Meiryo UI"/>
              </a:rPr>
              <a:t>化</a:t>
            </a:r>
            <a:r>
              <a:rPr sz="1050" dirty="0">
                <a:latin typeface="Meiryo UI"/>
                <a:cs typeface="Meiryo UI"/>
              </a:rPr>
              <a:t>ま </a:t>
            </a:r>
            <a:r>
              <a:rPr sz="1050" spc="-5" dirty="0">
                <a:latin typeface="Meiryo UI"/>
                <a:cs typeface="Meiryo UI"/>
              </a:rPr>
              <a:t>た</a:t>
            </a:r>
            <a:r>
              <a:rPr sz="1050" dirty="0">
                <a:latin typeface="Meiryo UI"/>
                <a:cs typeface="Meiryo UI"/>
              </a:rPr>
              <a:t>は</a:t>
            </a:r>
            <a:r>
              <a:rPr sz="1050" spc="5" dirty="0">
                <a:latin typeface="Meiryo UI"/>
                <a:cs typeface="Meiryo UI"/>
              </a:rPr>
              <a:t>不活化</a:t>
            </a:r>
            <a:r>
              <a:rPr sz="1050" dirty="0">
                <a:latin typeface="Meiryo UI"/>
                <a:cs typeface="Meiryo UI"/>
              </a:rPr>
              <a:t>し</a:t>
            </a:r>
            <a:r>
              <a:rPr sz="1050" spc="-5" dirty="0">
                <a:latin typeface="Meiryo UI"/>
                <a:cs typeface="Meiryo UI"/>
              </a:rPr>
              <a:t>た</a:t>
            </a:r>
            <a:r>
              <a:rPr sz="1050" dirty="0">
                <a:latin typeface="Meiryo UI"/>
                <a:cs typeface="Meiryo UI"/>
              </a:rPr>
              <a:t>形</a:t>
            </a:r>
            <a:r>
              <a:rPr sz="1050" spc="-5" dirty="0">
                <a:latin typeface="Meiryo UI"/>
                <a:cs typeface="Meiryo UI"/>
              </a:rPr>
              <a:t>でワ</a:t>
            </a:r>
            <a:r>
              <a:rPr sz="1050" spc="-15" dirty="0">
                <a:latin typeface="Meiryo UI"/>
                <a:cs typeface="Meiryo UI"/>
              </a:rPr>
              <a:t>ク</a:t>
            </a:r>
            <a:r>
              <a:rPr sz="1050" spc="-5" dirty="0">
                <a:latin typeface="Meiryo UI"/>
                <a:cs typeface="Meiryo UI"/>
              </a:rPr>
              <a:t>チ</a:t>
            </a:r>
            <a:r>
              <a:rPr sz="1050" spc="-10" dirty="0">
                <a:latin typeface="Meiryo UI"/>
                <a:cs typeface="Meiryo UI"/>
              </a:rPr>
              <a:t>ン</a:t>
            </a:r>
            <a:r>
              <a:rPr sz="1050" spc="-5" dirty="0">
                <a:latin typeface="Meiryo UI"/>
                <a:cs typeface="Meiryo UI"/>
              </a:rPr>
              <a:t>を</a:t>
            </a:r>
            <a:r>
              <a:rPr sz="1050" spc="-10" dirty="0">
                <a:latin typeface="Meiryo UI"/>
                <a:cs typeface="Meiryo UI"/>
              </a:rPr>
              <a:t>開</a:t>
            </a:r>
            <a:r>
              <a:rPr sz="1050" spc="5" dirty="0">
                <a:latin typeface="Meiryo UI"/>
                <a:cs typeface="Meiryo UI"/>
              </a:rPr>
              <a:t>発</a:t>
            </a:r>
            <a:r>
              <a:rPr sz="1050" dirty="0">
                <a:latin typeface="Meiryo UI"/>
                <a:cs typeface="Meiryo UI"/>
              </a:rPr>
              <a:t>し</a:t>
            </a:r>
            <a:r>
              <a:rPr sz="1050" spc="-15" dirty="0">
                <a:latin typeface="Meiryo UI"/>
                <a:cs typeface="Meiryo UI"/>
              </a:rPr>
              <a:t>て</a:t>
            </a:r>
            <a:r>
              <a:rPr sz="1050" spc="-5" dirty="0">
                <a:latin typeface="Meiryo UI"/>
                <a:cs typeface="Meiryo UI"/>
              </a:rPr>
              <a:t>います</a:t>
            </a:r>
            <a:r>
              <a:rPr sz="1050" dirty="0">
                <a:latin typeface="Meiryo UI"/>
                <a:cs typeface="Meiryo UI"/>
              </a:rPr>
              <a:t>。 </a:t>
            </a:r>
            <a:r>
              <a:rPr sz="1050" spc="5" dirty="0">
                <a:latin typeface="Meiryo UI"/>
                <a:cs typeface="Meiryo UI"/>
              </a:rPr>
              <a:t>麻疹や</a:t>
            </a:r>
            <a:r>
              <a:rPr sz="1050" spc="-5" dirty="0">
                <a:latin typeface="Meiryo UI"/>
                <a:cs typeface="Meiryo UI"/>
              </a:rPr>
              <a:t>ポ</a:t>
            </a:r>
            <a:r>
              <a:rPr sz="1050" spc="5" dirty="0">
                <a:latin typeface="Meiryo UI"/>
                <a:cs typeface="Meiryo UI"/>
              </a:rPr>
              <a:t>リ</a:t>
            </a:r>
            <a:r>
              <a:rPr sz="1050" spc="-5" dirty="0">
                <a:latin typeface="Meiryo UI"/>
                <a:cs typeface="Meiryo UI"/>
              </a:rPr>
              <a:t>オ</a:t>
            </a:r>
            <a:r>
              <a:rPr sz="1050" spc="-15" dirty="0">
                <a:latin typeface="Meiryo UI"/>
                <a:cs typeface="Meiryo UI"/>
              </a:rPr>
              <a:t>に</a:t>
            </a:r>
            <a:r>
              <a:rPr sz="1050" spc="5" dirty="0">
                <a:latin typeface="Meiryo UI"/>
                <a:cs typeface="Meiryo UI"/>
              </a:rPr>
              <a:t>対</a:t>
            </a:r>
            <a:r>
              <a:rPr sz="1050" spc="-5" dirty="0">
                <a:latin typeface="Meiryo UI"/>
                <a:cs typeface="Meiryo UI"/>
              </a:rPr>
              <a:t>す</a:t>
            </a:r>
            <a:r>
              <a:rPr sz="1050" spc="-15" dirty="0">
                <a:latin typeface="Meiryo UI"/>
                <a:cs typeface="Meiryo UI"/>
              </a:rPr>
              <a:t>る</a:t>
            </a:r>
            <a:r>
              <a:rPr sz="1050" spc="-5" dirty="0">
                <a:latin typeface="Meiryo UI"/>
                <a:cs typeface="Meiryo UI"/>
              </a:rPr>
              <a:t>ワ</a:t>
            </a:r>
            <a:r>
              <a:rPr sz="1050" spc="-10" dirty="0">
                <a:latin typeface="Meiryo UI"/>
                <a:cs typeface="Meiryo UI"/>
              </a:rPr>
              <a:t>ク</a:t>
            </a:r>
            <a:r>
              <a:rPr sz="1050" spc="-5" dirty="0">
                <a:latin typeface="Meiryo UI"/>
                <a:cs typeface="Meiryo UI"/>
              </a:rPr>
              <a:t>チ</a:t>
            </a:r>
            <a:r>
              <a:rPr sz="1050" dirty="0">
                <a:latin typeface="Meiryo UI"/>
                <a:cs typeface="Meiryo UI"/>
              </a:rPr>
              <a:t>ンな</a:t>
            </a:r>
            <a:r>
              <a:rPr sz="1050" spc="-10" dirty="0">
                <a:latin typeface="Meiryo UI"/>
                <a:cs typeface="Meiryo UI"/>
              </a:rPr>
              <a:t>ど、</a:t>
            </a:r>
            <a:r>
              <a:rPr sz="1050" spc="5" dirty="0">
                <a:latin typeface="Meiryo UI"/>
                <a:cs typeface="Meiryo UI"/>
              </a:rPr>
              <a:t>多</a:t>
            </a:r>
            <a:r>
              <a:rPr sz="1050" spc="-5" dirty="0">
                <a:latin typeface="Meiryo UI"/>
                <a:cs typeface="Meiryo UI"/>
              </a:rPr>
              <a:t>くの既</a:t>
            </a:r>
            <a:r>
              <a:rPr sz="1050" spc="5" dirty="0">
                <a:latin typeface="Meiryo UI"/>
                <a:cs typeface="Meiryo UI"/>
              </a:rPr>
              <a:t>存</a:t>
            </a:r>
            <a:r>
              <a:rPr sz="1050" spc="-10" dirty="0">
                <a:latin typeface="Meiryo UI"/>
                <a:cs typeface="Meiryo UI"/>
              </a:rPr>
              <a:t>の</a:t>
            </a:r>
            <a:r>
              <a:rPr sz="1050" dirty="0">
                <a:latin typeface="Meiryo UI"/>
                <a:cs typeface="Meiryo UI"/>
              </a:rPr>
              <a:t>ワ </a:t>
            </a:r>
            <a:r>
              <a:rPr sz="1050" spc="-5" dirty="0">
                <a:latin typeface="Meiryo UI"/>
                <a:cs typeface="Meiryo UI"/>
              </a:rPr>
              <a:t>クチ</a:t>
            </a:r>
            <a:r>
              <a:rPr sz="1050" dirty="0">
                <a:latin typeface="Meiryo UI"/>
                <a:cs typeface="Meiryo UI"/>
              </a:rPr>
              <a:t>ンは</a:t>
            </a:r>
            <a:r>
              <a:rPr sz="1050" spc="-5" dirty="0">
                <a:latin typeface="Meiryo UI"/>
                <a:cs typeface="Meiryo UI"/>
              </a:rPr>
              <a:t>この</a:t>
            </a:r>
            <a:r>
              <a:rPr sz="1050" dirty="0">
                <a:latin typeface="Meiryo UI"/>
                <a:cs typeface="Meiryo UI"/>
              </a:rPr>
              <a:t>方法で</a:t>
            </a:r>
            <a:r>
              <a:rPr sz="1050" spc="-10" dirty="0">
                <a:latin typeface="Meiryo UI"/>
                <a:cs typeface="Meiryo UI"/>
              </a:rPr>
              <a:t>作</a:t>
            </a:r>
            <a:r>
              <a:rPr sz="1050" spc="-5" dirty="0">
                <a:latin typeface="Meiryo UI"/>
                <a:cs typeface="Meiryo UI"/>
              </a:rPr>
              <a:t>ら</a:t>
            </a:r>
            <a:r>
              <a:rPr sz="1050" spc="-10" dirty="0">
                <a:latin typeface="Meiryo UI"/>
                <a:cs typeface="Meiryo UI"/>
              </a:rPr>
              <a:t>れ</a:t>
            </a:r>
            <a:r>
              <a:rPr sz="1050" spc="-5" dirty="0">
                <a:latin typeface="Meiryo UI"/>
                <a:cs typeface="Meiryo UI"/>
              </a:rPr>
              <a:t>てい</a:t>
            </a:r>
            <a:r>
              <a:rPr sz="1050" spc="-15" dirty="0">
                <a:latin typeface="Meiryo UI"/>
                <a:cs typeface="Meiryo UI"/>
              </a:rPr>
              <a:t>ま</a:t>
            </a:r>
            <a:r>
              <a:rPr sz="1050" spc="-5" dirty="0">
                <a:latin typeface="Meiryo UI"/>
                <a:cs typeface="Meiryo UI"/>
              </a:rPr>
              <a:t>すが、</a:t>
            </a:r>
            <a:r>
              <a:rPr sz="1050" dirty="0">
                <a:latin typeface="Meiryo UI"/>
                <a:cs typeface="Meiryo UI"/>
              </a:rPr>
              <a:t>広</a:t>
            </a:r>
            <a:r>
              <a:rPr sz="1050" spc="-15" dirty="0">
                <a:latin typeface="Meiryo UI"/>
                <a:cs typeface="Meiryo UI"/>
              </a:rPr>
              <a:t>範</a:t>
            </a:r>
            <a:r>
              <a:rPr sz="1050" dirty="0">
                <a:latin typeface="Meiryo UI"/>
                <a:cs typeface="Meiryo UI"/>
              </a:rPr>
              <a:t>な安全 </a:t>
            </a:r>
            <a:r>
              <a:rPr sz="1050" spc="5" dirty="0">
                <a:latin typeface="Meiryo UI"/>
                <a:cs typeface="Meiryo UI"/>
              </a:rPr>
              <a:t>性試験</a:t>
            </a:r>
            <a:r>
              <a:rPr sz="1050" dirty="0">
                <a:latin typeface="Meiryo UI"/>
                <a:cs typeface="Meiryo UI"/>
              </a:rPr>
              <a:t>が</a:t>
            </a:r>
            <a:r>
              <a:rPr sz="1050" spc="5" dirty="0">
                <a:latin typeface="Meiryo UI"/>
                <a:cs typeface="Meiryo UI"/>
              </a:rPr>
              <a:t>必要</a:t>
            </a:r>
            <a:r>
              <a:rPr sz="1050" dirty="0">
                <a:latin typeface="Meiryo UI"/>
                <a:cs typeface="Meiryo UI"/>
              </a:rPr>
              <a:t>で</a:t>
            </a:r>
            <a:r>
              <a:rPr sz="1050" spc="-5" dirty="0">
                <a:latin typeface="Meiryo UI"/>
                <a:cs typeface="Meiryo UI"/>
              </a:rPr>
              <a:t>す</a:t>
            </a:r>
            <a:r>
              <a:rPr sz="1050" dirty="0">
                <a:latin typeface="Meiryo UI"/>
                <a:cs typeface="Meiryo UI"/>
              </a:rPr>
              <a:t>。</a:t>
            </a:r>
            <a:endParaRPr sz="1050">
              <a:latin typeface="Meiryo UI"/>
              <a:cs typeface="Meiryo UI"/>
            </a:endParaRPr>
          </a:p>
        </p:txBody>
      </p:sp>
      <p:sp>
        <p:nvSpPr>
          <p:cNvPr id="44" name="object 22"/>
          <p:cNvSpPr txBox="1"/>
          <p:nvPr/>
        </p:nvSpPr>
        <p:spPr>
          <a:xfrm>
            <a:off x="3176016" y="1097280"/>
            <a:ext cx="2853055" cy="1562100"/>
          </a:xfrm>
          <a:prstGeom prst="rect">
            <a:avLst/>
          </a:prstGeom>
        </p:spPr>
        <p:txBody>
          <a:bodyPr vert="horz" wrap="square" lIns="0" tIns="113030" rIns="0" bIns="0" rtlCol="0">
            <a:spAutoFit/>
          </a:bodyPr>
          <a:lstStyle/>
          <a:p>
            <a:pPr marL="307975">
              <a:lnSpc>
                <a:spcPct val="100000"/>
              </a:lnSpc>
              <a:spcBef>
                <a:spcPts val="890"/>
              </a:spcBef>
            </a:pPr>
            <a:r>
              <a:rPr sz="1050" b="1" spc="-5" dirty="0">
                <a:latin typeface="Meiryo UI"/>
                <a:cs typeface="Meiryo UI"/>
              </a:rPr>
              <a:t>ウ</a:t>
            </a:r>
            <a:r>
              <a:rPr sz="1050" b="1" dirty="0">
                <a:latin typeface="Meiryo UI"/>
                <a:cs typeface="Meiryo UI"/>
              </a:rPr>
              <a:t>イ</a:t>
            </a:r>
            <a:r>
              <a:rPr sz="1050" b="1" spc="5" dirty="0">
                <a:latin typeface="Meiryo UI"/>
                <a:cs typeface="Meiryo UI"/>
              </a:rPr>
              <a:t>ル</a:t>
            </a:r>
            <a:r>
              <a:rPr sz="1050" b="1" dirty="0">
                <a:latin typeface="Meiryo UI"/>
                <a:cs typeface="Meiryo UI"/>
              </a:rPr>
              <a:t>ス</a:t>
            </a:r>
            <a:r>
              <a:rPr sz="1050" b="1" spc="-5" dirty="0">
                <a:latin typeface="Meiryo UI"/>
                <a:cs typeface="Meiryo UI"/>
              </a:rPr>
              <a:t>ベク</a:t>
            </a:r>
            <a:r>
              <a:rPr sz="1050" b="1" spc="-10" dirty="0">
                <a:latin typeface="Meiryo UI"/>
                <a:cs typeface="Meiryo UI"/>
              </a:rPr>
              <a:t>タ</a:t>
            </a:r>
            <a:r>
              <a:rPr sz="1050" b="1" spc="-5" dirty="0">
                <a:latin typeface="Meiryo UI"/>
                <a:cs typeface="Meiryo UI"/>
              </a:rPr>
              <a:t>ー</a:t>
            </a:r>
            <a:r>
              <a:rPr sz="1050" b="1" spc="-10" dirty="0">
                <a:latin typeface="Meiryo UI"/>
                <a:cs typeface="Meiryo UI"/>
              </a:rPr>
              <a:t>ワ</a:t>
            </a:r>
            <a:r>
              <a:rPr sz="1050" b="1" spc="-5" dirty="0">
                <a:latin typeface="Meiryo UI"/>
                <a:cs typeface="Meiryo UI"/>
              </a:rPr>
              <a:t>ク</a:t>
            </a:r>
            <a:r>
              <a:rPr sz="1050" b="1" spc="-15" dirty="0">
                <a:latin typeface="Meiryo UI"/>
                <a:cs typeface="Meiryo UI"/>
              </a:rPr>
              <a:t>チ</a:t>
            </a:r>
            <a:r>
              <a:rPr sz="1050" b="1" dirty="0">
                <a:latin typeface="Meiryo UI"/>
                <a:cs typeface="Meiryo UI"/>
              </a:rPr>
              <a:t>ン</a:t>
            </a:r>
            <a:endParaRPr sz="1050">
              <a:latin typeface="Meiryo UI"/>
              <a:cs typeface="Meiryo UI"/>
            </a:endParaRPr>
          </a:p>
          <a:p>
            <a:pPr marL="83185" marR="99060">
              <a:lnSpc>
                <a:spcPct val="119100"/>
              </a:lnSpc>
              <a:spcBef>
                <a:spcPts val="500"/>
              </a:spcBef>
            </a:pPr>
            <a:r>
              <a:rPr sz="1050" dirty="0">
                <a:latin typeface="Meiryo UI"/>
                <a:cs typeface="Meiryo UI"/>
              </a:rPr>
              <a:t>は</a:t>
            </a:r>
            <a:r>
              <a:rPr sz="1050" spc="-5" dirty="0">
                <a:latin typeface="Meiryo UI"/>
                <a:cs typeface="Meiryo UI"/>
              </a:rPr>
              <a:t>し</a:t>
            </a:r>
            <a:r>
              <a:rPr sz="1050" dirty="0">
                <a:latin typeface="Meiryo UI"/>
                <a:cs typeface="Meiryo UI"/>
              </a:rPr>
              <a:t>か</a:t>
            </a:r>
            <a:r>
              <a:rPr sz="1050" spc="5" dirty="0">
                <a:latin typeface="Meiryo UI"/>
                <a:cs typeface="Meiryo UI"/>
              </a:rPr>
              <a:t>や</a:t>
            </a:r>
            <a:r>
              <a:rPr sz="1050" spc="-5" dirty="0">
                <a:latin typeface="Meiryo UI"/>
                <a:cs typeface="Meiryo UI"/>
              </a:rPr>
              <a:t>アデノウ</a:t>
            </a:r>
            <a:r>
              <a:rPr sz="1050" spc="-10" dirty="0">
                <a:latin typeface="Meiryo UI"/>
                <a:cs typeface="Meiryo UI"/>
              </a:rPr>
              <a:t>イ</a:t>
            </a:r>
            <a:r>
              <a:rPr sz="1050" spc="-5" dirty="0">
                <a:latin typeface="Meiryo UI"/>
                <a:cs typeface="Meiryo UI"/>
              </a:rPr>
              <a:t>ルスなどの</a:t>
            </a:r>
            <a:r>
              <a:rPr sz="1050" spc="-15" dirty="0">
                <a:latin typeface="Meiryo UI"/>
                <a:cs typeface="Meiryo UI"/>
              </a:rPr>
              <a:t>ウ</a:t>
            </a:r>
            <a:r>
              <a:rPr sz="1050" dirty="0">
                <a:latin typeface="Meiryo UI"/>
                <a:cs typeface="Meiryo UI"/>
              </a:rPr>
              <a:t>イ</a:t>
            </a:r>
            <a:r>
              <a:rPr sz="1050" spc="-5" dirty="0">
                <a:latin typeface="Meiryo UI"/>
                <a:cs typeface="Meiryo UI"/>
              </a:rPr>
              <a:t>ルスは</a:t>
            </a:r>
            <a:r>
              <a:rPr sz="1050" spc="-10" dirty="0">
                <a:latin typeface="Meiryo UI"/>
                <a:cs typeface="Meiryo UI"/>
              </a:rPr>
              <a:t>、体</a:t>
            </a:r>
            <a:r>
              <a:rPr sz="1050" spc="5" dirty="0">
                <a:latin typeface="Meiryo UI"/>
                <a:cs typeface="Meiryo UI"/>
              </a:rPr>
              <a:t>内</a:t>
            </a:r>
            <a:r>
              <a:rPr sz="1050" dirty="0">
                <a:latin typeface="Meiryo UI"/>
                <a:cs typeface="Meiryo UI"/>
              </a:rPr>
              <a:t>で</a:t>
            </a:r>
            <a:r>
              <a:rPr sz="1050" spc="-10" dirty="0">
                <a:latin typeface="Meiryo UI"/>
                <a:cs typeface="Meiryo UI"/>
              </a:rPr>
              <a:t>コ</a:t>
            </a:r>
            <a:r>
              <a:rPr sz="1050" dirty="0">
                <a:latin typeface="Meiryo UI"/>
                <a:cs typeface="Meiryo UI"/>
              </a:rPr>
              <a:t>ロ </a:t>
            </a:r>
            <a:r>
              <a:rPr sz="1050" spc="-10" dirty="0">
                <a:latin typeface="Meiryo UI"/>
                <a:cs typeface="Meiryo UI"/>
              </a:rPr>
              <a:t>ナ</a:t>
            </a:r>
            <a:r>
              <a:rPr sz="1050" spc="-5" dirty="0">
                <a:latin typeface="Meiryo UI"/>
                <a:cs typeface="Meiryo UI"/>
              </a:rPr>
              <a:t>ウ</a:t>
            </a:r>
            <a:r>
              <a:rPr sz="1050" dirty="0">
                <a:latin typeface="Meiryo UI"/>
                <a:cs typeface="Meiryo UI"/>
              </a:rPr>
              <a:t>イ</a:t>
            </a:r>
            <a:r>
              <a:rPr sz="1050" spc="-5" dirty="0">
                <a:latin typeface="Meiryo UI"/>
                <a:cs typeface="Meiryo UI"/>
              </a:rPr>
              <a:t>ルスタ</a:t>
            </a:r>
            <a:r>
              <a:rPr sz="1050" dirty="0">
                <a:latin typeface="Meiryo UI"/>
                <a:cs typeface="Meiryo UI"/>
              </a:rPr>
              <a:t>ン</a:t>
            </a:r>
            <a:r>
              <a:rPr sz="1050" spc="-5" dirty="0">
                <a:latin typeface="Meiryo UI"/>
                <a:cs typeface="Meiryo UI"/>
              </a:rPr>
              <a:t>パク質を</a:t>
            </a:r>
            <a:r>
              <a:rPr sz="1050" spc="-10" dirty="0">
                <a:latin typeface="Meiryo UI"/>
                <a:cs typeface="Meiryo UI"/>
              </a:rPr>
              <a:t>産</a:t>
            </a:r>
            <a:r>
              <a:rPr sz="1050" spc="5" dirty="0">
                <a:latin typeface="Meiryo UI"/>
                <a:cs typeface="Meiryo UI"/>
              </a:rPr>
              <a:t>生</a:t>
            </a:r>
            <a:r>
              <a:rPr sz="1050" dirty="0">
                <a:latin typeface="Meiryo UI"/>
                <a:cs typeface="Meiryo UI"/>
              </a:rPr>
              <a:t>でき</a:t>
            </a:r>
            <a:r>
              <a:rPr sz="1050" spc="-15" dirty="0">
                <a:latin typeface="Meiryo UI"/>
                <a:cs typeface="Meiryo UI"/>
              </a:rPr>
              <a:t>る</a:t>
            </a:r>
            <a:r>
              <a:rPr sz="1050" spc="-5" dirty="0">
                <a:latin typeface="Meiryo UI"/>
                <a:cs typeface="Meiryo UI"/>
              </a:rPr>
              <a:t>ように</a:t>
            </a:r>
            <a:r>
              <a:rPr sz="1050" spc="-10" dirty="0">
                <a:latin typeface="Meiryo UI"/>
                <a:cs typeface="Meiryo UI"/>
              </a:rPr>
              <a:t>遺</a:t>
            </a:r>
            <a:r>
              <a:rPr sz="1050" spc="5" dirty="0">
                <a:latin typeface="Meiryo UI"/>
                <a:cs typeface="Meiryo UI"/>
              </a:rPr>
              <a:t>伝</a:t>
            </a:r>
            <a:r>
              <a:rPr sz="1050" spc="-10" dirty="0">
                <a:latin typeface="Meiryo UI"/>
                <a:cs typeface="Meiryo UI"/>
              </a:rPr>
              <a:t>子</a:t>
            </a:r>
            <a:r>
              <a:rPr sz="1050" spc="5" dirty="0">
                <a:latin typeface="Meiryo UI"/>
                <a:cs typeface="Meiryo UI"/>
              </a:rPr>
              <a:t>操 作</a:t>
            </a:r>
            <a:r>
              <a:rPr sz="1050" dirty="0">
                <a:latin typeface="Meiryo UI"/>
                <a:cs typeface="Meiryo UI"/>
              </a:rPr>
              <a:t>さ</a:t>
            </a:r>
            <a:r>
              <a:rPr sz="1050" spc="5" dirty="0">
                <a:latin typeface="Meiryo UI"/>
                <a:cs typeface="Meiryo UI"/>
              </a:rPr>
              <a:t>れ</a:t>
            </a:r>
            <a:r>
              <a:rPr sz="1050" dirty="0">
                <a:latin typeface="Meiryo UI"/>
                <a:cs typeface="Meiryo UI"/>
              </a:rPr>
              <a:t>ていま</a:t>
            </a:r>
            <a:r>
              <a:rPr sz="1050" spc="-5" dirty="0">
                <a:latin typeface="Meiryo UI"/>
                <a:cs typeface="Meiryo UI"/>
              </a:rPr>
              <a:t>す</a:t>
            </a:r>
            <a:r>
              <a:rPr sz="1050" dirty="0">
                <a:latin typeface="Meiryo UI"/>
                <a:cs typeface="Meiryo UI"/>
              </a:rPr>
              <a:t>。</a:t>
            </a:r>
            <a:r>
              <a:rPr sz="1050" spc="-50" dirty="0">
                <a:latin typeface="Meiryo UI"/>
                <a:cs typeface="Meiryo UI"/>
              </a:rPr>
              <a:t> </a:t>
            </a:r>
            <a:r>
              <a:rPr sz="1050" spc="-5" dirty="0">
                <a:latin typeface="Meiryo UI"/>
                <a:cs typeface="Meiryo UI"/>
              </a:rPr>
              <a:t>こ</a:t>
            </a:r>
            <a:r>
              <a:rPr sz="1050" dirty="0">
                <a:latin typeface="Meiryo UI"/>
                <a:cs typeface="Meiryo UI"/>
              </a:rPr>
              <a:t>れら</a:t>
            </a:r>
            <a:r>
              <a:rPr sz="1050" spc="-5" dirty="0">
                <a:latin typeface="Meiryo UI"/>
                <a:cs typeface="Meiryo UI"/>
              </a:rPr>
              <a:t>のウ</a:t>
            </a:r>
            <a:r>
              <a:rPr sz="1050" dirty="0">
                <a:latin typeface="Meiryo UI"/>
                <a:cs typeface="Meiryo UI"/>
              </a:rPr>
              <a:t>イ</a:t>
            </a:r>
            <a:r>
              <a:rPr sz="1050" spc="-5" dirty="0">
                <a:latin typeface="Meiryo UI"/>
                <a:cs typeface="Meiryo UI"/>
              </a:rPr>
              <a:t>ル</a:t>
            </a:r>
            <a:r>
              <a:rPr sz="1050" spc="-20" dirty="0">
                <a:latin typeface="Meiryo UI"/>
                <a:cs typeface="Meiryo UI"/>
              </a:rPr>
              <a:t>ス</a:t>
            </a:r>
            <a:r>
              <a:rPr sz="1050" dirty="0">
                <a:latin typeface="Meiryo UI"/>
                <a:cs typeface="Meiryo UI"/>
              </a:rPr>
              <a:t>は弱</a:t>
            </a:r>
            <a:r>
              <a:rPr sz="1050" spc="-15" dirty="0">
                <a:latin typeface="Meiryo UI"/>
                <a:cs typeface="Meiryo UI"/>
              </a:rPr>
              <a:t>体</a:t>
            </a:r>
            <a:r>
              <a:rPr sz="1050" spc="-10" dirty="0">
                <a:latin typeface="Meiryo UI"/>
                <a:cs typeface="Meiryo UI"/>
              </a:rPr>
              <a:t>化され</a:t>
            </a:r>
            <a:r>
              <a:rPr sz="1050" spc="-15" dirty="0">
                <a:latin typeface="Meiryo UI"/>
                <a:cs typeface="Meiryo UI"/>
              </a:rPr>
              <a:t>て</a:t>
            </a:r>
            <a:r>
              <a:rPr sz="1050" dirty="0">
                <a:latin typeface="Meiryo UI"/>
                <a:cs typeface="Meiryo UI"/>
              </a:rPr>
              <a:t>い るため</a:t>
            </a:r>
            <a:r>
              <a:rPr sz="1050" spc="-5" dirty="0">
                <a:latin typeface="Meiryo UI"/>
                <a:cs typeface="Meiryo UI"/>
              </a:rPr>
              <a:t>、</a:t>
            </a:r>
            <a:r>
              <a:rPr sz="1050" spc="5" dirty="0">
                <a:latin typeface="Meiryo UI"/>
                <a:cs typeface="Meiryo UI"/>
              </a:rPr>
              <a:t>病気</a:t>
            </a:r>
            <a:r>
              <a:rPr sz="1050" spc="-5" dirty="0">
                <a:latin typeface="Meiryo UI"/>
                <a:cs typeface="Meiryo UI"/>
              </a:rPr>
              <a:t>を</a:t>
            </a:r>
            <a:r>
              <a:rPr sz="1050" spc="5" dirty="0">
                <a:latin typeface="Meiryo UI"/>
                <a:cs typeface="Meiryo UI"/>
              </a:rPr>
              <a:t>引</a:t>
            </a:r>
            <a:r>
              <a:rPr sz="1050" spc="-5" dirty="0">
                <a:latin typeface="Meiryo UI"/>
                <a:cs typeface="Meiryo UI"/>
              </a:rPr>
              <a:t>き</a:t>
            </a:r>
            <a:r>
              <a:rPr sz="1050" spc="5" dirty="0">
                <a:latin typeface="Meiryo UI"/>
                <a:cs typeface="Meiryo UI"/>
              </a:rPr>
              <a:t>起</a:t>
            </a:r>
            <a:r>
              <a:rPr sz="1050" spc="-10" dirty="0">
                <a:latin typeface="Meiryo UI"/>
                <a:cs typeface="Meiryo UI"/>
              </a:rPr>
              <a:t>こ</a:t>
            </a:r>
            <a:r>
              <a:rPr sz="1050" spc="-5" dirty="0">
                <a:latin typeface="Meiryo UI"/>
                <a:cs typeface="Meiryo UI"/>
              </a:rPr>
              <a:t>すことはあり</a:t>
            </a:r>
            <a:r>
              <a:rPr sz="1050" spc="-10" dirty="0">
                <a:latin typeface="Meiryo UI"/>
                <a:cs typeface="Meiryo UI"/>
              </a:rPr>
              <a:t>ま</a:t>
            </a:r>
            <a:r>
              <a:rPr sz="1050" spc="-5" dirty="0">
                <a:latin typeface="Meiryo UI"/>
                <a:cs typeface="Meiryo UI"/>
              </a:rPr>
              <a:t>せ</a:t>
            </a:r>
            <a:r>
              <a:rPr sz="1050" spc="-10" dirty="0">
                <a:latin typeface="Meiryo UI"/>
                <a:cs typeface="Meiryo UI"/>
              </a:rPr>
              <a:t>ん</a:t>
            </a:r>
            <a:r>
              <a:rPr sz="1050" dirty="0">
                <a:latin typeface="Meiryo UI"/>
                <a:cs typeface="Meiryo UI"/>
              </a:rPr>
              <a:t>。</a:t>
            </a:r>
            <a:r>
              <a:rPr sz="1050" spc="-35" dirty="0">
                <a:latin typeface="Meiryo UI"/>
                <a:cs typeface="Meiryo UI"/>
              </a:rPr>
              <a:t> </a:t>
            </a:r>
            <a:r>
              <a:rPr sz="1050" spc="5" dirty="0">
                <a:latin typeface="Meiryo UI"/>
                <a:cs typeface="Meiryo UI"/>
              </a:rPr>
              <a:t>細胞 内</a:t>
            </a:r>
            <a:r>
              <a:rPr sz="1050" dirty="0">
                <a:latin typeface="Meiryo UI"/>
                <a:cs typeface="Meiryo UI"/>
              </a:rPr>
              <a:t>で</a:t>
            </a:r>
            <a:r>
              <a:rPr sz="1050" spc="5" dirty="0">
                <a:latin typeface="Meiryo UI"/>
                <a:cs typeface="Meiryo UI"/>
              </a:rPr>
              <a:t>複製</a:t>
            </a:r>
            <a:r>
              <a:rPr sz="1050" dirty="0">
                <a:latin typeface="Meiryo UI"/>
                <a:cs typeface="Meiryo UI"/>
              </a:rPr>
              <a:t>で</a:t>
            </a:r>
            <a:r>
              <a:rPr sz="1050" spc="-5" dirty="0">
                <a:latin typeface="Meiryo UI"/>
                <a:cs typeface="Meiryo UI"/>
              </a:rPr>
              <a:t>き</a:t>
            </a:r>
            <a:r>
              <a:rPr sz="1050" dirty="0">
                <a:latin typeface="Meiryo UI"/>
                <a:cs typeface="Meiryo UI"/>
              </a:rPr>
              <a:t>るタ</a:t>
            </a:r>
            <a:r>
              <a:rPr sz="1050" spc="-10" dirty="0">
                <a:latin typeface="Meiryo UI"/>
                <a:cs typeface="Meiryo UI"/>
              </a:rPr>
              <a:t>イ</a:t>
            </a:r>
            <a:r>
              <a:rPr sz="1050" spc="-5" dirty="0">
                <a:latin typeface="Meiryo UI"/>
                <a:cs typeface="Meiryo UI"/>
              </a:rPr>
              <a:t>プと</a:t>
            </a:r>
            <a:r>
              <a:rPr sz="1050" spc="-10" dirty="0">
                <a:latin typeface="Meiryo UI"/>
                <a:cs typeface="Meiryo UI"/>
              </a:rPr>
              <a:t>、</a:t>
            </a:r>
            <a:r>
              <a:rPr sz="1050" spc="5" dirty="0">
                <a:latin typeface="Meiryo UI"/>
                <a:cs typeface="Meiryo UI"/>
              </a:rPr>
              <a:t>主要な</a:t>
            </a:r>
            <a:r>
              <a:rPr sz="1050" spc="-10" dirty="0">
                <a:latin typeface="Meiryo UI"/>
                <a:cs typeface="Meiryo UI"/>
              </a:rPr>
              <a:t>遺</a:t>
            </a:r>
            <a:r>
              <a:rPr sz="1050" spc="5" dirty="0">
                <a:latin typeface="Meiryo UI"/>
                <a:cs typeface="Meiryo UI"/>
              </a:rPr>
              <a:t>伝</a:t>
            </a:r>
            <a:r>
              <a:rPr sz="1050" spc="-10" dirty="0">
                <a:latin typeface="Meiryo UI"/>
                <a:cs typeface="Meiryo UI"/>
              </a:rPr>
              <a:t>子</a:t>
            </a:r>
            <a:r>
              <a:rPr sz="1050" spc="-5" dirty="0">
                <a:latin typeface="Meiryo UI"/>
                <a:cs typeface="Meiryo UI"/>
              </a:rPr>
              <a:t>が</a:t>
            </a:r>
            <a:r>
              <a:rPr sz="1050" dirty="0">
                <a:latin typeface="Meiryo UI"/>
                <a:cs typeface="Meiryo UI"/>
              </a:rPr>
              <a:t>無</a:t>
            </a:r>
            <a:r>
              <a:rPr sz="1050" spc="-5" dirty="0">
                <a:latin typeface="Meiryo UI"/>
                <a:cs typeface="Meiryo UI"/>
              </a:rPr>
              <a:t>効</a:t>
            </a:r>
            <a:r>
              <a:rPr sz="1050" dirty="0">
                <a:latin typeface="Meiryo UI"/>
                <a:cs typeface="Meiryo UI"/>
              </a:rPr>
              <a:t>に</a:t>
            </a:r>
            <a:endParaRPr sz="1050">
              <a:latin typeface="Meiryo UI"/>
              <a:cs typeface="Meiryo UI"/>
            </a:endParaRPr>
          </a:p>
          <a:p>
            <a:pPr marL="83185">
              <a:lnSpc>
                <a:spcPct val="100000"/>
              </a:lnSpc>
              <a:spcBef>
                <a:spcPts val="240"/>
              </a:spcBef>
            </a:pPr>
            <a:r>
              <a:rPr sz="1050" dirty="0">
                <a:latin typeface="Meiryo UI"/>
                <a:cs typeface="Meiryo UI"/>
              </a:rPr>
              <a:t>な</a:t>
            </a:r>
            <a:r>
              <a:rPr sz="1050" spc="-10" dirty="0">
                <a:latin typeface="Meiryo UI"/>
                <a:cs typeface="Meiryo UI"/>
              </a:rPr>
              <a:t>っ</a:t>
            </a:r>
            <a:r>
              <a:rPr sz="1050" spc="-5" dirty="0">
                <a:latin typeface="Meiryo UI"/>
                <a:cs typeface="Meiryo UI"/>
              </a:rPr>
              <a:t>ているため</a:t>
            </a:r>
            <a:r>
              <a:rPr sz="1050" spc="-15" dirty="0">
                <a:latin typeface="Meiryo UI"/>
                <a:cs typeface="Meiryo UI"/>
              </a:rPr>
              <a:t>に</a:t>
            </a:r>
            <a:r>
              <a:rPr sz="1050" spc="5" dirty="0">
                <a:latin typeface="Meiryo UI"/>
                <a:cs typeface="Meiryo UI"/>
              </a:rPr>
              <a:t>複製</a:t>
            </a:r>
            <a:r>
              <a:rPr sz="1050" spc="-10" dirty="0">
                <a:latin typeface="Meiryo UI"/>
                <a:cs typeface="Meiryo UI"/>
              </a:rPr>
              <a:t>で</a:t>
            </a:r>
            <a:r>
              <a:rPr sz="1050" spc="-5" dirty="0">
                <a:latin typeface="Meiryo UI"/>
                <a:cs typeface="Meiryo UI"/>
              </a:rPr>
              <a:t>き</a:t>
            </a:r>
            <a:r>
              <a:rPr sz="1050" dirty="0">
                <a:latin typeface="Meiryo UI"/>
                <a:cs typeface="Meiryo UI"/>
              </a:rPr>
              <a:t>な</a:t>
            </a:r>
            <a:r>
              <a:rPr sz="1050" spc="-15" dirty="0">
                <a:latin typeface="Meiryo UI"/>
                <a:cs typeface="Meiryo UI"/>
              </a:rPr>
              <a:t>い</a:t>
            </a:r>
            <a:r>
              <a:rPr sz="1050" spc="-5" dirty="0">
                <a:latin typeface="Meiryo UI"/>
                <a:cs typeface="Meiryo UI"/>
              </a:rPr>
              <a:t>タ</a:t>
            </a:r>
            <a:r>
              <a:rPr sz="1050" dirty="0">
                <a:latin typeface="Meiryo UI"/>
                <a:cs typeface="Meiryo UI"/>
              </a:rPr>
              <a:t>イ</a:t>
            </a:r>
            <a:r>
              <a:rPr sz="1050" spc="-20" dirty="0">
                <a:latin typeface="Meiryo UI"/>
                <a:cs typeface="Meiryo UI"/>
              </a:rPr>
              <a:t>プ</a:t>
            </a:r>
            <a:r>
              <a:rPr sz="1050" spc="5" dirty="0">
                <a:latin typeface="Meiryo UI"/>
                <a:cs typeface="Meiryo UI"/>
              </a:rPr>
              <a:t>の</a:t>
            </a:r>
            <a:r>
              <a:rPr sz="1050" spc="-10" dirty="0">
                <a:latin typeface="Meiryo UI"/>
                <a:cs typeface="Meiryo UI"/>
              </a:rPr>
              <a:t>2</a:t>
            </a:r>
            <a:r>
              <a:rPr sz="1050" spc="-5" dirty="0">
                <a:latin typeface="Meiryo UI"/>
                <a:cs typeface="Meiryo UI"/>
              </a:rPr>
              <a:t>つが</a:t>
            </a:r>
            <a:r>
              <a:rPr sz="1050" dirty="0">
                <a:latin typeface="Meiryo UI"/>
                <a:cs typeface="Meiryo UI"/>
              </a:rPr>
              <a:t>あ</a:t>
            </a:r>
            <a:r>
              <a:rPr sz="1050" spc="-5" dirty="0">
                <a:latin typeface="Meiryo UI"/>
                <a:cs typeface="Meiryo UI"/>
              </a:rPr>
              <a:t>り</a:t>
            </a:r>
            <a:r>
              <a:rPr sz="1050" spc="-20" dirty="0">
                <a:latin typeface="Meiryo UI"/>
                <a:cs typeface="Meiryo UI"/>
              </a:rPr>
              <a:t>ま</a:t>
            </a:r>
            <a:r>
              <a:rPr sz="1050" spc="5" dirty="0">
                <a:latin typeface="Meiryo UI"/>
                <a:cs typeface="Meiryo UI"/>
              </a:rPr>
              <a:t>す</a:t>
            </a:r>
            <a:r>
              <a:rPr sz="1050" dirty="0">
                <a:latin typeface="Meiryo UI"/>
                <a:cs typeface="Meiryo UI"/>
              </a:rPr>
              <a:t>。</a:t>
            </a:r>
            <a:endParaRPr sz="1050">
              <a:latin typeface="Meiryo UI"/>
              <a:cs typeface="Meiryo UI"/>
            </a:endParaRPr>
          </a:p>
        </p:txBody>
      </p:sp>
      <p:sp>
        <p:nvSpPr>
          <p:cNvPr id="45" name="object 23"/>
          <p:cNvSpPr txBox="1"/>
          <p:nvPr/>
        </p:nvSpPr>
        <p:spPr>
          <a:xfrm>
            <a:off x="6152388" y="1097280"/>
            <a:ext cx="2845435" cy="1562100"/>
          </a:xfrm>
          <a:prstGeom prst="rect">
            <a:avLst/>
          </a:prstGeom>
        </p:spPr>
        <p:txBody>
          <a:bodyPr vert="horz" wrap="square" lIns="0" tIns="113030" rIns="0" bIns="0" rtlCol="0">
            <a:spAutoFit/>
          </a:bodyPr>
          <a:lstStyle/>
          <a:p>
            <a:pPr marL="264795">
              <a:lnSpc>
                <a:spcPct val="100000"/>
              </a:lnSpc>
              <a:spcBef>
                <a:spcPts val="890"/>
              </a:spcBef>
            </a:pPr>
            <a:r>
              <a:rPr sz="1050" b="1" spc="5" dirty="0">
                <a:latin typeface="Meiryo UI"/>
                <a:cs typeface="Meiryo UI"/>
              </a:rPr>
              <a:t>タ</a:t>
            </a:r>
            <a:r>
              <a:rPr sz="1050" b="1" spc="-5" dirty="0">
                <a:latin typeface="Meiryo UI"/>
                <a:cs typeface="Meiryo UI"/>
              </a:rPr>
              <a:t>ン</a:t>
            </a:r>
            <a:r>
              <a:rPr sz="1050" b="1" spc="5" dirty="0">
                <a:latin typeface="Meiryo UI"/>
                <a:cs typeface="Meiryo UI"/>
              </a:rPr>
              <a:t>パ</a:t>
            </a:r>
            <a:r>
              <a:rPr sz="1050" b="1" dirty="0">
                <a:latin typeface="Meiryo UI"/>
                <a:cs typeface="Meiryo UI"/>
              </a:rPr>
              <a:t>ク</a:t>
            </a:r>
            <a:r>
              <a:rPr sz="1050" b="1" spc="5" dirty="0">
                <a:latin typeface="Meiryo UI"/>
                <a:cs typeface="Meiryo UI"/>
              </a:rPr>
              <a:t>質</a:t>
            </a:r>
            <a:r>
              <a:rPr sz="1050" b="1" dirty="0">
                <a:latin typeface="Meiryo UI"/>
                <a:cs typeface="Meiryo UI"/>
              </a:rPr>
              <a:t>ベ</a:t>
            </a:r>
            <a:r>
              <a:rPr sz="1050" b="1" spc="5" dirty="0">
                <a:latin typeface="Meiryo UI"/>
                <a:cs typeface="Meiryo UI"/>
              </a:rPr>
              <a:t>ー</a:t>
            </a:r>
            <a:r>
              <a:rPr sz="1050" b="1" spc="-5" dirty="0">
                <a:latin typeface="Meiryo UI"/>
                <a:cs typeface="Meiryo UI"/>
              </a:rPr>
              <a:t>スの</a:t>
            </a:r>
            <a:r>
              <a:rPr sz="1050" b="1" spc="-10" dirty="0">
                <a:latin typeface="Meiryo UI"/>
                <a:cs typeface="Meiryo UI"/>
              </a:rPr>
              <a:t>ワ</a:t>
            </a:r>
            <a:r>
              <a:rPr sz="1050" b="1" spc="-5" dirty="0">
                <a:latin typeface="Meiryo UI"/>
                <a:cs typeface="Meiryo UI"/>
              </a:rPr>
              <a:t>ク</a:t>
            </a:r>
            <a:r>
              <a:rPr sz="1050" b="1" spc="-15" dirty="0">
                <a:latin typeface="Meiryo UI"/>
                <a:cs typeface="Meiryo UI"/>
              </a:rPr>
              <a:t>チ</a:t>
            </a:r>
            <a:r>
              <a:rPr sz="1050" b="1" dirty="0">
                <a:latin typeface="Meiryo UI"/>
                <a:cs typeface="Meiryo UI"/>
              </a:rPr>
              <a:t>ン</a:t>
            </a:r>
            <a:endParaRPr sz="1050">
              <a:latin typeface="Meiryo UI"/>
              <a:cs typeface="Meiryo UI"/>
            </a:endParaRPr>
          </a:p>
          <a:p>
            <a:pPr marL="86995" marR="101600" algn="just">
              <a:lnSpc>
                <a:spcPct val="119100"/>
              </a:lnSpc>
              <a:spcBef>
                <a:spcPts val="500"/>
              </a:spcBef>
            </a:pPr>
            <a:r>
              <a:rPr sz="1050" spc="5" dirty="0">
                <a:latin typeface="Meiryo UI"/>
                <a:cs typeface="Meiryo UI"/>
              </a:rPr>
              <a:t>多</a:t>
            </a:r>
            <a:r>
              <a:rPr sz="1050" spc="-5" dirty="0">
                <a:latin typeface="Meiryo UI"/>
                <a:cs typeface="Meiryo UI"/>
              </a:rPr>
              <a:t>くの</a:t>
            </a:r>
            <a:r>
              <a:rPr sz="1050" dirty="0">
                <a:latin typeface="Meiryo UI"/>
                <a:cs typeface="Meiryo UI"/>
              </a:rPr>
              <a:t>研究者は</a:t>
            </a:r>
            <a:r>
              <a:rPr sz="1050" spc="-10" dirty="0">
                <a:latin typeface="Meiryo UI"/>
                <a:cs typeface="Meiryo UI"/>
              </a:rPr>
              <a:t>、</a:t>
            </a:r>
            <a:r>
              <a:rPr sz="1050" spc="-5" dirty="0">
                <a:latin typeface="Meiryo UI"/>
                <a:cs typeface="Meiryo UI"/>
              </a:rPr>
              <a:t>コ</a:t>
            </a:r>
            <a:r>
              <a:rPr sz="1050" dirty="0">
                <a:latin typeface="Meiryo UI"/>
                <a:cs typeface="Meiryo UI"/>
              </a:rPr>
              <a:t>ロ</a:t>
            </a:r>
            <a:r>
              <a:rPr sz="1050" spc="-10" dirty="0">
                <a:latin typeface="Meiryo UI"/>
                <a:cs typeface="Meiryo UI"/>
              </a:rPr>
              <a:t>ナ</a:t>
            </a:r>
            <a:r>
              <a:rPr sz="1050" spc="-20" dirty="0">
                <a:latin typeface="Meiryo UI"/>
                <a:cs typeface="Meiryo UI"/>
              </a:rPr>
              <a:t>ウ</a:t>
            </a:r>
            <a:r>
              <a:rPr sz="1050" dirty="0">
                <a:latin typeface="Meiryo UI"/>
                <a:cs typeface="Meiryo UI"/>
              </a:rPr>
              <a:t>イ</a:t>
            </a:r>
            <a:r>
              <a:rPr sz="1050" spc="-5" dirty="0">
                <a:latin typeface="Meiryo UI"/>
                <a:cs typeface="Meiryo UI"/>
              </a:rPr>
              <a:t>ル</a:t>
            </a:r>
            <a:r>
              <a:rPr sz="1050" spc="-20" dirty="0">
                <a:latin typeface="Meiryo UI"/>
                <a:cs typeface="Meiryo UI"/>
              </a:rPr>
              <a:t>ス</a:t>
            </a:r>
            <a:r>
              <a:rPr sz="1050" spc="-5" dirty="0">
                <a:latin typeface="Meiryo UI"/>
                <a:cs typeface="Meiryo UI"/>
              </a:rPr>
              <a:t>の</a:t>
            </a:r>
            <a:r>
              <a:rPr sz="1050" dirty="0">
                <a:latin typeface="Meiryo UI"/>
                <a:cs typeface="Meiryo UI"/>
              </a:rPr>
              <a:t>タ</a:t>
            </a:r>
            <a:r>
              <a:rPr sz="1050" spc="-10" dirty="0">
                <a:latin typeface="Meiryo UI"/>
                <a:cs typeface="Meiryo UI"/>
              </a:rPr>
              <a:t>ン</a:t>
            </a:r>
            <a:r>
              <a:rPr sz="1050" spc="-5" dirty="0">
                <a:latin typeface="Meiryo UI"/>
                <a:cs typeface="Meiryo UI"/>
              </a:rPr>
              <a:t>パク質を</a:t>
            </a:r>
            <a:r>
              <a:rPr sz="1050" spc="-10" dirty="0">
                <a:latin typeface="Meiryo UI"/>
                <a:cs typeface="Meiryo UI"/>
              </a:rPr>
              <a:t>直</a:t>
            </a:r>
            <a:r>
              <a:rPr sz="1050" spc="5" dirty="0">
                <a:latin typeface="Meiryo UI"/>
                <a:cs typeface="Meiryo UI"/>
              </a:rPr>
              <a:t>接 体内</a:t>
            </a:r>
            <a:r>
              <a:rPr sz="1050" dirty="0">
                <a:latin typeface="Meiryo UI"/>
                <a:cs typeface="Meiryo UI"/>
              </a:rPr>
              <a:t>に</a:t>
            </a:r>
            <a:r>
              <a:rPr sz="1050" spc="5" dirty="0">
                <a:latin typeface="Meiryo UI"/>
                <a:cs typeface="Meiryo UI"/>
              </a:rPr>
              <a:t>注入</a:t>
            </a:r>
            <a:r>
              <a:rPr sz="1050" dirty="0">
                <a:latin typeface="Meiryo UI"/>
                <a:cs typeface="Meiryo UI"/>
              </a:rPr>
              <a:t>し</a:t>
            </a:r>
            <a:r>
              <a:rPr sz="1050" spc="-5" dirty="0">
                <a:latin typeface="Meiryo UI"/>
                <a:cs typeface="Meiryo UI"/>
              </a:rPr>
              <a:t>たいと</a:t>
            </a:r>
            <a:r>
              <a:rPr sz="1050" dirty="0">
                <a:latin typeface="Meiryo UI"/>
                <a:cs typeface="Meiryo UI"/>
              </a:rPr>
              <a:t>考</a:t>
            </a:r>
            <a:r>
              <a:rPr sz="1050" spc="-20" dirty="0">
                <a:latin typeface="Meiryo UI"/>
                <a:cs typeface="Meiryo UI"/>
              </a:rPr>
              <a:t>え</a:t>
            </a:r>
            <a:r>
              <a:rPr sz="1050" spc="-5" dirty="0">
                <a:latin typeface="Meiryo UI"/>
                <a:cs typeface="Meiryo UI"/>
              </a:rPr>
              <a:t>ていま</a:t>
            </a:r>
            <a:r>
              <a:rPr sz="1050" spc="-10" dirty="0">
                <a:latin typeface="Meiryo UI"/>
                <a:cs typeface="Meiryo UI"/>
              </a:rPr>
              <a:t>す</a:t>
            </a:r>
            <a:r>
              <a:rPr sz="1050" dirty="0">
                <a:latin typeface="Meiryo UI"/>
                <a:cs typeface="Meiryo UI"/>
              </a:rPr>
              <a:t>。</a:t>
            </a:r>
            <a:r>
              <a:rPr sz="1050" spc="-50" dirty="0">
                <a:latin typeface="Meiryo UI"/>
                <a:cs typeface="Meiryo UI"/>
              </a:rPr>
              <a:t> </a:t>
            </a:r>
            <a:r>
              <a:rPr sz="1050" spc="-5" dirty="0">
                <a:latin typeface="Meiryo UI"/>
                <a:cs typeface="Meiryo UI"/>
              </a:rPr>
              <a:t>コ</a:t>
            </a:r>
            <a:r>
              <a:rPr sz="1050" dirty="0">
                <a:latin typeface="Meiryo UI"/>
                <a:cs typeface="Meiryo UI"/>
              </a:rPr>
              <a:t>ロ</a:t>
            </a:r>
            <a:r>
              <a:rPr sz="1050" spc="-10" dirty="0">
                <a:latin typeface="Meiryo UI"/>
                <a:cs typeface="Meiryo UI"/>
              </a:rPr>
              <a:t>ナ</a:t>
            </a:r>
            <a:r>
              <a:rPr sz="1050" spc="-5" dirty="0">
                <a:latin typeface="Meiryo UI"/>
                <a:cs typeface="Meiryo UI"/>
              </a:rPr>
              <a:t>ウ</a:t>
            </a:r>
            <a:r>
              <a:rPr sz="1050" dirty="0">
                <a:latin typeface="Meiryo UI"/>
                <a:cs typeface="Meiryo UI"/>
              </a:rPr>
              <a:t>イ</a:t>
            </a:r>
            <a:r>
              <a:rPr sz="1050" spc="-5" dirty="0">
                <a:latin typeface="Meiryo UI"/>
                <a:cs typeface="Meiryo UI"/>
              </a:rPr>
              <a:t>ルスの </a:t>
            </a:r>
            <a:r>
              <a:rPr sz="1050" spc="5" dirty="0">
                <a:latin typeface="Meiryo UI"/>
                <a:cs typeface="Meiryo UI"/>
              </a:rPr>
              <a:t>外皮</a:t>
            </a:r>
            <a:r>
              <a:rPr sz="1050" spc="-5" dirty="0">
                <a:latin typeface="Meiryo UI"/>
                <a:cs typeface="Meiryo UI"/>
              </a:rPr>
              <a:t>を</a:t>
            </a:r>
            <a:r>
              <a:rPr sz="1050" spc="5" dirty="0">
                <a:latin typeface="Meiryo UI"/>
                <a:cs typeface="Meiryo UI"/>
              </a:rPr>
              <a:t>模倣す</a:t>
            </a:r>
            <a:r>
              <a:rPr sz="1050" spc="-15" dirty="0">
                <a:latin typeface="Meiryo UI"/>
                <a:cs typeface="Meiryo UI"/>
              </a:rPr>
              <a:t>る</a:t>
            </a:r>
            <a:r>
              <a:rPr sz="1050" spc="-5" dirty="0">
                <a:latin typeface="Meiryo UI"/>
                <a:cs typeface="Meiryo UI"/>
              </a:rPr>
              <a:t>タ</a:t>
            </a:r>
            <a:r>
              <a:rPr sz="1050" spc="-10" dirty="0">
                <a:latin typeface="Meiryo UI"/>
                <a:cs typeface="Meiryo UI"/>
              </a:rPr>
              <a:t>ン</a:t>
            </a:r>
            <a:r>
              <a:rPr sz="1050" spc="-5" dirty="0">
                <a:latin typeface="Meiryo UI"/>
                <a:cs typeface="Meiryo UI"/>
              </a:rPr>
              <a:t>パク質また</a:t>
            </a:r>
            <a:r>
              <a:rPr sz="1050" dirty="0">
                <a:latin typeface="Meiryo UI"/>
                <a:cs typeface="Meiryo UI"/>
              </a:rPr>
              <a:t>は</a:t>
            </a:r>
            <a:r>
              <a:rPr sz="1050" spc="-10" dirty="0">
                <a:latin typeface="Meiryo UI"/>
                <a:cs typeface="Meiryo UI"/>
              </a:rPr>
              <a:t>タ</a:t>
            </a:r>
            <a:r>
              <a:rPr sz="1050" dirty="0">
                <a:latin typeface="Meiryo UI"/>
                <a:cs typeface="Meiryo UI"/>
              </a:rPr>
              <a:t>ン</a:t>
            </a:r>
            <a:r>
              <a:rPr sz="1050" spc="-5" dirty="0">
                <a:latin typeface="Meiryo UI"/>
                <a:cs typeface="Meiryo UI"/>
              </a:rPr>
              <a:t>パ</a:t>
            </a:r>
            <a:r>
              <a:rPr sz="1050" spc="-10" dirty="0">
                <a:latin typeface="Meiryo UI"/>
                <a:cs typeface="Meiryo UI"/>
              </a:rPr>
              <a:t>ク質</a:t>
            </a:r>
            <a:r>
              <a:rPr sz="1050" spc="-5" dirty="0">
                <a:latin typeface="Meiryo UI"/>
                <a:cs typeface="Meiryo UI"/>
              </a:rPr>
              <a:t>シ</a:t>
            </a:r>
            <a:r>
              <a:rPr sz="1050" spc="-10" dirty="0">
                <a:latin typeface="Meiryo UI"/>
                <a:cs typeface="Meiryo UI"/>
              </a:rPr>
              <a:t>ェ</a:t>
            </a:r>
            <a:r>
              <a:rPr sz="1050" spc="-5" dirty="0">
                <a:latin typeface="Meiryo UI"/>
                <a:cs typeface="Meiryo UI"/>
              </a:rPr>
              <a:t>ルの </a:t>
            </a:r>
            <a:r>
              <a:rPr sz="1050" spc="5" dirty="0">
                <a:latin typeface="Meiryo UI"/>
                <a:cs typeface="Meiryo UI"/>
              </a:rPr>
              <a:t>断片</a:t>
            </a:r>
            <a:r>
              <a:rPr sz="1050" dirty="0">
                <a:latin typeface="Meiryo UI"/>
                <a:cs typeface="Meiryo UI"/>
              </a:rPr>
              <a:t>も</a:t>
            </a:r>
            <a:r>
              <a:rPr sz="1050" spc="5" dirty="0">
                <a:latin typeface="Meiryo UI"/>
                <a:cs typeface="Meiryo UI"/>
              </a:rPr>
              <a:t>使用</a:t>
            </a:r>
            <a:r>
              <a:rPr sz="1050" dirty="0">
                <a:latin typeface="Meiryo UI"/>
                <a:cs typeface="Meiryo UI"/>
              </a:rPr>
              <a:t>でき</a:t>
            </a:r>
            <a:r>
              <a:rPr sz="1050" spc="-10" dirty="0">
                <a:latin typeface="Meiryo UI"/>
                <a:cs typeface="Meiryo UI"/>
              </a:rPr>
              <a:t>ま</a:t>
            </a:r>
            <a:r>
              <a:rPr sz="1050" spc="-5" dirty="0">
                <a:latin typeface="Meiryo UI"/>
                <a:cs typeface="Meiryo UI"/>
              </a:rPr>
              <a:t>す</a:t>
            </a:r>
            <a:r>
              <a:rPr sz="1050" dirty="0">
                <a:latin typeface="Meiryo UI"/>
                <a:cs typeface="Meiryo UI"/>
              </a:rPr>
              <a:t>。</a:t>
            </a:r>
            <a:endParaRPr sz="1050">
              <a:latin typeface="Meiryo UI"/>
              <a:cs typeface="Meiryo UI"/>
            </a:endParaRPr>
          </a:p>
        </p:txBody>
      </p:sp>
      <p:sp>
        <p:nvSpPr>
          <p:cNvPr id="46" name="object 24"/>
          <p:cNvSpPr txBox="1"/>
          <p:nvPr/>
        </p:nvSpPr>
        <p:spPr>
          <a:xfrm>
            <a:off x="9211436" y="1240916"/>
            <a:ext cx="2686050" cy="1452245"/>
          </a:xfrm>
          <a:prstGeom prst="rect">
            <a:avLst/>
          </a:prstGeom>
        </p:spPr>
        <p:txBody>
          <a:bodyPr vert="horz" wrap="square" lIns="0" tIns="12700" rIns="0" bIns="0" rtlCol="0">
            <a:spAutoFit/>
          </a:bodyPr>
          <a:lstStyle/>
          <a:p>
            <a:pPr marL="309880">
              <a:lnSpc>
                <a:spcPct val="100000"/>
              </a:lnSpc>
              <a:spcBef>
                <a:spcPts val="100"/>
              </a:spcBef>
            </a:pPr>
            <a:r>
              <a:rPr sz="1200" b="1" dirty="0">
                <a:latin typeface="Meiryo UI"/>
                <a:cs typeface="Meiryo UI"/>
              </a:rPr>
              <a:t>核酸ワクチン</a:t>
            </a:r>
            <a:endParaRPr sz="1200" dirty="0">
              <a:latin typeface="Meiryo UI"/>
              <a:cs typeface="Meiryo UI"/>
            </a:endParaRPr>
          </a:p>
          <a:p>
            <a:pPr marL="12700" marR="5080">
              <a:lnSpc>
                <a:spcPct val="119000"/>
              </a:lnSpc>
              <a:spcBef>
                <a:spcPts val="790"/>
              </a:spcBef>
            </a:pPr>
            <a:r>
              <a:rPr sz="1050" spc="5" dirty="0">
                <a:latin typeface="Meiryo UI"/>
                <a:cs typeface="Meiryo UI"/>
              </a:rPr>
              <a:t>免疫応答</a:t>
            </a:r>
            <a:r>
              <a:rPr sz="1050" spc="-5" dirty="0">
                <a:latin typeface="Meiryo UI"/>
                <a:cs typeface="Meiryo UI"/>
              </a:rPr>
              <a:t>を</a:t>
            </a:r>
            <a:r>
              <a:rPr sz="1050" spc="5" dirty="0">
                <a:latin typeface="Meiryo UI"/>
                <a:cs typeface="Meiryo UI"/>
              </a:rPr>
              <a:t>促</a:t>
            </a:r>
            <a:r>
              <a:rPr sz="1050" spc="-5" dirty="0">
                <a:latin typeface="Meiryo UI"/>
                <a:cs typeface="Meiryo UI"/>
              </a:rPr>
              <a:t>す</a:t>
            </a:r>
            <a:r>
              <a:rPr sz="1050" spc="-10" dirty="0">
                <a:latin typeface="Meiryo UI"/>
                <a:cs typeface="Meiryo UI"/>
              </a:rPr>
              <a:t>コ</a:t>
            </a:r>
            <a:r>
              <a:rPr sz="1050" dirty="0">
                <a:latin typeface="Meiryo UI"/>
                <a:cs typeface="Meiryo UI"/>
              </a:rPr>
              <a:t>ロ</a:t>
            </a:r>
            <a:r>
              <a:rPr sz="1050" spc="-10" dirty="0">
                <a:latin typeface="Meiryo UI"/>
                <a:cs typeface="Meiryo UI"/>
              </a:rPr>
              <a:t>ナ</a:t>
            </a:r>
            <a:r>
              <a:rPr sz="1050" spc="-20" dirty="0">
                <a:latin typeface="Meiryo UI"/>
                <a:cs typeface="Meiryo UI"/>
              </a:rPr>
              <a:t>ウ</a:t>
            </a:r>
            <a:r>
              <a:rPr sz="1050" dirty="0">
                <a:latin typeface="Meiryo UI"/>
                <a:cs typeface="Meiryo UI"/>
              </a:rPr>
              <a:t>イ</a:t>
            </a:r>
            <a:r>
              <a:rPr sz="1050" spc="-5" dirty="0">
                <a:latin typeface="Meiryo UI"/>
                <a:cs typeface="Meiryo UI"/>
              </a:rPr>
              <a:t>ルス</a:t>
            </a:r>
            <a:r>
              <a:rPr sz="1050" spc="-15" dirty="0">
                <a:latin typeface="Meiryo UI"/>
                <a:cs typeface="Meiryo UI"/>
              </a:rPr>
              <a:t>タ</a:t>
            </a:r>
            <a:r>
              <a:rPr sz="1050" dirty="0">
                <a:latin typeface="Meiryo UI"/>
                <a:cs typeface="Meiryo UI"/>
              </a:rPr>
              <a:t>ン</a:t>
            </a:r>
            <a:r>
              <a:rPr sz="1050" spc="-5" dirty="0">
                <a:latin typeface="Meiryo UI"/>
                <a:cs typeface="Meiryo UI"/>
              </a:rPr>
              <a:t>パ</a:t>
            </a:r>
            <a:r>
              <a:rPr sz="1050" spc="-10" dirty="0">
                <a:latin typeface="Meiryo UI"/>
                <a:cs typeface="Meiryo UI"/>
              </a:rPr>
              <a:t>ク質</a:t>
            </a:r>
            <a:r>
              <a:rPr sz="1050" spc="-5" dirty="0">
                <a:latin typeface="Meiryo UI"/>
                <a:cs typeface="Meiryo UI"/>
              </a:rPr>
              <a:t>に</a:t>
            </a:r>
            <a:r>
              <a:rPr sz="1050" dirty="0">
                <a:latin typeface="Meiryo UI"/>
                <a:cs typeface="Meiryo UI"/>
              </a:rPr>
              <a:t>遺</a:t>
            </a:r>
            <a:r>
              <a:rPr sz="1050" spc="-10" dirty="0">
                <a:latin typeface="Meiryo UI"/>
                <a:cs typeface="Meiryo UI"/>
              </a:rPr>
              <a:t>伝</a:t>
            </a:r>
            <a:r>
              <a:rPr sz="1050" spc="5" dirty="0">
                <a:latin typeface="Meiryo UI"/>
                <a:cs typeface="Meiryo UI"/>
              </a:rPr>
              <a:t>的 指示</a:t>
            </a:r>
            <a:r>
              <a:rPr sz="1050" dirty="0">
                <a:latin typeface="Meiryo UI"/>
                <a:cs typeface="Meiryo UI"/>
              </a:rPr>
              <a:t>（DNA</a:t>
            </a:r>
            <a:r>
              <a:rPr sz="1050" spc="-5" dirty="0">
                <a:latin typeface="Meiryo UI"/>
                <a:cs typeface="Meiryo UI"/>
              </a:rPr>
              <a:t>ま</a:t>
            </a:r>
            <a:r>
              <a:rPr sz="1050" spc="-15" dirty="0">
                <a:latin typeface="Meiryo UI"/>
                <a:cs typeface="Meiryo UI"/>
              </a:rPr>
              <a:t>た</a:t>
            </a:r>
            <a:r>
              <a:rPr sz="1050" dirty="0">
                <a:latin typeface="Meiryo UI"/>
                <a:cs typeface="Meiryo UI"/>
              </a:rPr>
              <a:t>は</a:t>
            </a:r>
            <a:r>
              <a:rPr sz="1050" spc="-5" dirty="0">
                <a:latin typeface="Meiryo UI"/>
                <a:cs typeface="Meiryo UI"/>
              </a:rPr>
              <a:t>RNAの形</a:t>
            </a:r>
            <a:r>
              <a:rPr sz="1050" spc="5" dirty="0">
                <a:latin typeface="Meiryo UI"/>
                <a:cs typeface="Meiryo UI"/>
              </a:rPr>
              <a:t>式</a:t>
            </a:r>
            <a:r>
              <a:rPr sz="1050" spc="-10" dirty="0">
                <a:latin typeface="Meiryo UI"/>
                <a:cs typeface="Meiryo UI"/>
              </a:rPr>
              <a:t>）</a:t>
            </a:r>
            <a:r>
              <a:rPr sz="1050" spc="-5" dirty="0">
                <a:latin typeface="Meiryo UI"/>
                <a:cs typeface="Meiryo UI"/>
              </a:rPr>
              <a:t>を</a:t>
            </a:r>
            <a:r>
              <a:rPr sz="1050" spc="-10" dirty="0">
                <a:latin typeface="Meiryo UI"/>
                <a:cs typeface="Meiryo UI"/>
              </a:rPr>
              <a:t>使</a:t>
            </a:r>
            <a:r>
              <a:rPr sz="1050" spc="5" dirty="0">
                <a:latin typeface="Meiryo UI"/>
                <a:cs typeface="Meiryo UI"/>
              </a:rPr>
              <a:t>用</a:t>
            </a:r>
            <a:r>
              <a:rPr sz="1050" spc="-5" dirty="0">
                <a:latin typeface="Meiryo UI"/>
                <a:cs typeface="Meiryo UI"/>
              </a:rPr>
              <a:t>す</a:t>
            </a:r>
            <a:r>
              <a:rPr sz="1050" spc="-15" dirty="0">
                <a:latin typeface="Meiryo UI"/>
                <a:cs typeface="Meiryo UI"/>
              </a:rPr>
              <a:t>る</a:t>
            </a:r>
            <a:r>
              <a:rPr sz="1050" spc="-5" dirty="0">
                <a:latin typeface="Meiryo UI"/>
                <a:cs typeface="Meiryo UI"/>
              </a:rPr>
              <a:t>ことを </a:t>
            </a:r>
            <a:r>
              <a:rPr sz="1050" spc="5" dirty="0">
                <a:latin typeface="Meiryo UI"/>
                <a:cs typeface="Meiryo UI"/>
              </a:rPr>
              <a:t>目指</a:t>
            </a:r>
            <a:r>
              <a:rPr sz="1050" dirty="0">
                <a:latin typeface="Meiryo UI"/>
                <a:cs typeface="Meiryo UI"/>
              </a:rPr>
              <a:t>し</a:t>
            </a:r>
            <a:r>
              <a:rPr sz="1050" spc="-5" dirty="0">
                <a:latin typeface="Meiryo UI"/>
                <a:cs typeface="Meiryo UI"/>
              </a:rPr>
              <a:t>ていま</a:t>
            </a:r>
            <a:r>
              <a:rPr sz="1050" dirty="0">
                <a:latin typeface="Meiryo UI"/>
                <a:cs typeface="Meiryo UI"/>
              </a:rPr>
              <a:t>す。</a:t>
            </a:r>
            <a:r>
              <a:rPr sz="1050" spc="-55" dirty="0">
                <a:latin typeface="Meiryo UI"/>
                <a:cs typeface="Meiryo UI"/>
              </a:rPr>
              <a:t> </a:t>
            </a:r>
            <a:r>
              <a:rPr sz="1050" spc="5" dirty="0">
                <a:latin typeface="Meiryo UI"/>
                <a:cs typeface="Meiryo UI"/>
              </a:rPr>
              <a:t>核酸は</a:t>
            </a:r>
            <a:r>
              <a:rPr sz="1050" spc="-10" dirty="0">
                <a:latin typeface="Meiryo UI"/>
                <a:cs typeface="Meiryo UI"/>
              </a:rPr>
              <a:t>ヒ</a:t>
            </a:r>
            <a:r>
              <a:rPr sz="1050" dirty="0">
                <a:latin typeface="Meiryo UI"/>
                <a:cs typeface="Meiryo UI"/>
              </a:rPr>
              <a:t>ト</a:t>
            </a:r>
            <a:r>
              <a:rPr sz="1050" spc="5" dirty="0">
                <a:latin typeface="Meiryo UI"/>
                <a:cs typeface="Meiryo UI"/>
              </a:rPr>
              <a:t>細胞</a:t>
            </a:r>
            <a:r>
              <a:rPr sz="1050" spc="-5" dirty="0">
                <a:latin typeface="Meiryo UI"/>
                <a:cs typeface="Meiryo UI"/>
              </a:rPr>
              <a:t>に</a:t>
            </a:r>
            <a:r>
              <a:rPr sz="1050" spc="5" dirty="0">
                <a:latin typeface="Meiryo UI"/>
                <a:cs typeface="Meiryo UI"/>
              </a:rPr>
              <a:t>挿入</a:t>
            </a:r>
            <a:r>
              <a:rPr sz="1050" spc="-10" dirty="0">
                <a:latin typeface="Meiryo UI"/>
                <a:cs typeface="Meiryo UI"/>
              </a:rPr>
              <a:t>され、</a:t>
            </a:r>
            <a:r>
              <a:rPr sz="1050" spc="-5" dirty="0">
                <a:latin typeface="Meiryo UI"/>
                <a:cs typeface="Meiryo UI"/>
              </a:rPr>
              <a:t>ウ</a:t>
            </a:r>
            <a:r>
              <a:rPr sz="1050" dirty="0">
                <a:latin typeface="Meiryo UI"/>
                <a:cs typeface="Meiryo UI"/>
              </a:rPr>
              <a:t>イ </a:t>
            </a:r>
            <a:r>
              <a:rPr sz="1050" spc="-5" dirty="0">
                <a:latin typeface="Meiryo UI"/>
                <a:cs typeface="Meiryo UI"/>
              </a:rPr>
              <a:t>ルスタ</a:t>
            </a:r>
            <a:r>
              <a:rPr sz="1050" dirty="0">
                <a:latin typeface="Meiryo UI"/>
                <a:cs typeface="Meiryo UI"/>
              </a:rPr>
              <a:t>ン</a:t>
            </a:r>
            <a:r>
              <a:rPr sz="1050" spc="5" dirty="0">
                <a:latin typeface="Meiryo UI"/>
                <a:cs typeface="Meiryo UI"/>
              </a:rPr>
              <a:t>パ</a:t>
            </a:r>
            <a:r>
              <a:rPr sz="1050" spc="-5" dirty="0">
                <a:latin typeface="Meiryo UI"/>
                <a:cs typeface="Meiryo UI"/>
              </a:rPr>
              <a:t>ク質の</a:t>
            </a:r>
            <a:r>
              <a:rPr sz="1050" dirty="0">
                <a:latin typeface="Meiryo UI"/>
                <a:cs typeface="Meiryo UI"/>
              </a:rPr>
              <a:t>コ</a:t>
            </a:r>
            <a:r>
              <a:rPr sz="1050" spc="-15" dirty="0">
                <a:latin typeface="Meiryo UI"/>
                <a:cs typeface="Meiryo UI"/>
              </a:rPr>
              <a:t>ピ</a:t>
            </a:r>
            <a:r>
              <a:rPr sz="1050" spc="-5" dirty="0">
                <a:latin typeface="Meiryo UI"/>
                <a:cs typeface="Meiryo UI"/>
              </a:rPr>
              <a:t>ー</a:t>
            </a:r>
            <a:r>
              <a:rPr sz="1050" dirty="0">
                <a:latin typeface="Meiryo UI"/>
                <a:cs typeface="Meiryo UI"/>
              </a:rPr>
              <a:t>が</a:t>
            </a:r>
            <a:r>
              <a:rPr sz="1050" spc="5" dirty="0">
                <a:latin typeface="Meiryo UI"/>
                <a:cs typeface="Meiryo UI"/>
              </a:rPr>
              <a:t>作</a:t>
            </a:r>
            <a:r>
              <a:rPr sz="1050" spc="-10" dirty="0">
                <a:latin typeface="Meiryo UI"/>
                <a:cs typeface="Meiryo UI"/>
              </a:rPr>
              <a:t>成</a:t>
            </a:r>
            <a:r>
              <a:rPr sz="1050" spc="-5" dirty="0">
                <a:latin typeface="Meiryo UI"/>
                <a:cs typeface="Meiryo UI"/>
              </a:rPr>
              <a:t>さ</a:t>
            </a:r>
            <a:r>
              <a:rPr sz="1050" spc="-10" dirty="0">
                <a:latin typeface="Meiryo UI"/>
                <a:cs typeface="Meiryo UI"/>
              </a:rPr>
              <a:t>れ</a:t>
            </a:r>
            <a:r>
              <a:rPr sz="1050" spc="-20" dirty="0">
                <a:latin typeface="Meiryo UI"/>
                <a:cs typeface="Meiryo UI"/>
              </a:rPr>
              <a:t>ま</a:t>
            </a:r>
            <a:r>
              <a:rPr sz="1050" spc="-5" dirty="0">
                <a:latin typeface="Meiryo UI"/>
                <a:cs typeface="Meiryo UI"/>
              </a:rPr>
              <a:t>す</a:t>
            </a:r>
            <a:r>
              <a:rPr sz="1050" dirty="0">
                <a:latin typeface="Meiryo UI"/>
                <a:cs typeface="Meiryo UI"/>
              </a:rPr>
              <a:t>。</a:t>
            </a:r>
            <a:r>
              <a:rPr sz="1050" spc="-30" dirty="0">
                <a:latin typeface="Meiryo UI"/>
                <a:cs typeface="Meiryo UI"/>
              </a:rPr>
              <a:t> </a:t>
            </a:r>
            <a:r>
              <a:rPr sz="1050" spc="-5" dirty="0">
                <a:latin typeface="Meiryo UI"/>
                <a:cs typeface="Meiryo UI"/>
              </a:rPr>
              <a:t>こ</a:t>
            </a:r>
            <a:r>
              <a:rPr sz="1050" dirty="0">
                <a:latin typeface="Meiryo UI"/>
                <a:cs typeface="Meiryo UI"/>
              </a:rPr>
              <a:t>れら</a:t>
            </a:r>
            <a:r>
              <a:rPr sz="1050" spc="-5" dirty="0">
                <a:latin typeface="Meiryo UI"/>
                <a:cs typeface="Meiryo UI"/>
              </a:rPr>
              <a:t>のワ クチ</a:t>
            </a:r>
            <a:r>
              <a:rPr sz="1050" dirty="0">
                <a:latin typeface="Meiryo UI"/>
                <a:cs typeface="Meiryo UI"/>
              </a:rPr>
              <a:t>ン</a:t>
            </a:r>
            <a:r>
              <a:rPr sz="1050" spc="-5" dirty="0">
                <a:latin typeface="Meiryo UI"/>
                <a:cs typeface="Meiryo UI"/>
              </a:rPr>
              <a:t>の</a:t>
            </a:r>
            <a:r>
              <a:rPr sz="1050" dirty="0">
                <a:latin typeface="Meiryo UI"/>
                <a:cs typeface="Meiryo UI"/>
              </a:rPr>
              <a:t>ほ</a:t>
            </a:r>
            <a:r>
              <a:rPr sz="1050" spc="-10" dirty="0">
                <a:latin typeface="Meiryo UI"/>
                <a:cs typeface="Meiryo UI"/>
              </a:rPr>
              <a:t>と</a:t>
            </a:r>
            <a:r>
              <a:rPr sz="1050" spc="-5" dirty="0">
                <a:latin typeface="Meiryo UI"/>
                <a:cs typeface="Meiryo UI"/>
              </a:rPr>
              <a:t>んどは</a:t>
            </a:r>
            <a:r>
              <a:rPr sz="1050" spc="-10" dirty="0">
                <a:latin typeface="Meiryo UI"/>
                <a:cs typeface="Meiryo UI"/>
              </a:rPr>
              <a:t>、</a:t>
            </a:r>
            <a:r>
              <a:rPr sz="1050" spc="-5" dirty="0">
                <a:latin typeface="Meiryo UI"/>
                <a:cs typeface="Meiryo UI"/>
              </a:rPr>
              <a:t>ウ</a:t>
            </a:r>
            <a:r>
              <a:rPr sz="1050" dirty="0">
                <a:latin typeface="Meiryo UI"/>
                <a:cs typeface="Meiryo UI"/>
              </a:rPr>
              <a:t>イ</a:t>
            </a:r>
            <a:r>
              <a:rPr sz="1050" spc="-5" dirty="0">
                <a:latin typeface="Meiryo UI"/>
                <a:cs typeface="Meiryo UI"/>
              </a:rPr>
              <a:t>ルスの</a:t>
            </a:r>
            <a:r>
              <a:rPr sz="1050" spc="-10" dirty="0">
                <a:latin typeface="Meiryo UI"/>
                <a:cs typeface="Meiryo UI"/>
              </a:rPr>
              <a:t>ス</a:t>
            </a:r>
            <a:r>
              <a:rPr sz="1050" spc="-5" dirty="0">
                <a:latin typeface="Meiryo UI"/>
                <a:cs typeface="Meiryo UI"/>
              </a:rPr>
              <a:t>パ</a:t>
            </a:r>
            <a:r>
              <a:rPr sz="1050" dirty="0">
                <a:latin typeface="Meiryo UI"/>
                <a:cs typeface="Meiryo UI"/>
              </a:rPr>
              <a:t>イ</a:t>
            </a:r>
            <a:r>
              <a:rPr sz="1050" spc="-10" dirty="0">
                <a:latin typeface="Meiryo UI"/>
                <a:cs typeface="Meiryo UI"/>
              </a:rPr>
              <a:t>ク</a:t>
            </a:r>
            <a:r>
              <a:rPr sz="1050" spc="-5" dirty="0">
                <a:latin typeface="Meiryo UI"/>
                <a:cs typeface="Meiryo UI"/>
              </a:rPr>
              <a:t>タ</a:t>
            </a:r>
            <a:r>
              <a:rPr sz="1050" spc="-10" dirty="0">
                <a:latin typeface="Meiryo UI"/>
                <a:cs typeface="Meiryo UI"/>
              </a:rPr>
              <a:t>ン</a:t>
            </a:r>
            <a:r>
              <a:rPr sz="1050" spc="-5" dirty="0">
                <a:latin typeface="Meiryo UI"/>
                <a:cs typeface="Meiryo UI"/>
              </a:rPr>
              <a:t>パク質</a:t>
            </a:r>
            <a:r>
              <a:rPr sz="1050" dirty="0">
                <a:latin typeface="Meiryo UI"/>
                <a:cs typeface="Meiryo UI"/>
              </a:rPr>
              <a:t>を </a:t>
            </a:r>
            <a:r>
              <a:rPr sz="1050" spc="-5" dirty="0">
                <a:latin typeface="Meiryo UI"/>
                <a:cs typeface="Meiryo UI"/>
              </a:rPr>
              <a:t>コ</a:t>
            </a:r>
            <a:r>
              <a:rPr sz="1050" dirty="0">
                <a:latin typeface="Meiryo UI"/>
                <a:cs typeface="Meiryo UI"/>
              </a:rPr>
              <a:t>ードしてい</a:t>
            </a:r>
            <a:r>
              <a:rPr sz="1050" spc="-5" dirty="0">
                <a:latin typeface="Meiryo UI"/>
                <a:cs typeface="Meiryo UI"/>
              </a:rPr>
              <a:t>ます</a:t>
            </a:r>
            <a:r>
              <a:rPr sz="1050" dirty="0">
                <a:latin typeface="Meiryo UI"/>
                <a:cs typeface="Meiryo UI"/>
              </a:rPr>
              <a:t>。</a:t>
            </a:r>
          </a:p>
        </p:txBody>
      </p:sp>
      <p:sp>
        <p:nvSpPr>
          <p:cNvPr id="47" name="object 25"/>
          <p:cNvSpPr/>
          <p:nvPr/>
        </p:nvSpPr>
        <p:spPr>
          <a:xfrm>
            <a:off x="192023" y="1097280"/>
            <a:ext cx="2851785" cy="1562100"/>
          </a:xfrm>
          <a:custGeom>
            <a:avLst/>
            <a:gdLst/>
            <a:ahLst/>
            <a:cxnLst/>
            <a:rect l="l" t="t" r="r" b="b"/>
            <a:pathLst>
              <a:path w="2851785" h="1562100">
                <a:moveTo>
                  <a:pt x="2851404" y="0"/>
                </a:moveTo>
                <a:lnTo>
                  <a:pt x="0" y="0"/>
                </a:lnTo>
                <a:lnTo>
                  <a:pt x="0" y="1562100"/>
                </a:lnTo>
                <a:lnTo>
                  <a:pt x="2851404" y="1562100"/>
                </a:lnTo>
                <a:lnTo>
                  <a:pt x="2851404" y="0"/>
                </a:lnTo>
                <a:close/>
              </a:path>
            </a:pathLst>
          </a:custGeom>
          <a:solidFill>
            <a:srgbClr val="FFFFFF">
              <a:alpha val="70195"/>
            </a:srgbClr>
          </a:solidFill>
        </p:spPr>
        <p:txBody>
          <a:bodyPr wrap="square" lIns="0" tIns="0" rIns="0" bIns="0" rtlCol="0"/>
          <a:lstStyle/>
          <a:p>
            <a:endParaRPr/>
          </a:p>
        </p:txBody>
      </p:sp>
      <p:sp>
        <p:nvSpPr>
          <p:cNvPr id="48" name="object 26"/>
          <p:cNvSpPr/>
          <p:nvPr/>
        </p:nvSpPr>
        <p:spPr>
          <a:xfrm>
            <a:off x="3176016" y="1097280"/>
            <a:ext cx="2853055" cy="1562100"/>
          </a:xfrm>
          <a:custGeom>
            <a:avLst/>
            <a:gdLst/>
            <a:ahLst/>
            <a:cxnLst/>
            <a:rect l="l" t="t" r="r" b="b"/>
            <a:pathLst>
              <a:path w="2853054" h="1562100">
                <a:moveTo>
                  <a:pt x="2852928" y="0"/>
                </a:moveTo>
                <a:lnTo>
                  <a:pt x="0" y="0"/>
                </a:lnTo>
                <a:lnTo>
                  <a:pt x="0" y="1562100"/>
                </a:lnTo>
                <a:lnTo>
                  <a:pt x="2852928" y="1562100"/>
                </a:lnTo>
                <a:lnTo>
                  <a:pt x="2852928" y="0"/>
                </a:lnTo>
                <a:close/>
              </a:path>
            </a:pathLst>
          </a:custGeom>
          <a:solidFill>
            <a:srgbClr val="FFFFFF">
              <a:alpha val="70195"/>
            </a:srgbClr>
          </a:solidFill>
        </p:spPr>
        <p:txBody>
          <a:bodyPr wrap="square" lIns="0" tIns="0" rIns="0" bIns="0" rtlCol="0"/>
          <a:lstStyle/>
          <a:p>
            <a:endParaRPr/>
          </a:p>
        </p:txBody>
      </p:sp>
      <p:sp>
        <p:nvSpPr>
          <p:cNvPr id="49" name="object 27"/>
          <p:cNvSpPr/>
          <p:nvPr/>
        </p:nvSpPr>
        <p:spPr>
          <a:xfrm>
            <a:off x="6143244" y="1097280"/>
            <a:ext cx="2853055" cy="1562100"/>
          </a:xfrm>
          <a:custGeom>
            <a:avLst/>
            <a:gdLst/>
            <a:ahLst/>
            <a:cxnLst/>
            <a:rect l="l" t="t" r="r" b="b"/>
            <a:pathLst>
              <a:path w="2853054" h="1562100">
                <a:moveTo>
                  <a:pt x="2852928" y="0"/>
                </a:moveTo>
                <a:lnTo>
                  <a:pt x="0" y="0"/>
                </a:lnTo>
                <a:lnTo>
                  <a:pt x="0" y="1562100"/>
                </a:lnTo>
                <a:lnTo>
                  <a:pt x="2852928" y="1562100"/>
                </a:lnTo>
                <a:lnTo>
                  <a:pt x="2852928" y="0"/>
                </a:lnTo>
                <a:close/>
              </a:path>
            </a:pathLst>
          </a:custGeom>
          <a:solidFill>
            <a:srgbClr val="FFFFFF">
              <a:alpha val="70195"/>
            </a:srgbClr>
          </a:solidFill>
        </p:spPr>
        <p:txBody>
          <a:bodyPr wrap="square" lIns="0" tIns="0" rIns="0" bIns="0" rtlCol="0"/>
          <a:lstStyle/>
          <a:p>
            <a:endParaRPr/>
          </a:p>
        </p:txBody>
      </p:sp>
      <p:sp>
        <p:nvSpPr>
          <p:cNvPr id="52" name="object 30"/>
          <p:cNvSpPr/>
          <p:nvPr/>
        </p:nvSpPr>
        <p:spPr>
          <a:xfrm>
            <a:off x="10202033" y="3756992"/>
            <a:ext cx="1466506" cy="1393519"/>
          </a:xfrm>
          <a:prstGeom prst="rect">
            <a:avLst/>
          </a:prstGeom>
          <a:blipFill>
            <a:blip r:embed="rId3" cstate="print"/>
            <a:stretch>
              <a:fillRect/>
            </a:stretch>
          </a:blipFill>
        </p:spPr>
        <p:txBody>
          <a:bodyPr wrap="square" lIns="0" tIns="0" rIns="0" bIns="0" rtlCol="0"/>
          <a:lstStyle/>
          <a:p>
            <a:endParaRPr/>
          </a:p>
        </p:txBody>
      </p:sp>
      <p:pic>
        <p:nvPicPr>
          <p:cNvPr id="26" name="図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76728" y="2893036"/>
            <a:ext cx="1280260" cy="113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p:cNvSpPr txBox="1"/>
          <p:nvPr/>
        </p:nvSpPr>
        <p:spPr>
          <a:xfrm>
            <a:off x="10501782" y="3499264"/>
            <a:ext cx="1384441" cy="307777"/>
          </a:xfrm>
          <a:prstGeom prst="rect">
            <a:avLst/>
          </a:prstGeom>
          <a:noFill/>
        </p:spPr>
        <p:txBody>
          <a:bodyPr wrap="square" rtlCol="0">
            <a:spAutoFit/>
          </a:bodyPr>
          <a:lstStyle/>
          <a:p>
            <a:pPr algn="ctr"/>
            <a:r>
              <a:rPr kumimoji="1" lang="ja-JP" altLang="en-US" sz="1400" dirty="0" smtClean="0">
                <a:latin typeface="UD デジタル 教科書体 NK-B" panose="02020700000000000000" pitchFamily="18" charset="-128"/>
                <a:ea typeface="UD デジタル 教科書体 NK-B" panose="02020700000000000000" pitchFamily="18" charset="-128"/>
              </a:rPr>
              <a:t>ＲＮＡワクチン</a:t>
            </a:r>
            <a:endParaRPr kumimoji="1" lang="ja-JP" altLang="en-US" sz="1400" dirty="0">
              <a:latin typeface="UD デジタル 教科書体 NK-B" panose="02020700000000000000" pitchFamily="18" charset="-128"/>
              <a:ea typeface="UD デジタル 教科書体 NK-B" panose="02020700000000000000" pitchFamily="18" charset="-128"/>
            </a:endParaRPr>
          </a:p>
        </p:txBody>
      </p:sp>
      <p:sp>
        <p:nvSpPr>
          <p:cNvPr id="3" name="角丸四角形 2"/>
          <p:cNvSpPr/>
          <p:nvPr/>
        </p:nvSpPr>
        <p:spPr>
          <a:xfrm>
            <a:off x="8845826" y="4321558"/>
            <a:ext cx="1840461" cy="111514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256753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256020" y="1030224"/>
            <a:ext cx="5524881" cy="2217928"/>
            <a:chOff x="6256020" y="1030097"/>
            <a:chExt cx="5459095" cy="2218055"/>
          </a:xfrm>
        </p:grpSpPr>
        <p:sp>
          <p:nvSpPr>
            <p:cNvPr id="3" name="object 3"/>
            <p:cNvSpPr/>
            <p:nvPr/>
          </p:nvSpPr>
          <p:spPr>
            <a:xfrm>
              <a:off x="6256020" y="1030224"/>
              <a:ext cx="5459095" cy="2217420"/>
            </a:xfrm>
            <a:custGeom>
              <a:avLst/>
              <a:gdLst/>
              <a:ahLst/>
              <a:cxnLst/>
              <a:rect l="l" t="t" r="r" b="b"/>
              <a:pathLst>
                <a:path w="5459095" h="2217420">
                  <a:moveTo>
                    <a:pt x="5272532" y="0"/>
                  </a:moveTo>
                  <a:lnTo>
                    <a:pt x="186435" y="0"/>
                  </a:lnTo>
                  <a:lnTo>
                    <a:pt x="136863" y="6657"/>
                  </a:lnTo>
                  <a:lnTo>
                    <a:pt x="92324" y="25447"/>
                  </a:lnTo>
                  <a:lnTo>
                    <a:pt x="54594" y="54594"/>
                  </a:lnTo>
                  <a:lnTo>
                    <a:pt x="25447" y="92324"/>
                  </a:lnTo>
                  <a:lnTo>
                    <a:pt x="6657" y="136863"/>
                  </a:lnTo>
                  <a:lnTo>
                    <a:pt x="0" y="186436"/>
                  </a:lnTo>
                  <a:lnTo>
                    <a:pt x="0" y="2030984"/>
                  </a:lnTo>
                  <a:lnTo>
                    <a:pt x="6657" y="2080556"/>
                  </a:lnTo>
                  <a:lnTo>
                    <a:pt x="25447" y="2125095"/>
                  </a:lnTo>
                  <a:lnTo>
                    <a:pt x="54594" y="2162825"/>
                  </a:lnTo>
                  <a:lnTo>
                    <a:pt x="92324" y="2191972"/>
                  </a:lnTo>
                  <a:lnTo>
                    <a:pt x="136863" y="2210762"/>
                  </a:lnTo>
                  <a:lnTo>
                    <a:pt x="186435" y="2217420"/>
                  </a:lnTo>
                  <a:lnTo>
                    <a:pt x="5272532" y="2217420"/>
                  </a:lnTo>
                  <a:lnTo>
                    <a:pt x="5322104" y="2210762"/>
                  </a:lnTo>
                  <a:lnTo>
                    <a:pt x="5366643" y="2191972"/>
                  </a:lnTo>
                  <a:lnTo>
                    <a:pt x="5404373" y="2162825"/>
                  </a:lnTo>
                  <a:lnTo>
                    <a:pt x="5433520" y="2125095"/>
                  </a:lnTo>
                  <a:lnTo>
                    <a:pt x="5452310" y="2080556"/>
                  </a:lnTo>
                  <a:lnTo>
                    <a:pt x="5458968" y="2030984"/>
                  </a:lnTo>
                  <a:lnTo>
                    <a:pt x="5458968" y="186436"/>
                  </a:lnTo>
                  <a:lnTo>
                    <a:pt x="5452310" y="136863"/>
                  </a:lnTo>
                  <a:lnTo>
                    <a:pt x="5433520" y="92324"/>
                  </a:lnTo>
                  <a:lnTo>
                    <a:pt x="5404373" y="54594"/>
                  </a:lnTo>
                  <a:lnTo>
                    <a:pt x="5366643" y="25447"/>
                  </a:lnTo>
                  <a:lnTo>
                    <a:pt x="5322104" y="6657"/>
                  </a:lnTo>
                  <a:lnTo>
                    <a:pt x="5272532" y="0"/>
                  </a:lnTo>
                  <a:close/>
                </a:path>
              </a:pathLst>
            </a:custGeom>
            <a:solidFill>
              <a:srgbClr val="D9D9D9"/>
            </a:solidFill>
          </p:spPr>
          <p:txBody>
            <a:bodyPr wrap="square" lIns="0" tIns="0" rIns="0" bIns="0" rtlCol="0"/>
            <a:lstStyle/>
            <a:p>
              <a:endParaRPr/>
            </a:p>
          </p:txBody>
        </p:sp>
        <p:sp>
          <p:nvSpPr>
            <p:cNvPr id="4" name="object 4"/>
            <p:cNvSpPr/>
            <p:nvPr/>
          </p:nvSpPr>
          <p:spPr>
            <a:xfrm>
              <a:off x="6336792" y="1033272"/>
              <a:ext cx="2223770" cy="317500"/>
            </a:xfrm>
            <a:custGeom>
              <a:avLst/>
              <a:gdLst/>
              <a:ahLst/>
              <a:cxnLst/>
              <a:rect l="l" t="t" r="r" b="b"/>
              <a:pathLst>
                <a:path w="2223770" h="317500">
                  <a:moveTo>
                    <a:pt x="2065019" y="0"/>
                  </a:moveTo>
                  <a:lnTo>
                    <a:pt x="158496" y="0"/>
                  </a:lnTo>
                  <a:lnTo>
                    <a:pt x="108411" y="8083"/>
                  </a:lnTo>
                  <a:lnTo>
                    <a:pt x="64904" y="30589"/>
                  </a:lnTo>
                  <a:lnTo>
                    <a:pt x="30589" y="64904"/>
                  </a:lnTo>
                  <a:lnTo>
                    <a:pt x="8083" y="108411"/>
                  </a:lnTo>
                  <a:lnTo>
                    <a:pt x="0" y="158495"/>
                  </a:lnTo>
                  <a:lnTo>
                    <a:pt x="8083" y="208580"/>
                  </a:lnTo>
                  <a:lnTo>
                    <a:pt x="30589" y="252087"/>
                  </a:lnTo>
                  <a:lnTo>
                    <a:pt x="64904" y="286402"/>
                  </a:lnTo>
                  <a:lnTo>
                    <a:pt x="108411" y="308908"/>
                  </a:lnTo>
                  <a:lnTo>
                    <a:pt x="158496" y="316991"/>
                  </a:lnTo>
                  <a:lnTo>
                    <a:pt x="2065019" y="316991"/>
                  </a:lnTo>
                  <a:lnTo>
                    <a:pt x="2115104" y="308908"/>
                  </a:lnTo>
                  <a:lnTo>
                    <a:pt x="2158611" y="286402"/>
                  </a:lnTo>
                  <a:lnTo>
                    <a:pt x="2192926" y="252087"/>
                  </a:lnTo>
                  <a:lnTo>
                    <a:pt x="2215432" y="208580"/>
                  </a:lnTo>
                  <a:lnTo>
                    <a:pt x="2223516" y="158495"/>
                  </a:lnTo>
                  <a:lnTo>
                    <a:pt x="2215432" y="108411"/>
                  </a:lnTo>
                  <a:lnTo>
                    <a:pt x="2192926" y="64904"/>
                  </a:lnTo>
                  <a:lnTo>
                    <a:pt x="2158611" y="30589"/>
                  </a:lnTo>
                  <a:lnTo>
                    <a:pt x="2115104" y="8083"/>
                  </a:lnTo>
                  <a:lnTo>
                    <a:pt x="2065019" y="0"/>
                  </a:lnTo>
                  <a:close/>
                </a:path>
              </a:pathLst>
            </a:custGeom>
            <a:solidFill>
              <a:srgbClr val="FFFFFF"/>
            </a:solidFill>
          </p:spPr>
          <p:txBody>
            <a:bodyPr wrap="square" lIns="0" tIns="0" rIns="0" bIns="0" rtlCol="0"/>
            <a:lstStyle/>
            <a:p>
              <a:endParaRPr/>
            </a:p>
          </p:txBody>
        </p:sp>
        <p:sp>
          <p:nvSpPr>
            <p:cNvPr id="5" name="object 5"/>
            <p:cNvSpPr/>
            <p:nvPr/>
          </p:nvSpPr>
          <p:spPr>
            <a:xfrm>
              <a:off x="6336792" y="1033272"/>
              <a:ext cx="2223770" cy="317500"/>
            </a:xfrm>
            <a:custGeom>
              <a:avLst/>
              <a:gdLst/>
              <a:ahLst/>
              <a:cxnLst/>
              <a:rect l="l" t="t" r="r" b="b"/>
              <a:pathLst>
                <a:path w="2223770" h="317500">
                  <a:moveTo>
                    <a:pt x="0" y="158495"/>
                  </a:moveTo>
                  <a:lnTo>
                    <a:pt x="8083" y="108411"/>
                  </a:lnTo>
                  <a:lnTo>
                    <a:pt x="30589" y="64904"/>
                  </a:lnTo>
                  <a:lnTo>
                    <a:pt x="64904" y="30589"/>
                  </a:lnTo>
                  <a:lnTo>
                    <a:pt x="108411" y="8083"/>
                  </a:lnTo>
                  <a:lnTo>
                    <a:pt x="158496" y="0"/>
                  </a:lnTo>
                  <a:lnTo>
                    <a:pt x="2065019" y="0"/>
                  </a:lnTo>
                  <a:lnTo>
                    <a:pt x="2115104" y="8083"/>
                  </a:lnTo>
                  <a:lnTo>
                    <a:pt x="2158611" y="30589"/>
                  </a:lnTo>
                  <a:lnTo>
                    <a:pt x="2192926" y="64904"/>
                  </a:lnTo>
                  <a:lnTo>
                    <a:pt x="2215432" y="108411"/>
                  </a:lnTo>
                  <a:lnTo>
                    <a:pt x="2223516" y="158495"/>
                  </a:lnTo>
                  <a:lnTo>
                    <a:pt x="2215432" y="208580"/>
                  </a:lnTo>
                  <a:lnTo>
                    <a:pt x="2192926" y="252087"/>
                  </a:lnTo>
                  <a:lnTo>
                    <a:pt x="2158611" y="286402"/>
                  </a:lnTo>
                  <a:lnTo>
                    <a:pt x="2115104" y="308908"/>
                  </a:lnTo>
                  <a:lnTo>
                    <a:pt x="2065019" y="316991"/>
                  </a:lnTo>
                  <a:lnTo>
                    <a:pt x="158496" y="316991"/>
                  </a:lnTo>
                  <a:lnTo>
                    <a:pt x="108411" y="308908"/>
                  </a:lnTo>
                  <a:lnTo>
                    <a:pt x="64904" y="286402"/>
                  </a:lnTo>
                  <a:lnTo>
                    <a:pt x="30589" y="252087"/>
                  </a:lnTo>
                  <a:lnTo>
                    <a:pt x="8083" y="208580"/>
                  </a:lnTo>
                  <a:lnTo>
                    <a:pt x="0" y="158495"/>
                  </a:lnTo>
                  <a:close/>
                </a:path>
              </a:pathLst>
            </a:custGeom>
            <a:ln w="6349">
              <a:solidFill>
                <a:srgbClr val="000000"/>
              </a:solidFill>
            </a:ln>
          </p:spPr>
          <p:txBody>
            <a:bodyPr wrap="square" lIns="0" tIns="0" rIns="0" bIns="0" rtlCol="0"/>
            <a:lstStyle/>
            <a:p>
              <a:endParaRPr/>
            </a:p>
          </p:txBody>
        </p:sp>
      </p:grpSp>
      <p:sp>
        <p:nvSpPr>
          <p:cNvPr id="6" name="object 6"/>
          <p:cNvSpPr txBox="1"/>
          <p:nvPr/>
        </p:nvSpPr>
        <p:spPr>
          <a:xfrm>
            <a:off x="11723878" y="6408216"/>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10</a:t>
            </a:r>
            <a:endParaRPr sz="1200">
              <a:latin typeface="Calibri"/>
              <a:cs typeface="Calibri"/>
            </a:endParaRPr>
          </a:p>
        </p:txBody>
      </p:sp>
      <p:grpSp>
        <p:nvGrpSpPr>
          <p:cNvPr id="7" name="object 7"/>
          <p:cNvGrpSpPr/>
          <p:nvPr/>
        </p:nvGrpSpPr>
        <p:grpSpPr>
          <a:xfrm>
            <a:off x="9248571" y="3891994"/>
            <a:ext cx="1533525" cy="1852295"/>
            <a:chOff x="9248571" y="3891994"/>
            <a:chExt cx="1533525" cy="1852295"/>
          </a:xfrm>
        </p:grpSpPr>
        <p:sp>
          <p:nvSpPr>
            <p:cNvPr id="8" name="object 8"/>
            <p:cNvSpPr/>
            <p:nvPr/>
          </p:nvSpPr>
          <p:spPr>
            <a:xfrm>
              <a:off x="9325827" y="3891994"/>
              <a:ext cx="1456055" cy="1852295"/>
            </a:xfrm>
            <a:custGeom>
              <a:avLst/>
              <a:gdLst/>
              <a:ahLst/>
              <a:cxnLst/>
              <a:rect l="l" t="t" r="r" b="b"/>
              <a:pathLst>
                <a:path w="1456054" h="1852295">
                  <a:moveTo>
                    <a:pt x="722508" y="0"/>
                  </a:moveTo>
                  <a:lnTo>
                    <a:pt x="644254" y="7786"/>
                  </a:lnTo>
                  <a:lnTo>
                    <a:pt x="583650" y="26644"/>
                  </a:lnTo>
                  <a:lnTo>
                    <a:pt x="538182" y="53044"/>
                  </a:lnTo>
                  <a:lnTo>
                    <a:pt x="505337" y="83454"/>
                  </a:lnTo>
                  <a:lnTo>
                    <a:pt x="482602" y="114345"/>
                  </a:lnTo>
                  <a:lnTo>
                    <a:pt x="457409" y="163450"/>
                  </a:lnTo>
                  <a:lnTo>
                    <a:pt x="445952" y="217119"/>
                  </a:lnTo>
                  <a:lnTo>
                    <a:pt x="449106" y="237506"/>
                  </a:lnTo>
                  <a:lnTo>
                    <a:pt x="457278" y="260939"/>
                  </a:lnTo>
                  <a:lnTo>
                    <a:pt x="454315" y="276345"/>
                  </a:lnTo>
                  <a:lnTo>
                    <a:pt x="422306" y="329616"/>
                  </a:lnTo>
                  <a:lnTo>
                    <a:pt x="399560" y="370965"/>
                  </a:lnTo>
                  <a:lnTo>
                    <a:pt x="387664" y="399684"/>
                  </a:lnTo>
                  <a:lnTo>
                    <a:pt x="393375" y="418224"/>
                  </a:lnTo>
                  <a:lnTo>
                    <a:pt x="411466" y="428483"/>
                  </a:lnTo>
                  <a:lnTo>
                    <a:pt x="432458" y="432928"/>
                  </a:lnTo>
                  <a:lnTo>
                    <a:pt x="446872" y="434029"/>
                  </a:lnTo>
                  <a:lnTo>
                    <a:pt x="447290" y="459349"/>
                  </a:lnTo>
                  <a:lnTo>
                    <a:pt x="441563" y="477739"/>
                  </a:lnTo>
                  <a:lnTo>
                    <a:pt x="443276" y="482830"/>
                  </a:lnTo>
                  <a:lnTo>
                    <a:pt x="447290" y="487677"/>
                  </a:lnTo>
                  <a:lnTo>
                    <a:pt x="453060" y="491437"/>
                  </a:lnTo>
                  <a:lnTo>
                    <a:pt x="442105" y="494780"/>
                  </a:lnTo>
                  <a:lnTo>
                    <a:pt x="444279" y="521102"/>
                  </a:lnTo>
                  <a:lnTo>
                    <a:pt x="450551" y="523024"/>
                  </a:lnTo>
                  <a:lnTo>
                    <a:pt x="454315" y="533553"/>
                  </a:lnTo>
                  <a:lnTo>
                    <a:pt x="459426" y="579472"/>
                  </a:lnTo>
                  <a:lnTo>
                    <a:pt x="495561" y="613195"/>
                  </a:lnTo>
                  <a:lnTo>
                    <a:pt x="571226" y="618788"/>
                  </a:lnTo>
                  <a:lnTo>
                    <a:pt x="582792" y="621308"/>
                  </a:lnTo>
                  <a:lnTo>
                    <a:pt x="588798" y="628607"/>
                  </a:lnTo>
                  <a:lnTo>
                    <a:pt x="590242" y="642361"/>
                  </a:lnTo>
                  <a:lnTo>
                    <a:pt x="582556" y="690922"/>
                  </a:lnTo>
                  <a:lnTo>
                    <a:pt x="537075" y="746327"/>
                  </a:lnTo>
                  <a:lnTo>
                    <a:pt x="493482" y="773674"/>
                  </a:lnTo>
                  <a:lnTo>
                    <a:pt x="432321" y="794189"/>
                  </a:lnTo>
                  <a:lnTo>
                    <a:pt x="397984" y="802926"/>
                  </a:lnTo>
                  <a:lnTo>
                    <a:pt x="358390" y="816479"/>
                  </a:lnTo>
                  <a:lnTo>
                    <a:pt x="316091" y="835303"/>
                  </a:lnTo>
                  <a:lnTo>
                    <a:pt x="273637" y="859853"/>
                  </a:lnTo>
                  <a:lnTo>
                    <a:pt x="233578" y="890588"/>
                  </a:lnTo>
                  <a:lnTo>
                    <a:pt x="198466" y="927961"/>
                  </a:lnTo>
                  <a:lnTo>
                    <a:pt x="170851" y="972430"/>
                  </a:lnTo>
                  <a:lnTo>
                    <a:pt x="147483" y="1029776"/>
                  </a:lnTo>
                  <a:lnTo>
                    <a:pt x="130418" y="1087721"/>
                  </a:lnTo>
                  <a:lnTo>
                    <a:pt x="118642" y="1143626"/>
                  </a:lnTo>
                  <a:lnTo>
                    <a:pt x="111142" y="1194850"/>
                  </a:lnTo>
                  <a:lnTo>
                    <a:pt x="104919" y="1272699"/>
                  </a:lnTo>
                  <a:lnTo>
                    <a:pt x="100801" y="1308481"/>
                  </a:lnTo>
                  <a:lnTo>
                    <a:pt x="61173" y="1520755"/>
                  </a:lnTo>
                  <a:lnTo>
                    <a:pt x="56013" y="1565673"/>
                  </a:lnTo>
                  <a:lnTo>
                    <a:pt x="52971" y="1667602"/>
                  </a:lnTo>
                  <a:lnTo>
                    <a:pt x="49745" y="1704393"/>
                  </a:lnTo>
                  <a:lnTo>
                    <a:pt x="40985" y="1729283"/>
                  </a:lnTo>
                  <a:lnTo>
                    <a:pt x="31227" y="1746649"/>
                  </a:lnTo>
                  <a:lnTo>
                    <a:pt x="20342" y="1772989"/>
                  </a:lnTo>
                  <a:lnTo>
                    <a:pt x="9532" y="1808190"/>
                  </a:lnTo>
                  <a:lnTo>
                    <a:pt x="0" y="1852140"/>
                  </a:lnTo>
                  <a:lnTo>
                    <a:pt x="251518" y="1851739"/>
                  </a:lnTo>
                  <a:lnTo>
                    <a:pt x="252689" y="1820123"/>
                  </a:lnTo>
                  <a:lnTo>
                    <a:pt x="250825" y="1757905"/>
                  </a:lnTo>
                  <a:lnTo>
                    <a:pt x="251719" y="1727077"/>
                  </a:lnTo>
                  <a:lnTo>
                    <a:pt x="257030" y="1696210"/>
                  </a:lnTo>
                  <a:lnTo>
                    <a:pt x="295892" y="1541917"/>
                  </a:lnTo>
                  <a:lnTo>
                    <a:pt x="308742" y="1484174"/>
                  </a:lnTo>
                  <a:lnTo>
                    <a:pt x="317667" y="1430400"/>
                  </a:lnTo>
                  <a:lnTo>
                    <a:pt x="325573" y="1393134"/>
                  </a:lnTo>
                  <a:lnTo>
                    <a:pt x="337257" y="1357611"/>
                  </a:lnTo>
                  <a:lnTo>
                    <a:pt x="352456" y="1320564"/>
                  </a:lnTo>
                  <a:lnTo>
                    <a:pt x="366322" y="1539922"/>
                  </a:lnTo>
                  <a:lnTo>
                    <a:pt x="378129" y="1661507"/>
                  </a:lnTo>
                  <a:lnTo>
                    <a:pt x="381526" y="1754980"/>
                  </a:lnTo>
                  <a:lnTo>
                    <a:pt x="380973" y="1851739"/>
                  </a:lnTo>
                  <a:lnTo>
                    <a:pt x="1075082" y="1851739"/>
                  </a:lnTo>
                  <a:lnTo>
                    <a:pt x="1074530" y="1755023"/>
                  </a:lnTo>
                  <a:lnTo>
                    <a:pt x="1077927" y="1661517"/>
                  </a:lnTo>
                  <a:lnTo>
                    <a:pt x="1089782" y="1539922"/>
                  </a:lnTo>
                  <a:lnTo>
                    <a:pt x="1103683" y="1320564"/>
                  </a:lnTo>
                  <a:lnTo>
                    <a:pt x="1118872" y="1357611"/>
                  </a:lnTo>
                  <a:lnTo>
                    <a:pt x="1130531" y="1393134"/>
                  </a:lnTo>
                  <a:lnTo>
                    <a:pt x="1138388" y="1430400"/>
                  </a:lnTo>
                  <a:lnTo>
                    <a:pt x="1147353" y="1484167"/>
                  </a:lnTo>
                  <a:lnTo>
                    <a:pt x="1199100" y="1696175"/>
                  </a:lnTo>
                  <a:lnTo>
                    <a:pt x="1204371" y="1727077"/>
                  </a:lnTo>
                  <a:lnTo>
                    <a:pt x="1205232" y="1757947"/>
                  </a:lnTo>
                  <a:lnTo>
                    <a:pt x="1203347" y="1820138"/>
                  </a:lnTo>
                  <a:lnTo>
                    <a:pt x="1204538" y="1851739"/>
                  </a:lnTo>
                  <a:lnTo>
                    <a:pt x="1455839" y="1851739"/>
                  </a:lnTo>
                  <a:lnTo>
                    <a:pt x="1446318" y="1807789"/>
                  </a:lnTo>
                  <a:lnTo>
                    <a:pt x="1435496" y="1772588"/>
                  </a:lnTo>
                  <a:lnTo>
                    <a:pt x="1424580" y="1746248"/>
                  </a:lnTo>
                  <a:lnTo>
                    <a:pt x="1414778" y="1728882"/>
                  </a:lnTo>
                  <a:lnTo>
                    <a:pt x="1406063" y="1704006"/>
                  </a:lnTo>
                  <a:lnTo>
                    <a:pt x="1402829" y="1667239"/>
                  </a:lnTo>
                  <a:lnTo>
                    <a:pt x="1399725" y="1565272"/>
                  </a:lnTo>
                  <a:lnTo>
                    <a:pt x="1394597" y="1520354"/>
                  </a:lnTo>
                  <a:lnTo>
                    <a:pt x="1355038" y="1308080"/>
                  </a:lnTo>
                  <a:lnTo>
                    <a:pt x="1350886" y="1272298"/>
                  </a:lnTo>
                  <a:lnTo>
                    <a:pt x="1344633" y="1194426"/>
                  </a:lnTo>
                  <a:lnTo>
                    <a:pt x="1337119" y="1143185"/>
                  </a:lnTo>
                  <a:lnTo>
                    <a:pt x="1325333" y="1087271"/>
                  </a:lnTo>
                  <a:lnTo>
                    <a:pt x="1308265" y="1029331"/>
                  </a:lnTo>
                  <a:lnTo>
                    <a:pt x="1284904" y="972012"/>
                  </a:lnTo>
                  <a:lnTo>
                    <a:pt x="1257222" y="927863"/>
                  </a:lnTo>
                  <a:lnTo>
                    <a:pt x="1221945" y="891186"/>
                  </a:lnTo>
                  <a:lnTo>
                    <a:pt x="1181697" y="861234"/>
                  </a:lnTo>
                  <a:lnTo>
                    <a:pt x="1139102" y="837262"/>
                  </a:lnTo>
                  <a:lnTo>
                    <a:pt x="1096786" y="818524"/>
                  </a:lnTo>
                  <a:lnTo>
                    <a:pt x="1057372" y="804276"/>
                  </a:lnTo>
                  <a:lnTo>
                    <a:pt x="1023484" y="793771"/>
                  </a:lnTo>
                  <a:lnTo>
                    <a:pt x="952855" y="763770"/>
                  </a:lnTo>
                  <a:lnTo>
                    <a:pt x="908852" y="730440"/>
                  </a:lnTo>
                  <a:lnTo>
                    <a:pt x="886267" y="703393"/>
                  </a:lnTo>
                  <a:lnTo>
                    <a:pt x="879896" y="692241"/>
                  </a:lnTo>
                  <a:lnTo>
                    <a:pt x="878474" y="691990"/>
                  </a:lnTo>
                  <a:lnTo>
                    <a:pt x="871171" y="673764"/>
                  </a:lnTo>
                  <a:lnTo>
                    <a:pt x="867780" y="651266"/>
                  </a:lnTo>
                  <a:lnTo>
                    <a:pt x="867958" y="635982"/>
                  </a:lnTo>
                  <a:lnTo>
                    <a:pt x="878223" y="572745"/>
                  </a:lnTo>
                  <a:lnTo>
                    <a:pt x="887311" y="542059"/>
                  </a:lnTo>
                  <a:lnTo>
                    <a:pt x="941087" y="427314"/>
                  </a:lnTo>
                  <a:lnTo>
                    <a:pt x="959443" y="378648"/>
                  </a:lnTo>
                  <a:lnTo>
                    <a:pt x="973811" y="323346"/>
                  </a:lnTo>
                  <a:lnTo>
                    <a:pt x="981670" y="260551"/>
                  </a:lnTo>
                  <a:lnTo>
                    <a:pt x="981235" y="221624"/>
                  </a:lnTo>
                  <a:lnTo>
                    <a:pt x="975208" y="181581"/>
                  </a:lnTo>
                  <a:lnTo>
                    <a:pt x="962947" y="141971"/>
                  </a:lnTo>
                  <a:lnTo>
                    <a:pt x="943810" y="104339"/>
                  </a:lnTo>
                  <a:lnTo>
                    <a:pt x="917155" y="70233"/>
                  </a:lnTo>
                  <a:lnTo>
                    <a:pt x="882339" y="41199"/>
                  </a:lnTo>
                  <a:lnTo>
                    <a:pt x="838721" y="18785"/>
                  </a:lnTo>
                  <a:lnTo>
                    <a:pt x="785658" y="4536"/>
                  </a:lnTo>
                  <a:lnTo>
                    <a:pt x="722508" y="0"/>
                  </a:lnTo>
                  <a:close/>
                </a:path>
              </a:pathLst>
            </a:custGeom>
            <a:solidFill>
              <a:srgbClr val="B5B5B6"/>
            </a:solidFill>
          </p:spPr>
          <p:txBody>
            <a:bodyPr wrap="square" lIns="0" tIns="0" rIns="0" bIns="0" rtlCol="0"/>
            <a:lstStyle/>
            <a:p>
              <a:endParaRPr/>
            </a:p>
          </p:txBody>
        </p:sp>
        <p:sp>
          <p:nvSpPr>
            <p:cNvPr id="9" name="object 9"/>
            <p:cNvSpPr/>
            <p:nvPr/>
          </p:nvSpPr>
          <p:spPr>
            <a:xfrm>
              <a:off x="9248571" y="4318431"/>
              <a:ext cx="805815" cy="146050"/>
            </a:xfrm>
            <a:custGeom>
              <a:avLst/>
              <a:gdLst/>
              <a:ahLst/>
              <a:cxnLst/>
              <a:rect l="l" t="t" r="r" b="b"/>
              <a:pathLst>
                <a:path w="805815" h="146050">
                  <a:moveTo>
                    <a:pt x="805446" y="76123"/>
                  </a:moveTo>
                  <a:lnTo>
                    <a:pt x="704596" y="0"/>
                  </a:lnTo>
                  <a:lnTo>
                    <a:pt x="703160" y="47256"/>
                  </a:lnTo>
                  <a:lnTo>
                    <a:pt x="1498" y="36512"/>
                  </a:lnTo>
                  <a:lnTo>
                    <a:pt x="0" y="88493"/>
                  </a:lnTo>
                  <a:lnTo>
                    <a:pt x="701573" y="99237"/>
                  </a:lnTo>
                  <a:lnTo>
                    <a:pt x="700163" y="145973"/>
                  </a:lnTo>
                  <a:lnTo>
                    <a:pt x="805446" y="76123"/>
                  </a:lnTo>
                  <a:close/>
                </a:path>
              </a:pathLst>
            </a:custGeom>
            <a:solidFill>
              <a:srgbClr val="1C88B9"/>
            </a:solidFill>
          </p:spPr>
          <p:txBody>
            <a:bodyPr wrap="square" lIns="0" tIns="0" rIns="0" bIns="0" rtlCol="0"/>
            <a:lstStyle/>
            <a:p>
              <a:endParaRPr/>
            </a:p>
          </p:txBody>
        </p:sp>
        <p:sp>
          <p:nvSpPr>
            <p:cNvPr id="10" name="object 10"/>
            <p:cNvSpPr/>
            <p:nvPr/>
          </p:nvSpPr>
          <p:spPr>
            <a:xfrm>
              <a:off x="9928330" y="4744343"/>
              <a:ext cx="251300" cy="251133"/>
            </a:xfrm>
            <a:prstGeom prst="rect">
              <a:avLst/>
            </a:prstGeom>
            <a:blipFill>
              <a:blip r:embed="rId2" cstate="print"/>
              <a:stretch>
                <a:fillRect/>
              </a:stretch>
            </a:blipFill>
          </p:spPr>
          <p:txBody>
            <a:bodyPr wrap="square" lIns="0" tIns="0" rIns="0" bIns="0" rtlCol="0"/>
            <a:lstStyle/>
            <a:p>
              <a:endParaRPr/>
            </a:p>
          </p:txBody>
        </p:sp>
      </p:grpSp>
      <p:sp>
        <p:nvSpPr>
          <p:cNvPr id="11" name="object 11"/>
          <p:cNvSpPr txBox="1"/>
          <p:nvPr/>
        </p:nvSpPr>
        <p:spPr>
          <a:xfrm>
            <a:off x="9977431" y="4698727"/>
            <a:ext cx="193040" cy="326390"/>
          </a:xfrm>
          <a:prstGeom prst="rect">
            <a:avLst/>
          </a:prstGeom>
        </p:spPr>
        <p:txBody>
          <a:bodyPr vert="horz" wrap="square" lIns="0" tIns="15240" rIns="0" bIns="0" rtlCol="0">
            <a:spAutoFit/>
          </a:bodyPr>
          <a:lstStyle/>
          <a:p>
            <a:pPr marL="12700">
              <a:lnSpc>
                <a:spcPct val="100000"/>
              </a:lnSpc>
              <a:spcBef>
                <a:spcPts val="120"/>
              </a:spcBef>
            </a:pPr>
            <a:r>
              <a:rPr sz="1950" spc="775" dirty="0">
                <a:solidFill>
                  <a:srgbClr val="FFFFFF"/>
                </a:solidFill>
                <a:latin typeface="Arial"/>
                <a:cs typeface="Arial"/>
              </a:rPr>
              <a:t> </a:t>
            </a:r>
            <a:endParaRPr sz="1950">
              <a:latin typeface="Arial"/>
              <a:cs typeface="Arial"/>
            </a:endParaRPr>
          </a:p>
        </p:txBody>
      </p:sp>
      <p:sp>
        <p:nvSpPr>
          <p:cNvPr id="12" name="object 12"/>
          <p:cNvSpPr/>
          <p:nvPr/>
        </p:nvSpPr>
        <p:spPr>
          <a:xfrm>
            <a:off x="8754865" y="4179411"/>
            <a:ext cx="393442" cy="398055"/>
          </a:xfrm>
          <a:prstGeom prst="rect">
            <a:avLst/>
          </a:prstGeom>
          <a:blipFill>
            <a:blip r:embed="rId3" cstate="print"/>
            <a:stretch>
              <a:fillRect/>
            </a:stretch>
          </a:blipFill>
        </p:spPr>
        <p:txBody>
          <a:bodyPr wrap="square" lIns="0" tIns="0" rIns="0" bIns="0" rtlCol="0"/>
          <a:lstStyle/>
          <a:p>
            <a:endParaRPr/>
          </a:p>
        </p:txBody>
      </p:sp>
      <p:grpSp>
        <p:nvGrpSpPr>
          <p:cNvPr id="13" name="object 13"/>
          <p:cNvGrpSpPr/>
          <p:nvPr/>
        </p:nvGrpSpPr>
        <p:grpSpPr>
          <a:xfrm>
            <a:off x="6440129" y="3892373"/>
            <a:ext cx="1459230" cy="1860550"/>
            <a:chOff x="6440129" y="3892373"/>
            <a:chExt cx="1459230" cy="1860550"/>
          </a:xfrm>
        </p:grpSpPr>
        <p:sp>
          <p:nvSpPr>
            <p:cNvPr id="14" name="object 14"/>
            <p:cNvSpPr/>
            <p:nvPr/>
          </p:nvSpPr>
          <p:spPr>
            <a:xfrm>
              <a:off x="6440129" y="3892373"/>
              <a:ext cx="1459230" cy="1860550"/>
            </a:xfrm>
            <a:custGeom>
              <a:avLst/>
              <a:gdLst/>
              <a:ahLst/>
              <a:cxnLst/>
              <a:rect l="l" t="t" r="r" b="b"/>
              <a:pathLst>
                <a:path w="1459229" h="1860550">
                  <a:moveTo>
                    <a:pt x="724025" y="0"/>
                  </a:moveTo>
                  <a:lnTo>
                    <a:pt x="645574" y="7820"/>
                  </a:lnTo>
                  <a:lnTo>
                    <a:pt x="584820" y="26760"/>
                  </a:lnTo>
                  <a:lnTo>
                    <a:pt x="539247" y="53277"/>
                  </a:lnTo>
                  <a:lnTo>
                    <a:pt x="506337" y="83828"/>
                  </a:lnTo>
                  <a:lnTo>
                    <a:pt x="483573" y="114869"/>
                  </a:lnTo>
                  <a:lnTo>
                    <a:pt x="458413" y="164251"/>
                  </a:lnTo>
                  <a:lnTo>
                    <a:pt x="446918" y="218110"/>
                  </a:lnTo>
                  <a:lnTo>
                    <a:pt x="450084" y="238587"/>
                  </a:lnTo>
                  <a:lnTo>
                    <a:pt x="458266" y="262134"/>
                  </a:lnTo>
                  <a:lnTo>
                    <a:pt x="455302" y="277615"/>
                  </a:lnTo>
                  <a:lnTo>
                    <a:pt x="423230" y="331106"/>
                  </a:lnTo>
                  <a:lnTo>
                    <a:pt x="400440" y="372628"/>
                  </a:lnTo>
                  <a:lnTo>
                    <a:pt x="388523" y="401476"/>
                  </a:lnTo>
                  <a:lnTo>
                    <a:pt x="394223" y="420106"/>
                  </a:lnTo>
                  <a:lnTo>
                    <a:pt x="412359" y="430415"/>
                  </a:lnTo>
                  <a:lnTo>
                    <a:pt x="433414" y="434883"/>
                  </a:lnTo>
                  <a:lnTo>
                    <a:pt x="447873" y="435989"/>
                  </a:lnTo>
                  <a:lnTo>
                    <a:pt x="448275" y="461433"/>
                  </a:lnTo>
                  <a:lnTo>
                    <a:pt x="442513" y="479831"/>
                  </a:lnTo>
                  <a:lnTo>
                    <a:pt x="444259" y="484945"/>
                  </a:lnTo>
                  <a:lnTo>
                    <a:pt x="448275" y="489900"/>
                  </a:lnTo>
                  <a:lnTo>
                    <a:pt x="453994" y="493594"/>
                  </a:lnTo>
                  <a:lnTo>
                    <a:pt x="443051" y="497037"/>
                  </a:lnTo>
                  <a:lnTo>
                    <a:pt x="445256" y="523489"/>
                  </a:lnTo>
                  <a:lnTo>
                    <a:pt x="451486" y="525420"/>
                  </a:lnTo>
                  <a:lnTo>
                    <a:pt x="455302" y="535917"/>
                  </a:lnTo>
                  <a:lnTo>
                    <a:pt x="460422" y="582050"/>
                  </a:lnTo>
                  <a:lnTo>
                    <a:pt x="496619" y="615912"/>
                  </a:lnTo>
                  <a:lnTo>
                    <a:pt x="572491" y="621486"/>
                  </a:lnTo>
                  <a:lnTo>
                    <a:pt x="584065" y="624018"/>
                  </a:lnTo>
                  <a:lnTo>
                    <a:pt x="590076" y="631353"/>
                  </a:lnTo>
                  <a:lnTo>
                    <a:pt x="591513" y="645174"/>
                  </a:lnTo>
                  <a:lnTo>
                    <a:pt x="583798" y="693985"/>
                  </a:lnTo>
                  <a:lnTo>
                    <a:pt x="538224" y="749650"/>
                  </a:lnTo>
                  <a:lnTo>
                    <a:pt x="494528" y="777130"/>
                  </a:lnTo>
                  <a:lnTo>
                    <a:pt x="433207" y="797746"/>
                  </a:lnTo>
                  <a:lnTo>
                    <a:pt x="398819" y="806499"/>
                  </a:lnTo>
                  <a:lnTo>
                    <a:pt x="359154" y="820105"/>
                  </a:lnTo>
                  <a:lnTo>
                    <a:pt x="316772" y="839013"/>
                  </a:lnTo>
                  <a:lnTo>
                    <a:pt x="274229" y="863675"/>
                  </a:lnTo>
                  <a:lnTo>
                    <a:pt x="234083" y="894541"/>
                  </a:lnTo>
                  <a:lnTo>
                    <a:pt x="198893" y="932064"/>
                  </a:lnTo>
                  <a:lnTo>
                    <a:pt x="171217" y="976693"/>
                  </a:lnTo>
                  <a:lnTo>
                    <a:pt x="147801" y="1034308"/>
                  </a:lnTo>
                  <a:lnTo>
                    <a:pt x="130699" y="1092519"/>
                  </a:lnTo>
                  <a:lnTo>
                    <a:pt x="118898" y="1148676"/>
                  </a:lnTo>
                  <a:lnTo>
                    <a:pt x="111382" y="1200130"/>
                  </a:lnTo>
                  <a:lnTo>
                    <a:pt x="105142" y="1278325"/>
                  </a:lnTo>
                  <a:lnTo>
                    <a:pt x="101015" y="1314262"/>
                  </a:lnTo>
                  <a:lnTo>
                    <a:pt x="61305" y="1527466"/>
                  </a:lnTo>
                  <a:lnTo>
                    <a:pt x="56134" y="1572584"/>
                  </a:lnTo>
                  <a:lnTo>
                    <a:pt x="53084" y="1674961"/>
                  </a:lnTo>
                  <a:lnTo>
                    <a:pt x="49850" y="1711914"/>
                  </a:lnTo>
                  <a:lnTo>
                    <a:pt x="41072" y="1736911"/>
                  </a:lnTo>
                  <a:lnTo>
                    <a:pt x="31293" y="1754353"/>
                  </a:lnTo>
                  <a:lnTo>
                    <a:pt x="20385" y="1780808"/>
                  </a:lnTo>
                  <a:lnTo>
                    <a:pt x="9552" y="1816162"/>
                  </a:lnTo>
                  <a:lnTo>
                    <a:pt x="0" y="1860304"/>
                  </a:lnTo>
                  <a:lnTo>
                    <a:pt x="251654" y="1860002"/>
                  </a:lnTo>
                  <a:lnTo>
                    <a:pt x="252828" y="1828248"/>
                  </a:lnTo>
                  <a:lnTo>
                    <a:pt x="250960" y="1765757"/>
                  </a:lnTo>
                  <a:lnTo>
                    <a:pt x="251855" y="1734795"/>
                  </a:lnTo>
                  <a:lnTo>
                    <a:pt x="257182" y="1703791"/>
                  </a:lnTo>
                  <a:lnTo>
                    <a:pt x="296135" y="1548822"/>
                  </a:lnTo>
                  <a:lnTo>
                    <a:pt x="309005" y="1490826"/>
                  </a:lnTo>
                  <a:lnTo>
                    <a:pt x="317930" y="1436816"/>
                  </a:lnTo>
                  <a:lnTo>
                    <a:pt x="325872" y="1399385"/>
                  </a:lnTo>
                  <a:lnTo>
                    <a:pt x="337574" y="1363705"/>
                  </a:lnTo>
                  <a:lnTo>
                    <a:pt x="352778" y="1326492"/>
                  </a:lnTo>
                  <a:lnTo>
                    <a:pt x="366712" y="1546815"/>
                  </a:lnTo>
                  <a:lnTo>
                    <a:pt x="378537" y="1668934"/>
                  </a:lnTo>
                  <a:lnTo>
                    <a:pt x="381951" y="1762817"/>
                  </a:lnTo>
                  <a:lnTo>
                    <a:pt x="381396" y="1860002"/>
                  </a:lnTo>
                  <a:lnTo>
                    <a:pt x="1077027" y="1860002"/>
                  </a:lnTo>
                  <a:lnTo>
                    <a:pt x="1076473" y="1762861"/>
                  </a:lnTo>
                  <a:lnTo>
                    <a:pt x="1079879" y="1668943"/>
                  </a:lnTo>
                  <a:lnTo>
                    <a:pt x="1091718" y="1546815"/>
                  </a:lnTo>
                  <a:lnTo>
                    <a:pt x="1105620" y="1326492"/>
                  </a:lnTo>
                  <a:lnTo>
                    <a:pt x="1120860" y="1363705"/>
                  </a:lnTo>
                  <a:lnTo>
                    <a:pt x="1132575" y="1399385"/>
                  </a:lnTo>
                  <a:lnTo>
                    <a:pt x="1140502" y="1436816"/>
                  </a:lnTo>
                  <a:lnTo>
                    <a:pt x="1149449" y="1490819"/>
                  </a:lnTo>
                  <a:lnTo>
                    <a:pt x="1201262" y="1703756"/>
                  </a:lnTo>
                  <a:lnTo>
                    <a:pt x="1206576" y="1734795"/>
                  </a:lnTo>
                  <a:lnTo>
                    <a:pt x="1207428" y="1765799"/>
                  </a:lnTo>
                  <a:lnTo>
                    <a:pt x="1205515" y="1828262"/>
                  </a:lnTo>
                  <a:lnTo>
                    <a:pt x="1206744" y="1860002"/>
                  </a:lnTo>
                  <a:lnTo>
                    <a:pt x="1458630" y="1860002"/>
                  </a:lnTo>
                  <a:lnTo>
                    <a:pt x="1449049" y="1815860"/>
                  </a:lnTo>
                  <a:lnTo>
                    <a:pt x="1438202" y="1780506"/>
                  </a:lnTo>
                  <a:lnTo>
                    <a:pt x="1427277" y="1754051"/>
                  </a:lnTo>
                  <a:lnTo>
                    <a:pt x="1417460" y="1736609"/>
                  </a:lnTo>
                  <a:lnTo>
                    <a:pt x="1408722" y="1711626"/>
                  </a:lnTo>
                  <a:lnTo>
                    <a:pt x="1405480" y="1674697"/>
                  </a:lnTo>
                  <a:lnTo>
                    <a:pt x="1402367" y="1572282"/>
                  </a:lnTo>
                  <a:lnTo>
                    <a:pt x="1397190" y="1527167"/>
                  </a:lnTo>
                  <a:lnTo>
                    <a:pt x="1357478" y="1313963"/>
                  </a:lnTo>
                  <a:lnTo>
                    <a:pt x="1353314" y="1278023"/>
                  </a:lnTo>
                  <a:lnTo>
                    <a:pt x="1347103" y="1199807"/>
                  </a:lnTo>
                  <a:lnTo>
                    <a:pt x="1339584" y="1148343"/>
                  </a:lnTo>
                  <a:lnTo>
                    <a:pt x="1327774" y="1092187"/>
                  </a:lnTo>
                  <a:lnTo>
                    <a:pt x="1310663" y="1034000"/>
                  </a:lnTo>
                  <a:lnTo>
                    <a:pt x="1287240" y="976441"/>
                  </a:lnTo>
                  <a:lnTo>
                    <a:pt x="1259516" y="932080"/>
                  </a:lnTo>
                  <a:lnTo>
                    <a:pt x="1224168" y="895235"/>
                  </a:lnTo>
                  <a:lnTo>
                    <a:pt x="1183833" y="865153"/>
                  </a:lnTo>
                  <a:lnTo>
                    <a:pt x="1141143" y="841081"/>
                  </a:lnTo>
                  <a:lnTo>
                    <a:pt x="1098733" y="822268"/>
                  </a:lnTo>
                  <a:lnTo>
                    <a:pt x="1059238" y="807962"/>
                  </a:lnTo>
                  <a:lnTo>
                    <a:pt x="1025291" y="797410"/>
                  </a:lnTo>
                  <a:lnTo>
                    <a:pt x="954523" y="767275"/>
                  </a:lnTo>
                  <a:lnTo>
                    <a:pt x="910427" y="733811"/>
                  </a:lnTo>
                  <a:lnTo>
                    <a:pt x="887791" y="706660"/>
                  </a:lnTo>
                  <a:lnTo>
                    <a:pt x="881404" y="695466"/>
                  </a:lnTo>
                  <a:lnTo>
                    <a:pt x="879979" y="695130"/>
                  </a:lnTo>
                  <a:lnTo>
                    <a:pt x="872621" y="676862"/>
                  </a:lnTo>
                  <a:lnTo>
                    <a:pt x="869255" y="654291"/>
                  </a:lnTo>
                  <a:lnTo>
                    <a:pt x="869424" y="638931"/>
                  </a:lnTo>
                  <a:lnTo>
                    <a:pt x="879643" y="575384"/>
                  </a:lnTo>
                  <a:lnTo>
                    <a:pt x="888755" y="544579"/>
                  </a:lnTo>
                  <a:lnTo>
                    <a:pt x="942690" y="429334"/>
                  </a:lnTo>
                  <a:lnTo>
                    <a:pt x="961110" y="380449"/>
                  </a:lnTo>
                  <a:lnTo>
                    <a:pt x="975539" y="324900"/>
                  </a:lnTo>
                  <a:lnTo>
                    <a:pt x="983450" y="261828"/>
                  </a:lnTo>
                  <a:lnTo>
                    <a:pt x="983111" y="222732"/>
                  </a:lnTo>
                  <a:lnTo>
                    <a:pt x="977139" y="182505"/>
                  </a:lnTo>
                  <a:lnTo>
                    <a:pt x="964898" y="142704"/>
                  </a:lnTo>
                  <a:lnTo>
                    <a:pt x="945747" y="104885"/>
                  </a:lnTo>
                  <a:lnTo>
                    <a:pt x="919050" y="70605"/>
                  </a:lnTo>
                  <a:lnTo>
                    <a:pt x="884167" y="41420"/>
                  </a:lnTo>
                  <a:lnTo>
                    <a:pt x="840461" y="18886"/>
                  </a:lnTo>
                  <a:lnTo>
                    <a:pt x="787293" y="4561"/>
                  </a:lnTo>
                  <a:lnTo>
                    <a:pt x="724025" y="0"/>
                  </a:lnTo>
                  <a:close/>
                </a:path>
              </a:pathLst>
            </a:custGeom>
            <a:solidFill>
              <a:srgbClr val="B5B5B6"/>
            </a:solidFill>
          </p:spPr>
          <p:txBody>
            <a:bodyPr wrap="square" lIns="0" tIns="0" rIns="0" bIns="0" rtlCol="0"/>
            <a:lstStyle/>
            <a:p>
              <a:endParaRPr/>
            </a:p>
          </p:txBody>
        </p:sp>
        <p:sp>
          <p:nvSpPr>
            <p:cNvPr id="15" name="object 15"/>
            <p:cNvSpPr/>
            <p:nvPr/>
          </p:nvSpPr>
          <p:spPr>
            <a:xfrm>
              <a:off x="7043553" y="4748648"/>
              <a:ext cx="251819" cy="252188"/>
            </a:xfrm>
            <a:prstGeom prst="rect">
              <a:avLst/>
            </a:prstGeom>
            <a:blipFill>
              <a:blip r:embed="rId4" cstate="print"/>
              <a:stretch>
                <a:fillRect/>
              </a:stretch>
            </a:blipFill>
          </p:spPr>
          <p:txBody>
            <a:bodyPr wrap="square" lIns="0" tIns="0" rIns="0" bIns="0" rtlCol="0"/>
            <a:lstStyle/>
            <a:p>
              <a:endParaRPr/>
            </a:p>
          </p:txBody>
        </p:sp>
      </p:grpSp>
      <p:grpSp>
        <p:nvGrpSpPr>
          <p:cNvPr id="16" name="object 16"/>
          <p:cNvGrpSpPr/>
          <p:nvPr/>
        </p:nvGrpSpPr>
        <p:grpSpPr>
          <a:xfrm>
            <a:off x="477012" y="981455"/>
            <a:ext cx="5478780" cy="2216150"/>
            <a:chOff x="477012" y="981455"/>
            <a:chExt cx="5478780" cy="2216150"/>
          </a:xfrm>
        </p:grpSpPr>
        <p:sp>
          <p:nvSpPr>
            <p:cNvPr id="17" name="object 17"/>
            <p:cNvSpPr/>
            <p:nvPr/>
          </p:nvSpPr>
          <p:spPr>
            <a:xfrm>
              <a:off x="477012" y="981455"/>
              <a:ext cx="5478780" cy="2216150"/>
            </a:xfrm>
            <a:custGeom>
              <a:avLst/>
              <a:gdLst/>
              <a:ahLst/>
              <a:cxnLst/>
              <a:rect l="l" t="t" r="r" b="b"/>
              <a:pathLst>
                <a:path w="5478780" h="2216150">
                  <a:moveTo>
                    <a:pt x="5292471" y="0"/>
                  </a:moveTo>
                  <a:lnTo>
                    <a:pt x="186359" y="0"/>
                  </a:lnTo>
                  <a:lnTo>
                    <a:pt x="136818" y="6656"/>
                  </a:lnTo>
                  <a:lnTo>
                    <a:pt x="92301" y="25442"/>
                  </a:lnTo>
                  <a:lnTo>
                    <a:pt x="54584" y="54578"/>
                  </a:lnTo>
                  <a:lnTo>
                    <a:pt x="25444" y="92286"/>
                  </a:lnTo>
                  <a:lnTo>
                    <a:pt x="6657" y="136789"/>
                  </a:lnTo>
                  <a:lnTo>
                    <a:pt x="0" y="186309"/>
                  </a:lnTo>
                  <a:lnTo>
                    <a:pt x="0" y="2029587"/>
                  </a:lnTo>
                  <a:lnTo>
                    <a:pt x="6657" y="2079106"/>
                  </a:lnTo>
                  <a:lnTo>
                    <a:pt x="25444" y="2123609"/>
                  </a:lnTo>
                  <a:lnTo>
                    <a:pt x="54584" y="2161317"/>
                  </a:lnTo>
                  <a:lnTo>
                    <a:pt x="92301" y="2190453"/>
                  </a:lnTo>
                  <a:lnTo>
                    <a:pt x="136818" y="2209239"/>
                  </a:lnTo>
                  <a:lnTo>
                    <a:pt x="186359" y="2215896"/>
                  </a:lnTo>
                  <a:lnTo>
                    <a:pt x="5292471" y="2215896"/>
                  </a:lnTo>
                  <a:lnTo>
                    <a:pt x="5341990" y="2209239"/>
                  </a:lnTo>
                  <a:lnTo>
                    <a:pt x="5386493" y="2190453"/>
                  </a:lnTo>
                  <a:lnTo>
                    <a:pt x="5424201" y="2161317"/>
                  </a:lnTo>
                  <a:lnTo>
                    <a:pt x="5453337" y="2123609"/>
                  </a:lnTo>
                  <a:lnTo>
                    <a:pt x="5472123" y="2079106"/>
                  </a:lnTo>
                  <a:lnTo>
                    <a:pt x="5478780" y="2029587"/>
                  </a:lnTo>
                  <a:lnTo>
                    <a:pt x="5478780" y="186309"/>
                  </a:lnTo>
                  <a:lnTo>
                    <a:pt x="5472123" y="136789"/>
                  </a:lnTo>
                  <a:lnTo>
                    <a:pt x="5453337" y="92286"/>
                  </a:lnTo>
                  <a:lnTo>
                    <a:pt x="5424201" y="54578"/>
                  </a:lnTo>
                  <a:lnTo>
                    <a:pt x="5386493" y="25442"/>
                  </a:lnTo>
                  <a:lnTo>
                    <a:pt x="5341990" y="6656"/>
                  </a:lnTo>
                  <a:lnTo>
                    <a:pt x="5292471" y="0"/>
                  </a:lnTo>
                  <a:close/>
                </a:path>
              </a:pathLst>
            </a:custGeom>
            <a:solidFill>
              <a:srgbClr val="D9D9D9"/>
            </a:solidFill>
          </p:spPr>
          <p:txBody>
            <a:bodyPr wrap="square" lIns="0" tIns="0" rIns="0" bIns="0" rtlCol="0"/>
            <a:lstStyle/>
            <a:p>
              <a:endParaRPr/>
            </a:p>
          </p:txBody>
        </p:sp>
        <p:sp>
          <p:nvSpPr>
            <p:cNvPr id="18" name="object 18"/>
            <p:cNvSpPr/>
            <p:nvPr/>
          </p:nvSpPr>
          <p:spPr>
            <a:xfrm>
              <a:off x="847344" y="1872995"/>
              <a:ext cx="1362456" cy="1063752"/>
            </a:xfrm>
            <a:prstGeom prst="rect">
              <a:avLst/>
            </a:prstGeom>
            <a:blipFill>
              <a:blip r:embed="rId5" cstate="print"/>
              <a:stretch>
                <a:fillRect/>
              </a:stretch>
            </a:blipFill>
          </p:spPr>
          <p:txBody>
            <a:bodyPr wrap="square" lIns="0" tIns="0" rIns="0" bIns="0" rtlCol="0"/>
            <a:lstStyle/>
            <a:p>
              <a:endParaRPr/>
            </a:p>
          </p:txBody>
        </p:sp>
      </p:grpSp>
      <p:grpSp>
        <p:nvGrpSpPr>
          <p:cNvPr id="19" name="object 19"/>
          <p:cNvGrpSpPr/>
          <p:nvPr/>
        </p:nvGrpSpPr>
        <p:grpSpPr>
          <a:xfrm>
            <a:off x="9949321" y="4791836"/>
            <a:ext cx="1005840" cy="748665"/>
            <a:chOff x="9949321" y="4791836"/>
            <a:chExt cx="1005840" cy="748665"/>
          </a:xfrm>
        </p:grpSpPr>
        <p:sp>
          <p:nvSpPr>
            <p:cNvPr id="20" name="object 20"/>
            <p:cNvSpPr/>
            <p:nvPr/>
          </p:nvSpPr>
          <p:spPr>
            <a:xfrm>
              <a:off x="9949321" y="5135931"/>
              <a:ext cx="209227" cy="211683"/>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9967635" y="5347831"/>
              <a:ext cx="171520" cy="192338"/>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10106406" y="4801361"/>
              <a:ext cx="839469" cy="374650"/>
            </a:xfrm>
            <a:custGeom>
              <a:avLst/>
              <a:gdLst/>
              <a:ahLst/>
              <a:cxnLst/>
              <a:rect l="l" t="t" r="r" b="b"/>
              <a:pathLst>
                <a:path w="839470" h="374650">
                  <a:moveTo>
                    <a:pt x="0" y="374523"/>
                  </a:moveTo>
                  <a:lnTo>
                    <a:pt x="839216" y="0"/>
                  </a:lnTo>
                </a:path>
              </a:pathLst>
            </a:custGeom>
            <a:ln w="19050">
              <a:solidFill>
                <a:srgbClr val="B71E86"/>
              </a:solidFill>
            </a:ln>
          </p:spPr>
          <p:txBody>
            <a:bodyPr wrap="square" lIns="0" tIns="0" rIns="0" bIns="0" rtlCol="0"/>
            <a:lstStyle/>
            <a:p>
              <a:endParaRPr/>
            </a:p>
          </p:txBody>
        </p:sp>
      </p:grpSp>
      <p:sp>
        <p:nvSpPr>
          <p:cNvPr id="23" name="object 23"/>
          <p:cNvSpPr txBox="1"/>
          <p:nvPr/>
        </p:nvSpPr>
        <p:spPr>
          <a:xfrm>
            <a:off x="846226" y="2993898"/>
            <a:ext cx="954405" cy="193675"/>
          </a:xfrm>
          <a:prstGeom prst="rect">
            <a:avLst/>
          </a:prstGeom>
        </p:spPr>
        <p:txBody>
          <a:bodyPr vert="horz" wrap="square" lIns="0" tIns="13335" rIns="0" bIns="0" rtlCol="0">
            <a:spAutoFit/>
          </a:bodyPr>
          <a:lstStyle/>
          <a:p>
            <a:pPr marL="12700">
              <a:lnSpc>
                <a:spcPct val="100000"/>
              </a:lnSpc>
              <a:spcBef>
                <a:spcPts val="105"/>
              </a:spcBef>
            </a:pPr>
            <a:r>
              <a:rPr sz="1100" b="1" dirty="0">
                <a:latin typeface="Meiryo UI"/>
                <a:cs typeface="Meiryo UI"/>
              </a:rPr>
              <a:t>ウイルスイメージ</a:t>
            </a:r>
            <a:endParaRPr sz="1100">
              <a:latin typeface="Meiryo UI"/>
              <a:cs typeface="Meiryo UI"/>
            </a:endParaRPr>
          </a:p>
        </p:txBody>
      </p:sp>
      <p:sp>
        <p:nvSpPr>
          <p:cNvPr id="24" name="object 24"/>
          <p:cNvSpPr/>
          <p:nvPr/>
        </p:nvSpPr>
        <p:spPr>
          <a:xfrm>
            <a:off x="1387094" y="2106422"/>
            <a:ext cx="211328" cy="212851"/>
          </a:xfrm>
          <a:prstGeom prst="rect">
            <a:avLst/>
          </a:prstGeom>
          <a:blipFill>
            <a:blip r:embed="rId7" cstate="print"/>
            <a:stretch>
              <a:fillRect/>
            </a:stretch>
          </a:blipFill>
        </p:spPr>
        <p:txBody>
          <a:bodyPr wrap="square" lIns="0" tIns="0" rIns="0" bIns="0" rtlCol="0"/>
          <a:lstStyle/>
          <a:p>
            <a:endParaRPr/>
          </a:p>
        </p:txBody>
      </p:sp>
      <p:sp>
        <p:nvSpPr>
          <p:cNvPr id="25" name="object 25"/>
          <p:cNvSpPr txBox="1"/>
          <p:nvPr/>
        </p:nvSpPr>
        <p:spPr>
          <a:xfrm>
            <a:off x="2274570" y="1337426"/>
            <a:ext cx="981075" cy="716915"/>
          </a:xfrm>
          <a:prstGeom prst="rect">
            <a:avLst/>
          </a:prstGeom>
        </p:spPr>
        <p:txBody>
          <a:bodyPr vert="horz" wrap="square" lIns="0" tIns="73025" rIns="0" bIns="0" rtlCol="0">
            <a:spAutoFit/>
          </a:bodyPr>
          <a:lstStyle/>
          <a:p>
            <a:pPr marL="135255">
              <a:lnSpc>
                <a:spcPct val="100000"/>
              </a:lnSpc>
              <a:spcBef>
                <a:spcPts val="575"/>
              </a:spcBef>
            </a:pPr>
            <a:r>
              <a:rPr sz="1400" b="1" spc="5" dirty="0">
                <a:latin typeface="Meiryo UI"/>
                <a:cs typeface="Meiryo UI"/>
              </a:rPr>
              <a:t>ス</a:t>
            </a:r>
            <a:r>
              <a:rPr sz="1400" b="1" dirty="0">
                <a:latin typeface="Meiryo UI"/>
                <a:cs typeface="Meiryo UI"/>
              </a:rPr>
              <a:t>パイク</a:t>
            </a:r>
            <a:endParaRPr sz="1400">
              <a:latin typeface="Meiryo UI"/>
              <a:cs typeface="Meiryo UI"/>
            </a:endParaRPr>
          </a:p>
          <a:p>
            <a:pPr marL="12700" marR="5080">
              <a:lnSpc>
                <a:spcPct val="100000"/>
              </a:lnSpc>
              <a:spcBef>
                <a:spcPts val="409"/>
              </a:spcBef>
            </a:pPr>
            <a:r>
              <a:rPr sz="1200" dirty="0">
                <a:latin typeface="Meiryo UI"/>
                <a:cs typeface="Meiryo UI"/>
              </a:rPr>
              <a:t>感染の足掛かり と</a:t>
            </a:r>
            <a:r>
              <a:rPr sz="1200" spc="5" dirty="0">
                <a:latin typeface="Meiryo UI"/>
                <a:cs typeface="Meiryo UI"/>
              </a:rPr>
              <a:t>な</a:t>
            </a:r>
            <a:r>
              <a:rPr sz="1200" dirty="0">
                <a:latin typeface="Meiryo UI"/>
                <a:cs typeface="Meiryo UI"/>
              </a:rPr>
              <a:t>る</a:t>
            </a:r>
            <a:r>
              <a:rPr sz="1200" spc="-5" dirty="0">
                <a:latin typeface="Meiryo UI"/>
                <a:cs typeface="Meiryo UI"/>
              </a:rPr>
              <a:t>タ</a:t>
            </a:r>
            <a:r>
              <a:rPr sz="1200" dirty="0">
                <a:latin typeface="Meiryo UI"/>
                <a:cs typeface="Meiryo UI"/>
              </a:rPr>
              <a:t>ンパク質</a:t>
            </a:r>
            <a:endParaRPr sz="1200">
              <a:latin typeface="Meiryo UI"/>
              <a:cs typeface="Meiryo UI"/>
            </a:endParaRPr>
          </a:p>
        </p:txBody>
      </p:sp>
      <p:grpSp>
        <p:nvGrpSpPr>
          <p:cNvPr id="26" name="object 26"/>
          <p:cNvGrpSpPr/>
          <p:nvPr/>
        </p:nvGrpSpPr>
        <p:grpSpPr>
          <a:xfrm>
            <a:off x="595756" y="1027049"/>
            <a:ext cx="2024380" cy="1110615"/>
            <a:chOff x="595756" y="1027049"/>
            <a:chExt cx="2024380" cy="1110615"/>
          </a:xfrm>
        </p:grpSpPr>
        <p:sp>
          <p:nvSpPr>
            <p:cNvPr id="27" name="object 27"/>
            <p:cNvSpPr/>
            <p:nvPr/>
          </p:nvSpPr>
          <p:spPr>
            <a:xfrm>
              <a:off x="1483614" y="1480566"/>
              <a:ext cx="758190" cy="647700"/>
            </a:xfrm>
            <a:custGeom>
              <a:avLst/>
              <a:gdLst/>
              <a:ahLst/>
              <a:cxnLst/>
              <a:rect l="l" t="t" r="r" b="b"/>
              <a:pathLst>
                <a:path w="758189" h="647700">
                  <a:moveTo>
                    <a:pt x="0" y="647573"/>
                  </a:moveTo>
                  <a:lnTo>
                    <a:pt x="34925" y="0"/>
                  </a:lnTo>
                </a:path>
                <a:path w="758189" h="647700">
                  <a:moveTo>
                    <a:pt x="28956" y="0"/>
                  </a:moveTo>
                  <a:lnTo>
                    <a:pt x="757682" y="19558"/>
                  </a:lnTo>
                </a:path>
              </a:pathLst>
            </a:custGeom>
            <a:ln w="19050">
              <a:solidFill>
                <a:srgbClr val="B71E86"/>
              </a:solidFill>
            </a:ln>
          </p:spPr>
          <p:txBody>
            <a:bodyPr wrap="square" lIns="0" tIns="0" rIns="0" bIns="0" rtlCol="0"/>
            <a:lstStyle/>
            <a:p>
              <a:endParaRPr/>
            </a:p>
          </p:txBody>
        </p:sp>
        <p:sp>
          <p:nvSpPr>
            <p:cNvPr id="28" name="object 28"/>
            <p:cNvSpPr/>
            <p:nvPr/>
          </p:nvSpPr>
          <p:spPr>
            <a:xfrm>
              <a:off x="598931" y="1030224"/>
              <a:ext cx="2018030" cy="311150"/>
            </a:xfrm>
            <a:custGeom>
              <a:avLst/>
              <a:gdLst/>
              <a:ahLst/>
              <a:cxnLst/>
              <a:rect l="l" t="t" r="r" b="b"/>
              <a:pathLst>
                <a:path w="2018030" h="311150">
                  <a:moveTo>
                    <a:pt x="1862328" y="0"/>
                  </a:moveTo>
                  <a:lnTo>
                    <a:pt x="155448" y="0"/>
                  </a:lnTo>
                  <a:lnTo>
                    <a:pt x="106314" y="7924"/>
                  </a:lnTo>
                  <a:lnTo>
                    <a:pt x="63642" y="29992"/>
                  </a:lnTo>
                  <a:lnTo>
                    <a:pt x="29992" y="63642"/>
                  </a:lnTo>
                  <a:lnTo>
                    <a:pt x="7924" y="106314"/>
                  </a:lnTo>
                  <a:lnTo>
                    <a:pt x="0" y="155448"/>
                  </a:lnTo>
                  <a:lnTo>
                    <a:pt x="7924" y="204581"/>
                  </a:lnTo>
                  <a:lnTo>
                    <a:pt x="29992" y="247253"/>
                  </a:lnTo>
                  <a:lnTo>
                    <a:pt x="63642" y="280903"/>
                  </a:lnTo>
                  <a:lnTo>
                    <a:pt x="106314" y="302971"/>
                  </a:lnTo>
                  <a:lnTo>
                    <a:pt x="155448" y="310896"/>
                  </a:lnTo>
                  <a:lnTo>
                    <a:pt x="1862328" y="310896"/>
                  </a:lnTo>
                  <a:lnTo>
                    <a:pt x="1911461" y="302971"/>
                  </a:lnTo>
                  <a:lnTo>
                    <a:pt x="1954133" y="280903"/>
                  </a:lnTo>
                  <a:lnTo>
                    <a:pt x="1987783" y="247253"/>
                  </a:lnTo>
                  <a:lnTo>
                    <a:pt x="2009851" y="204581"/>
                  </a:lnTo>
                  <a:lnTo>
                    <a:pt x="2017776" y="155448"/>
                  </a:lnTo>
                  <a:lnTo>
                    <a:pt x="2009851" y="106314"/>
                  </a:lnTo>
                  <a:lnTo>
                    <a:pt x="1987783" y="63642"/>
                  </a:lnTo>
                  <a:lnTo>
                    <a:pt x="1954133" y="29992"/>
                  </a:lnTo>
                  <a:lnTo>
                    <a:pt x="1911461" y="7924"/>
                  </a:lnTo>
                  <a:lnTo>
                    <a:pt x="1862328" y="0"/>
                  </a:lnTo>
                  <a:close/>
                </a:path>
              </a:pathLst>
            </a:custGeom>
            <a:solidFill>
              <a:srgbClr val="FFFFFF"/>
            </a:solidFill>
          </p:spPr>
          <p:txBody>
            <a:bodyPr wrap="square" lIns="0" tIns="0" rIns="0" bIns="0" rtlCol="0"/>
            <a:lstStyle/>
            <a:p>
              <a:endParaRPr/>
            </a:p>
          </p:txBody>
        </p:sp>
        <p:sp>
          <p:nvSpPr>
            <p:cNvPr id="29" name="object 29"/>
            <p:cNvSpPr/>
            <p:nvPr/>
          </p:nvSpPr>
          <p:spPr>
            <a:xfrm>
              <a:off x="598931" y="1030224"/>
              <a:ext cx="2018030" cy="311150"/>
            </a:xfrm>
            <a:custGeom>
              <a:avLst/>
              <a:gdLst/>
              <a:ahLst/>
              <a:cxnLst/>
              <a:rect l="l" t="t" r="r" b="b"/>
              <a:pathLst>
                <a:path w="2018030" h="311150">
                  <a:moveTo>
                    <a:pt x="0" y="155448"/>
                  </a:moveTo>
                  <a:lnTo>
                    <a:pt x="7924" y="106314"/>
                  </a:lnTo>
                  <a:lnTo>
                    <a:pt x="29992" y="63642"/>
                  </a:lnTo>
                  <a:lnTo>
                    <a:pt x="63642" y="29992"/>
                  </a:lnTo>
                  <a:lnTo>
                    <a:pt x="106314" y="7924"/>
                  </a:lnTo>
                  <a:lnTo>
                    <a:pt x="155448" y="0"/>
                  </a:lnTo>
                  <a:lnTo>
                    <a:pt x="1862328" y="0"/>
                  </a:lnTo>
                  <a:lnTo>
                    <a:pt x="1911461" y="7924"/>
                  </a:lnTo>
                  <a:lnTo>
                    <a:pt x="1954133" y="29992"/>
                  </a:lnTo>
                  <a:lnTo>
                    <a:pt x="1987783" y="63642"/>
                  </a:lnTo>
                  <a:lnTo>
                    <a:pt x="2009851" y="106314"/>
                  </a:lnTo>
                  <a:lnTo>
                    <a:pt x="2017776" y="155448"/>
                  </a:lnTo>
                  <a:lnTo>
                    <a:pt x="2009851" y="204581"/>
                  </a:lnTo>
                  <a:lnTo>
                    <a:pt x="1987783" y="247253"/>
                  </a:lnTo>
                  <a:lnTo>
                    <a:pt x="1954133" y="280903"/>
                  </a:lnTo>
                  <a:lnTo>
                    <a:pt x="1911461" y="302971"/>
                  </a:lnTo>
                  <a:lnTo>
                    <a:pt x="1862328" y="310896"/>
                  </a:lnTo>
                  <a:lnTo>
                    <a:pt x="155448" y="310896"/>
                  </a:lnTo>
                  <a:lnTo>
                    <a:pt x="106314" y="302971"/>
                  </a:lnTo>
                  <a:lnTo>
                    <a:pt x="63642" y="280903"/>
                  </a:lnTo>
                  <a:lnTo>
                    <a:pt x="29992" y="247253"/>
                  </a:lnTo>
                  <a:lnTo>
                    <a:pt x="7924" y="204581"/>
                  </a:lnTo>
                  <a:lnTo>
                    <a:pt x="0" y="155448"/>
                  </a:lnTo>
                  <a:close/>
                </a:path>
              </a:pathLst>
            </a:custGeom>
            <a:ln w="6350">
              <a:solidFill>
                <a:srgbClr val="000000"/>
              </a:solidFill>
            </a:ln>
          </p:spPr>
          <p:txBody>
            <a:bodyPr wrap="square" lIns="0" tIns="0" rIns="0" bIns="0" rtlCol="0"/>
            <a:lstStyle/>
            <a:p>
              <a:endParaRPr/>
            </a:p>
          </p:txBody>
        </p:sp>
      </p:grpSp>
      <p:sp>
        <p:nvSpPr>
          <p:cNvPr id="30" name="object 30"/>
          <p:cNvSpPr txBox="1"/>
          <p:nvPr/>
        </p:nvSpPr>
        <p:spPr>
          <a:xfrm>
            <a:off x="3468751" y="1368933"/>
            <a:ext cx="2343785" cy="386715"/>
          </a:xfrm>
          <a:prstGeom prst="rect">
            <a:avLst/>
          </a:prstGeom>
        </p:spPr>
        <p:txBody>
          <a:bodyPr vert="horz" wrap="square" lIns="0" tIns="22860" rIns="0" bIns="0" rtlCol="0">
            <a:spAutoFit/>
          </a:bodyPr>
          <a:lstStyle/>
          <a:p>
            <a:pPr marL="131445" marR="5080" indent="-119380">
              <a:lnSpc>
                <a:spcPts val="1400"/>
              </a:lnSpc>
              <a:spcBef>
                <a:spcPts val="180"/>
              </a:spcBef>
            </a:pPr>
            <a:r>
              <a:rPr sz="1200" dirty="0">
                <a:latin typeface="Meiryo UI"/>
                <a:cs typeface="Meiryo UI"/>
              </a:rPr>
              <a:t>体内で</a:t>
            </a:r>
            <a:r>
              <a:rPr sz="1200" spc="-5" dirty="0">
                <a:latin typeface="Meiryo UI"/>
                <a:cs typeface="Meiryo UI"/>
              </a:rPr>
              <a:t>ウ</a:t>
            </a:r>
            <a:r>
              <a:rPr sz="1200" spc="-10" dirty="0">
                <a:latin typeface="Meiryo UI"/>
                <a:cs typeface="Meiryo UI"/>
              </a:rPr>
              <a:t>イ</a:t>
            </a:r>
            <a:r>
              <a:rPr sz="1200" dirty="0">
                <a:latin typeface="Meiryo UI"/>
                <a:cs typeface="Meiryo UI"/>
              </a:rPr>
              <a:t>ルスと受容体が結合する</a:t>
            </a:r>
            <a:r>
              <a:rPr sz="1200" spc="-15" dirty="0">
                <a:latin typeface="Meiryo UI"/>
                <a:cs typeface="Meiryo UI"/>
              </a:rPr>
              <a:t>と</a:t>
            </a:r>
            <a:r>
              <a:rPr sz="1200" dirty="0">
                <a:latin typeface="Meiryo UI"/>
                <a:cs typeface="Meiryo UI"/>
              </a:rPr>
              <a:t>、 </a:t>
            </a:r>
            <a:r>
              <a:rPr sz="1200" spc="-5" dirty="0">
                <a:latin typeface="Meiryo UI"/>
                <a:cs typeface="Meiryo UI"/>
              </a:rPr>
              <a:t>ウ</a:t>
            </a:r>
            <a:r>
              <a:rPr sz="1200" spc="-10" dirty="0">
                <a:latin typeface="Meiryo UI"/>
                <a:cs typeface="Meiryo UI"/>
              </a:rPr>
              <a:t>イ</a:t>
            </a:r>
            <a:r>
              <a:rPr sz="1200" dirty="0">
                <a:latin typeface="Meiryo UI"/>
                <a:cs typeface="Meiryo UI"/>
              </a:rPr>
              <a:t>ルスが細胞に侵入</a:t>
            </a:r>
            <a:r>
              <a:rPr sz="1200" spc="-5" dirty="0">
                <a:latin typeface="Meiryo UI"/>
                <a:cs typeface="Meiryo UI"/>
              </a:rPr>
              <a:t>し、</a:t>
            </a:r>
            <a:r>
              <a:rPr sz="1200" dirty="0">
                <a:latin typeface="Meiryo UI"/>
                <a:cs typeface="Meiryo UI"/>
              </a:rPr>
              <a:t>感染する</a:t>
            </a:r>
            <a:endParaRPr sz="1200">
              <a:latin typeface="Meiryo UI"/>
              <a:cs typeface="Meiryo UI"/>
            </a:endParaRPr>
          </a:p>
        </p:txBody>
      </p:sp>
      <p:sp>
        <p:nvSpPr>
          <p:cNvPr id="31" name="object 31"/>
          <p:cNvSpPr txBox="1"/>
          <p:nvPr/>
        </p:nvSpPr>
        <p:spPr>
          <a:xfrm>
            <a:off x="964793" y="1035811"/>
            <a:ext cx="128778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Meiryo UI"/>
                <a:cs typeface="Meiryo UI"/>
              </a:rPr>
              <a:t>ウ</a:t>
            </a:r>
            <a:r>
              <a:rPr sz="1800" spc="-10" dirty="0">
                <a:latin typeface="Meiryo UI"/>
                <a:cs typeface="Meiryo UI"/>
              </a:rPr>
              <a:t>イ</a:t>
            </a:r>
            <a:r>
              <a:rPr sz="1800" spc="-5" dirty="0">
                <a:latin typeface="Meiryo UI"/>
                <a:cs typeface="Meiryo UI"/>
              </a:rPr>
              <a:t>ルス</a:t>
            </a:r>
            <a:r>
              <a:rPr sz="1800" spc="-10" dirty="0">
                <a:latin typeface="Meiryo UI"/>
                <a:cs typeface="Meiryo UI"/>
              </a:rPr>
              <a:t>と</a:t>
            </a:r>
            <a:r>
              <a:rPr sz="1800" spc="-5" dirty="0">
                <a:latin typeface="Meiryo UI"/>
                <a:cs typeface="Meiryo UI"/>
              </a:rPr>
              <a:t>は？</a:t>
            </a:r>
            <a:endParaRPr sz="1800">
              <a:latin typeface="Meiryo UI"/>
              <a:cs typeface="Meiryo UI"/>
            </a:endParaRPr>
          </a:p>
        </p:txBody>
      </p:sp>
      <p:sp>
        <p:nvSpPr>
          <p:cNvPr id="32" name="object 32"/>
          <p:cNvSpPr txBox="1"/>
          <p:nvPr/>
        </p:nvSpPr>
        <p:spPr>
          <a:xfrm>
            <a:off x="6563359" y="1042542"/>
            <a:ext cx="177101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Meiryo UI"/>
                <a:cs typeface="Meiryo UI"/>
              </a:rPr>
              <a:t>D</a:t>
            </a:r>
            <a:r>
              <a:rPr sz="1800" spc="-5" dirty="0">
                <a:latin typeface="Meiryo UI"/>
                <a:cs typeface="Meiryo UI"/>
              </a:rPr>
              <a:t>N</a:t>
            </a:r>
            <a:r>
              <a:rPr sz="1800" dirty="0">
                <a:latin typeface="Meiryo UI"/>
                <a:cs typeface="Meiryo UI"/>
              </a:rPr>
              <a:t>Aワ</a:t>
            </a:r>
            <a:r>
              <a:rPr sz="1800" spc="5" dirty="0">
                <a:latin typeface="Meiryo UI"/>
                <a:cs typeface="Meiryo UI"/>
              </a:rPr>
              <a:t>ク</a:t>
            </a:r>
            <a:r>
              <a:rPr sz="1800" spc="-5" dirty="0">
                <a:latin typeface="Meiryo UI"/>
                <a:cs typeface="Meiryo UI"/>
              </a:rPr>
              <a:t>チ</a:t>
            </a:r>
            <a:r>
              <a:rPr sz="1800" spc="5" dirty="0">
                <a:latin typeface="Meiryo UI"/>
                <a:cs typeface="Meiryo UI"/>
              </a:rPr>
              <a:t>ン</a:t>
            </a:r>
            <a:r>
              <a:rPr sz="1800" dirty="0">
                <a:latin typeface="Meiryo UI"/>
                <a:cs typeface="Meiryo UI"/>
              </a:rPr>
              <a:t>とは？</a:t>
            </a:r>
            <a:endParaRPr sz="1800">
              <a:latin typeface="Meiryo UI"/>
              <a:cs typeface="Meiryo UI"/>
            </a:endParaRPr>
          </a:p>
        </p:txBody>
      </p:sp>
      <p:sp>
        <p:nvSpPr>
          <p:cNvPr id="33" name="object 33"/>
          <p:cNvSpPr txBox="1"/>
          <p:nvPr/>
        </p:nvSpPr>
        <p:spPr>
          <a:xfrm>
            <a:off x="9109709" y="1932559"/>
            <a:ext cx="625475"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Meiryo UI"/>
                <a:cs typeface="Meiryo UI"/>
              </a:rPr>
              <a:t>プ</a:t>
            </a:r>
            <a:r>
              <a:rPr sz="1200" b="1" dirty="0">
                <a:latin typeface="Meiryo UI"/>
                <a:cs typeface="Meiryo UI"/>
              </a:rPr>
              <a:t>ラスミド</a:t>
            </a:r>
            <a:endParaRPr sz="1200">
              <a:latin typeface="Meiryo UI"/>
              <a:cs typeface="Meiryo UI"/>
            </a:endParaRPr>
          </a:p>
        </p:txBody>
      </p:sp>
      <p:sp>
        <p:nvSpPr>
          <p:cNvPr id="34" name="object 34"/>
          <p:cNvSpPr/>
          <p:nvPr/>
        </p:nvSpPr>
        <p:spPr>
          <a:xfrm>
            <a:off x="6388608" y="1517903"/>
            <a:ext cx="1734820" cy="1362710"/>
          </a:xfrm>
          <a:custGeom>
            <a:avLst/>
            <a:gdLst/>
            <a:ahLst/>
            <a:cxnLst/>
            <a:rect l="l" t="t" r="r" b="b"/>
            <a:pathLst>
              <a:path w="1734820" h="1362710">
                <a:moveTo>
                  <a:pt x="1619758" y="0"/>
                </a:moveTo>
                <a:lnTo>
                  <a:pt x="114553" y="0"/>
                </a:lnTo>
                <a:lnTo>
                  <a:pt x="69973" y="9005"/>
                </a:lnTo>
                <a:lnTo>
                  <a:pt x="33559" y="33559"/>
                </a:lnTo>
                <a:lnTo>
                  <a:pt x="9005" y="69973"/>
                </a:lnTo>
                <a:lnTo>
                  <a:pt x="0" y="114554"/>
                </a:lnTo>
                <a:lnTo>
                  <a:pt x="0" y="1247902"/>
                </a:lnTo>
                <a:lnTo>
                  <a:pt x="9005" y="1292482"/>
                </a:lnTo>
                <a:lnTo>
                  <a:pt x="33559" y="1328896"/>
                </a:lnTo>
                <a:lnTo>
                  <a:pt x="69973" y="1353450"/>
                </a:lnTo>
                <a:lnTo>
                  <a:pt x="114553" y="1362456"/>
                </a:lnTo>
                <a:lnTo>
                  <a:pt x="1619758" y="1362456"/>
                </a:lnTo>
                <a:lnTo>
                  <a:pt x="1664338" y="1353450"/>
                </a:lnTo>
                <a:lnTo>
                  <a:pt x="1700752" y="1328896"/>
                </a:lnTo>
                <a:lnTo>
                  <a:pt x="1725306" y="1292482"/>
                </a:lnTo>
                <a:lnTo>
                  <a:pt x="1734312" y="1247902"/>
                </a:lnTo>
                <a:lnTo>
                  <a:pt x="1734312" y="114554"/>
                </a:lnTo>
                <a:lnTo>
                  <a:pt x="1725306" y="69973"/>
                </a:lnTo>
                <a:lnTo>
                  <a:pt x="1700752" y="33559"/>
                </a:lnTo>
                <a:lnTo>
                  <a:pt x="1664338" y="9005"/>
                </a:lnTo>
                <a:lnTo>
                  <a:pt x="1619758" y="0"/>
                </a:lnTo>
                <a:close/>
              </a:path>
            </a:pathLst>
          </a:custGeom>
          <a:solidFill>
            <a:srgbClr val="F1F1F1"/>
          </a:solidFill>
        </p:spPr>
        <p:txBody>
          <a:bodyPr wrap="square" lIns="0" tIns="0" rIns="0" bIns="0" rtlCol="0"/>
          <a:lstStyle/>
          <a:p>
            <a:endParaRPr/>
          </a:p>
        </p:txBody>
      </p:sp>
      <p:sp>
        <p:nvSpPr>
          <p:cNvPr id="35" name="object 35"/>
          <p:cNvSpPr txBox="1"/>
          <p:nvPr/>
        </p:nvSpPr>
        <p:spPr>
          <a:xfrm>
            <a:off x="6932168" y="1634490"/>
            <a:ext cx="53467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Meiryo UI"/>
                <a:cs typeface="Meiryo UI"/>
              </a:rPr>
              <a:t>スパイク</a:t>
            </a:r>
            <a:endParaRPr sz="1200">
              <a:latin typeface="Meiryo UI"/>
              <a:cs typeface="Meiryo UI"/>
            </a:endParaRPr>
          </a:p>
        </p:txBody>
      </p:sp>
      <p:sp>
        <p:nvSpPr>
          <p:cNvPr id="36" name="object 36"/>
          <p:cNvSpPr txBox="1"/>
          <p:nvPr/>
        </p:nvSpPr>
        <p:spPr>
          <a:xfrm>
            <a:off x="6452361" y="2297429"/>
            <a:ext cx="1620520" cy="373380"/>
          </a:xfrm>
          <a:prstGeom prst="rect">
            <a:avLst/>
          </a:prstGeom>
        </p:spPr>
        <p:txBody>
          <a:bodyPr vert="horz" wrap="square" lIns="0" tIns="33020" rIns="0" bIns="0" rtlCol="0">
            <a:spAutoFit/>
          </a:bodyPr>
          <a:lstStyle/>
          <a:p>
            <a:pPr marL="12700" marR="5080" indent="1270">
              <a:lnSpc>
                <a:spcPts val="1300"/>
              </a:lnSpc>
              <a:spcBef>
                <a:spcPts val="260"/>
              </a:spcBef>
            </a:pPr>
            <a:r>
              <a:rPr sz="1200" dirty="0">
                <a:latin typeface="Meiryo UI"/>
                <a:cs typeface="Meiryo UI"/>
              </a:rPr>
              <a:t>新型コ</a:t>
            </a:r>
            <a:r>
              <a:rPr sz="1200" spc="-5" dirty="0">
                <a:latin typeface="Meiryo UI"/>
                <a:cs typeface="Meiryo UI"/>
              </a:rPr>
              <a:t>ロ</a:t>
            </a:r>
            <a:r>
              <a:rPr sz="1200" dirty="0">
                <a:latin typeface="Meiryo UI"/>
                <a:cs typeface="Meiryo UI"/>
              </a:rPr>
              <a:t>ナと同</a:t>
            </a:r>
            <a:r>
              <a:rPr sz="1200" spc="-5" dirty="0">
                <a:latin typeface="Meiryo UI"/>
                <a:cs typeface="Meiryo UI"/>
              </a:rPr>
              <a:t>じウ</a:t>
            </a:r>
            <a:r>
              <a:rPr sz="1200" spc="-10" dirty="0">
                <a:latin typeface="Meiryo UI"/>
                <a:cs typeface="Meiryo UI"/>
              </a:rPr>
              <a:t>イ</a:t>
            </a:r>
            <a:r>
              <a:rPr sz="1200" dirty="0">
                <a:latin typeface="Meiryo UI"/>
                <a:cs typeface="Meiryo UI"/>
              </a:rPr>
              <a:t>ルスの 配列</a:t>
            </a:r>
            <a:r>
              <a:rPr sz="1200" spc="-5" dirty="0">
                <a:latin typeface="Meiryo UI"/>
                <a:cs typeface="Meiryo UI"/>
              </a:rPr>
              <a:t>をし</a:t>
            </a:r>
            <a:r>
              <a:rPr sz="1200" dirty="0">
                <a:latin typeface="Meiryo UI"/>
                <a:cs typeface="Meiryo UI"/>
              </a:rPr>
              <a:t>たスパイク</a:t>
            </a:r>
            <a:r>
              <a:rPr sz="1200" spc="-10" dirty="0">
                <a:latin typeface="Meiryo UI"/>
                <a:cs typeface="Meiryo UI"/>
              </a:rPr>
              <a:t>を</a:t>
            </a:r>
            <a:r>
              <a:rPr sz="1200" dirty="0">
                <a:latin typeface="Meiryo UI"/>
                <a:cs typeface="Meiryo UI"/>
              </a:rPr>
              <a:t>作る。</a:t>
            </a:r>
            <a:endParaRPr sz="1200">
              <a:latin typeface="Meiryo UI"/>
              <a:cs typeface="Meiryo UI"/>
            </a:endParaRPr>
          </a:p>
        </p:txBody>
      </p:sp>
      <p:grpSp>
        <p:nvGrpSpPr>
          <p:cNvPr id="37" name="object 37"/>
          <p:cNvGrpSpPr/>
          <p:nvPr/>
        </p:nvGrpSpPr>
        <p:grpSpPr>
          <a:xfrm>
            <a:off x="7726870" y="1295780"/>
            <a:ext cx="2919095" cy="1087755"/>
            <a:chOff x="7726870" y="1295780"/>
            <a:chExt cx="2919095" cy="1087755"/>
          </a:xfrm>
        </p:grpSpPr>
        <p:sp>
          <p:nvSpPr>
            <p:cNvPr id="38" name="object 38"/>
            <p:cNvSpPr/>
            <p:nvPr/>
          </p:nvSpPr>
          <p:spPr>
            <a:xfrm>
              <a:off x="7743316" y="1610232"/>
              <a:ext cx="1085850" cy="144145"/>
            </a:xfrm>
            <a:custGeom>
              <a:avLst/>
              <a:gdLst/>
              <a:ahLst/>
              <a:cxnLst/>
              <a:rect l="l" t="t" r="r" b="b"/>
              <a:pathLst>
                <a:path w="1085850" h="144144">
                  <a:moveTo>
                    <a:pt x="1085723" y="0"/>
                  </a:moveTo>
                  <a:lnTo>
                    <a:pt x="0" y="143637"/>
                  </a:lnTo>
                </a:path>
              </a:pathLst>
            </a:custGeom>
            <a:ln w="19049">
              <a:solidFill>
                <a:srgbClr val="B71E86"/>
              </a:solidFill>
            </a:ln>
          </p:spPr>
          <p:txBody>
            <a:bodyPr wrap="square" lIns="0" tIns="0" rIns="0" bIns="0" rtlCol="0"/>
            <a:lstStyle/>
            <a:p>
              <a:endParaRPr/>
            </a:p>
          </p:txBody>
        </p:sp>
        <p:sp>
          <p:nvSpPr>
            <p:cNvPr id="39" name="object 39"/>
            <p:cNvSpPr/>
            <p:nvPr/>
          </p:nvSpPr>
          <p:spPr>
            <a:xfrm>
              <a:off x="7741157" y="1748789"/>
              <a:ext cx="9525" cy="236854"/>
            </a:xfrm>
            <a:custGeom>
              <a:avLst/>
              <a:gdLst/>
              <a:ahLst/>
              <a:cxnLst/>
              <a:rect l="l" t="t" r="r" b="b"/>
              <a:pathLst>
                <a:path w="9525" h="236855">
                  <a:moveTo>
                    <a:pt x="4635" y="-9525"/>
                  </a:moveTo>
                  <a:lnTo>
                    <a:pt x="4635" y="245999"/>
                  </a:lnTo>
                </a:path>
              </a:pathLst>
            </a:custGeom>
            <a:ln w="28321">
              <a:solidFill>
                <a:srgbClr val="B71E86"/>
              </a:solidFill>
            </a:ln>
          </p:spPr>
          <p:txBody>
            <a:bodyPr wrap="square" lIns="0" tIns="0" rIns="0" bIns="0" rtlCol="0"/>
            <a:lstStyle/>
            <a:p>
              <a:endParaRPr/>
            </a:p>
          </p:txBody>
        </p:sp>
        <p:sp>
          <p:nvSpPr>
            <p:cNvPr id="40" name="object 40"/>
            <p:cNvSpPr/>
            <p:nvPr/>
          </p:nvSpPr>
          <p:spPr>
            <a:xfrm>
              <a:off x="9857993" y="1305305"/>
              <a:ext cx="778510" cy="1068705"/>
            </a:xfrm>
            <a:custGeom>
              <a:avLst/>
              <a:gdLst/>
              <a:ahLst/>
              <a:cxnLst/>
              <a:rect l="l" t="t" r="r" b="b"/>
              <a:pathLst>
                <a:path w="778509" h="1068705">
                  <a:moveTo>
                    <a:pt x="533019" y="1063752"/>
                  </a:moveTo>
                  <a:lnTo>
                    <a:pt x="82296" y="1063752"/>
                  </a:lnTo>
                </a:path>
                <a:path w="778509" h="1068705">
                  <a:moveTo>
                    <a:pt x="85344" y="1068197"/>
                  </a:moveTo>
                  <a:lnTo>
                    <a:pt x="0" y="929640"/>
                  </a:lnTo>
                </a:path>
                <a:path w="778509" h="1068705">
                  <a:moveTo>
                    <a:pt x="766572" y="0"/>
                  </a:moveTo>
                  <a:lnTo>
                    <a:pt x="766572" y="578485"/>
                  </a:lnTo>
                </a:path>
                <a:path w="778509" h="1068705">
                  <a:moveTo>
                    <a:pt x="778255" y="566928"/>
                  </a:moveTo>
                  <a:lnTo>
                    <a:pt x="184403" y="588391"/>
                  </a:lnTo>
                </a:path>
              </a:pathLst>
            </a:custGeom>
            <a:ln w="19050">
              <a:solidFill>
                <a:srgbClr val="B71E86"/>
              </a:solidFill>
            </a:ln>
          </p:spPr>
          <p:txBody>
            <a:bodyPr wrap="square" lIns="0" tIns="0" rIns="0" bIns="0" rtlCol="0"/>
            <a:lstStyle/>
            <a:p>
              <a:endParaRPr/>
            </a:p>
          </p:txBody>
        </p:sp>
      </p:grpSp>
      <p:sp>
        <p:nvSpPr>
          <p:cNvPr id="41" name="object 41"/>
          <p:cNvSpPr txBox="1"/>
          <p:nvPr/>
        </p:nvSpPr>
        <p:spPr>
          <a:xfrm>
            <a:off x="9749408" y="1073277"/>
            <a:ext cx="164465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Meiryo UI"/>
                <a:cs typeface="Meiryo UI"/>
              </a:rPr>
              <a:t>ワク</a:t>
            </a:r>
            <a:r>
              <a:rPr sz="1200" dirty="0">
                <a:latin typeface="Meiryo UI"/>
                <a:cs typeface="Meiryo UI"/>
              </a:rPr>
              <a:t>チンのベース</a:t>
            </a:r>
            <a:r>
              <a:rPr sz="1200" spc="-15" dirty="0">
                <a:latin typeface="Meiryo UI"/>
                <a:cs typeface="Meiryo UI"/>
              </a:rPr>
              <a:t>と</a:t>
            </a:r>
            <a:r>
              <a:rPr sz="1200" dirty="0">
                <a:latin typeface="Meiryo UI"/>
                <a:cs typeface="Meiryo UI"/>
              </a:rPr>
              <a:t>な</a:t>
            </a:r>
            <a:r>
              <a:rPr sz="1200" spc="5" dirty="0">
                <a:latin typeface="Meiryo UI"/>
                <a:cs typeface="Meiryo UI"/>
              </a:rPr>
              <a:t>る</a:t>
            </a:r>
            <a:r>
              <a:rPr sz="1200" dirty="0">
                <a:latin typeface="Meiryo UI"/>
                <a:cs typeface="Meiryo UI"/>
              </a:rPr>
              <a:t>DNA</a:t>
            </a:r>
            <a:endParaRPr sz="1200">
              <a:latin typeface="Meiryo UI"/>
              <a:cs typeface="Meiryo UI"/>
            </a:endParaRPr>
          </a:p>
        </p:txBody>
      </p:sp>
      <p:sp>
        <p:nvSpPr>
          <p:cNvPr id="42" name="object 42"/>
          <p:cNvSpPr txBox="1"/>
          <p:nvPr/>
        </p:nvSpPr>
        <p:spPr>
          <a:xfrm>
            <a:off x="8216265" y="2769489"/>
            <a:ext cx="3284854" cy="373380"/>
          </a:xfrm>
          <a:prstGeom prst="rect">
            <a:avLst/>
          </a:prstGeom>
        </p:spPr>
        <p:txBody>
          <a:bodyPr vert="horz" wrap="square" lIns="0" tIns="33020" rIns="0" bIns="0" rtlCol="0">
            <a:spAutoFit/>
          </a:bodyPr>
          <a:lstStyle/>
          <a:p>
            <a:pPr marL="12700" marR="5080">
              <a:lnSpc>
                <a:spcPts val="1300"/>
              </a:lnSpc>
              <a:spcBef>
                <a:spcPts val="260"/>
              </a:spcBef>
            </a:pPr>
            <a:r>
              <a:rPr sz="1200" dirty="0">
                <a:latin typeface="Meiryo UI"/>
                <a:cs typeface="Meiryo UI"/>
              </a:rPr>
              <a:t>中身が空</a:t>
            </a:r>
            <a:r>
              <a:rPr sz="1200" spc="-15" dirty="0">
                <a:latin typeface="Meiryo UI"/>
                <a:cs typeface="Meiryo UI"/>
              </a:rPr>
              <a:t>っ</a:t>
            </a:r>
            <a:r>
              <a:rPr sz="1200" spc="-10" dirty="0">
                <a:latin typeface="Meiryo UI"/>
                <a:cs typeface="Meiryo UI"/>
              </a:rPr>
              <a:t>ぽ</a:t>
            </a:r>
            <a:r>
              <a:rPr sz="1200" dirty="0">
                <a:latin typeface="Meiryo UI"/>
                <a:cs typeface="Meiryo UI"/>
              </a:rPr>
              <a:t>で無害な</a:t>
            </a:r>
            <a:r>
              <a:rPr sz="1200" spc="-10" dirty="0">
                <a:latin typeface="Meiryo UI"/>
                <a:cs typeface="Meiryo UI"/>
              </a:rPr>
              <a:t>ス</a:t>
            </a:r>
            <a:r>
              <a:rPr sz="1200" dirty="0">
                <a:latin typeface="Meiryo UI"/>
                <a:cs typeface="Meiryo UI"/>
              </a:rPr>
              <a:t>パイ</a:t>
            </a:r>
            <a:r>
              <a:rPr sz="1200" spc="-15" dirty="0">
                <a:latin typeface="Meiryo UI"/>
                <a:cs typeface="Meiryo UI"/>
              </a:rPr>
              <a:t>ク</a:t>
            </a:r>
            <a:r>
              <a:rPr sz="1200" spc="-10" dirty="0">
                <a:latin typeface="Meiryo UI"/>
                <a:cs typeface="Meiryo UI"/>
              </a:rPr>
              <a:t>だ</a:t>
            </a:r>
            <a:r>
              <a:rPr sz="1200" dirty="0">
                <a:latin typeface="Meiryo UI"/>
                <a:cs typeface="Meiryo UI"/>
              </a:rPr>
              <a:t>けが</a:t>
            </a:r>
            <a:r>
              <a:rPr sz="1200" spc="-15" dirty="0">
                <a:latin typeface="Meiryo UI"/>
                <a:cs typeface="Meiryo UI"/>
              </a:rPr>
              <a:t>付</a:t>
            </a:r>
            <a:r>
              <a:rPr sz="1200" spc="-10" dirty="0">
                <a:latin typeface="Meiryo UI"/>
                <a:cs typeface="Meiryo UI"/>
              </a:rPr>
              <a:t>いて</a:t>
            </a:r>
            <a:r>
              <a:rPr sz="1200" dirty="0">
                <a:latin typeface="Meiryo UI"/>
                <a:cs typeface="Meiryo UI"/>
              </a:rPr>
              <a:t>い</a:t>
            </a:r>
            <a:r>
              <a:rPr sz="1200" spc="5" dirty="0">
                <a:latin typeface="Meiryo UI"/>
                <a:cs typeface="Meiryo UI"/>
              </a:rPr>
              <a:t>る</a:t>
            </a:r>
            <a:r>
              <a:rPr sz="1200" spc="-15" dirty="0">
                <a:latin typeface="Meiryo UI"/>
                <a:cs typeface="Meiryo UI"/>
              </a:rPr>
              <a:t>D</a:t>
            </a:r>
            <a:r>
              <a:rPr sz="1200" spc="-5" dirty="0">
                <a:latin typeface="Meiryo UI"/>
                <a:cs typeface="Meiryo UI"/>
              </a:rPr>
              <a:t>N</a:t>
            </a:r>
            <a:r>
              <a:rPr sz="1200" dirty="0">
                <a:latin typeface="Meiryo UI"/>
                <a:cs typeface="Meiryo UI"/>
              </a:rPr>
              <a:t>A。 スパイクだ</a:t>
            </a:r>
            <a:r>
              <a:rPr sz="1200" spc="5" dirty="0">
                <a:latin typeface="Meiryo UI"/>
                <a:cs typeface="Meiryo UI"/>
              </a:rPr>
              <a:t>け</a:t>
            </a:r>
            <a:r>
              <a:rPr sz="1200" dirty="0">
                <a:latin typeface="Meiryo UI"/>
                <a:cs typeface="Meiryo UI"/>
              </a:rPr>
              <a:t>だ</a:t>
            </a:r>
            <a:r>
              <a:rPr sz="1200" spc="-15" dirty="0">
                <a:latin typeface="Meiryo UI"/>
                <a:cs typeface="Meiryo UI"/>
              </a:rPr>
              <a:t>と</a:t>
            </a:r>
            <a:r>
              <a:rPr sz="1200" dirty="0">
                <a:latin typeface="Meiryo UI"/>
                <a:cs typeface="Meiryo UI"/>
              </a:rPr>
              <a:t>何</a:t>
            </a:r>
            <a:r>
              <a:rPr sz="1200" spc="-10" dirty="0">
                <a:latin typeface="Meiryo UI"/>
                <a:cs typeface="Meiryo UI"/>
              </a:rPr>
              <a:t>の</a:t>
            </a:r>
            <a:r>
              <a:rPr sz="1200" dirty="0">
                <a:latin typeface="Meiryo UI"/>
                <a:cs typeface="Meiryo UI"/>
              </a:rPr>
              <a:t>作用も働か</a:t>
            </a:r>
            <a:r>
              <a:rPr sz="1200" spc="-5" dirty="0">
                <a:latin typeface="Meiryo UI"/>
                <a:cs typeface="Meiryo UI"/>
              </a:rPr>
              <a:t>な</a:t>
            </a:r>
            <a:r>
              <a:rPr sz="1200" spc="-10" dirty="0">
                <a:latin typeface="Meiryo UI"/>
                <a:cs typeface="Meiryo UI"/>
              </a:rPr>
              <a:t>い</a:t>
            </a:r>
            <a:r>
              <a:rPr sz="1200" dirty="0">
                <a:latin typeface="Meiryo UI"/>
                <a:cs typeface="Meiryo UI"/>
              </a:rPr>
              <a:t>。</a:t>
            </a:r>
            <a:endParaRPr sz="1200">
              <a:latin typeface="Meiryo UI"/>
              <a:cs typeface="Meiryo UI"/>
            </a:endParaRPr>
          </a:p>
        </p:txBody>
      </p:sp>
      <p:sp>
        <p:nvSpPr>
          <p:cNvPr id="43" name="object 43"/>
          <p:cNvSpPr txBox="1"/>
          <p:nvPr/>
        </p:nvSpPr>
        <p:spPr>
          <a:xfrm>
            <a:off x="1196746" y="5856833"/>
            <a:ext cx="1096645" cy="239395"/>
          </a:xfrm>
          <a:prstGeom prst="rect">
            <a:avLst/>
          </a:prstGeom>
        </p:spPr>
        <p:txBody>
          <a:bodyPr vert="horz" wrap="square" lIns="0" tIns="12700" rIns="0" bIns="0" rtlCol="0">
            <a:spAutoFit/>
          </a:bodyPr>
          <a:lstStyle/>
          <a:p>
            <a:pPr marL="12700">
              <a:lnSpc>
                <a:spcPct val="100000"/>
              </a:lnSpc>
              <a:spcBef>
                <a:spcPts val="100"/>
              </a:spcBef>
            </a:pPr>
            <a:r>
              <a:rPr sz="1400" b="1" dirty="0">
                <a:latin typeface="Meiryo UI"/>
                <a:cs typeface="Meiryo UI"/>
              </a:rPr>
              <a:t>ワク</a:t>
            </a:r>
            <a:r>
              <a:rPr sz="1400" b="1" spc="-5" dirty="0">
                <a:latin typeface="Meiryo UI"/>
                <a:cs typeface="Meiryo UI"/>
              </a:rPr>
              <a:t>チンを接種</a:t>
            </a:r>
            <a:endParaRPr sz="1400">
              <a:latin typeface="Meiryo UI"/>
              <a:cs typeface="Meiryo UI"/>
            </a:endParaRPr>
          </a:p>
        </p:txBody>
      </p:sp>
      <p:sp>
        <p:nvSpPr>
          <p:cNvPr id="44" name="object 44"/>
          <p:cNvSpPr txBox="1"/>
          <p:nvPr/>
        </p:nvSpPr>
        <p:spPr>
          <a:xfrm>
            <a:off x="3994150" y="5855309"/>
            <a:ext cx="1123315" cy="239395"/>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Meiryo UI"/>
                <a:cs typeface="Meiryo UI"/>
              </a:rPr>
              <a:t>ス</a:t>
            </a:r>
            <a:r>
              <a:rPr sz="1400" b="1" dirty="0">
                <a:latin typeface="Meiryo UI"/>
                <a:cs typeface="Meiryo UI"/>
              </a:rPr>
              <a:t>パイクを発現</a:t>
            </a:r>
            <a:endParaRPr sz="1400">
              <a:latin typeface="Meiryo UI"/>
              <a:cs typeface="Meiryo UI"/>
            </a:endParaRPr>
          </a:p>
        </p:txBody>
      </p:sp>
      <p:grpSp>
        <p:nvGrpSpPr>
          <p:cNvPr id="45" name="object 45"/>
          <p:cNvGrpSpPr/>
          <p:nvPr/>
        </p:nvGrpSpPr>
        <p:grpSpPr>
          <a:xfrm>
            <a:off x="473837" y="3398392"/>
            <a:ext cx="11244580" cy="3255010"/>
            <a:chOff x="473837" y="3398392"/>
            <a:chExt cx="11244580" cy="3255010"/>
          </a:xfrm>
        </p:grpSpPr>
        <p:sp>
          <p:nvSpPr>
            <p:cNvPr id="46" name="object 46"/>
            <p:cNvSpPr/>
            <p:nvPr/>
          </p:nvSpPr>
          <p:spPr>
            <a:xfrm>
              <a:off x="8197595" y="3805427"/>
              <a:ext cx="0" cy="2847975"/>
            </a:xfrm>
            <a:custGeom>
              <a:avLst/>
              <a:gdLst/>
              <a:ahLst/>
              <a:cxnLst/>
              <a:rect l="l" t="t" r="r" b="b"/>
              <a:pathLst>
                <a:path h="2847975">
                  <a:moveTo>
                    <a:pt x="0" y="0"/>
                  </a:moveTo>
                  <a:lnTo>
                    <a:pt x="0" y="2847530"/>
                  </a:lnTo>
                </a:path>
              </a:pathLst>
            </a:custGeom>
            <a:ln w="9525">
              <a:solidFill>
                <a:srgbClr val="A6A6A6"/>
              </a:solidFill>
              <a:prstDash val="sysDash"/>
            </a:ln>
          </p:spPr>
          <p:txBody>
            <a:bodyPr wrap="square" lIns="0" tIns="0" rIns="0" bIns="0" rtlCol="0"/>
            <a:lstStyle/>
            <a:p>
              <a:endParaRPr/>
            </a:p>
          </p:txBody>
        </p:sp>
        <p:sp>
          <p:nvSpPr>
            <p:cNvPr id="47" name="object 47"/>
            <p:cNvSpPr/>
            <p:nvPr/>
          </p:nvSpPr>
          <p:spPr>
            <a:xfrm>
              <a:off x="477012" y="3401567"/>
              <a:ext cx="11238230" cy="387350"/>
            </a:xfrm>
            <a:custGeom>
              <a:avLst/>
              <a:gdLst/>
              <a:ahLst/>
              <a:cxnLst/>
              <a:rect l="l" t="t" r="r" b="b"/>
              <a:pathLst>
                <a:path w="11238230" h="387350">
                  <a:moveTo>
                    <a:pt x="11044428" y="0"/>
                  </a:moveTo>
                  <a:lnTo>
                    <a:pt x="193547" y="0"/>
                  </a:lnTo>
                  <a:lnTo>
                    <a:pt x="149168" y="5109"/>
                  </a:lnTo>
                  <a:lnTo>
                    <a:pt x="108429" y="19665"/>
                  </a:lnTo>
                  <a:lnTo>
                    <a:pt x="72492" y="42507"/>
                  </a:lnTo>
                  <a:lnTo>
                    <a:pt x="42519" y="72476"/>
                  </a:lnTo>
                  <a:lnTo>
                    <a:pt x="19672" y="108412"/>
                  </a:lnTo>
                  <a:lnTo>
                    <a:pt x="5111" y="149156"/>
                  </a:lnTo>
                  <a:lnTo>
                    <a:pt x="0" y="193548"/>
                  </a:lnTo>
                  <a:lnTo>
                    <a:pt x="5111" y="237939"/>
                  </a:lnTo>
                  <a:lnTo>
                    <a:pt x="19672" y="278683"/>
                  </a:lnTo>
                  <a:lnTo>
                    <a:pt x="42519" y="314619"/>
                  </a:lnTo>
                  <a:lnTo>
                    <a:pt x="72492" y="344588"/>
                  </a:lnTo>
                  <a:lnTo>
                    <a:pt x="108429" y="367430"/>
                  </a:lnTo>
                  <a:lnTo>
                    <a:pt x="149168" y="381986"/>
                  </a:lnTo>
                  <a:lnTo>
                    <a:pt x="193547" y="387096"/>
                  </a:lnTo>
                  <a:lnTo>
                    <a:pt x="11044428" y="387096"/>
                  </a:lnTo>
                  <a:lnTo>
                    <a:pt x="11088819" y="381986"/>
                  </a:lnTo>
                  <a:lnTo>
                    <a:pt x="11129563" y="367430"/>
                  </a:lnTo>
                  <a:lnTo>
                    <a:pt x="11165499" y="344588"/>
                  </a:lnTo>
                  <a:lnTo>
                    <a:pt x="11195468" y="314619"/>
                  </a:lnTo>
                  <a:lnTo>
                    <a:pt x="11218310" y="278683"/>
                  </a:lnTo>
                  <a:lnTo>
                    <a:pt x="11232866" y="237939"/>
                  </a:lnTo>
                  <a:lnTo>
                    <a:pt x="11237976" y="193548"/>
                  </a:lnTo>
                  <a:lnTo>
                    <a:pt x="11232866" y="149156"/>
                  </a:lnTo>
                  <a:lnTo>
                    <a:pt x="11218310" y="108412"/>
                  </a:lnTo>
                  <a:lnTo>
                    <a:pt x="11195468" y="72476"/>
                  </a:lnTo>
                  <a:lnTo>
                    <a:pt x="11165499" y="42507"/>
                  </a:lnTo>
                  <a:lnTo>
                    <a:pt x="11129563" y="19665"/>
                  </a:lnTo>
                  <a:lnTo>
                    <a:pt x="11088819" y="5109"/>
                  </a:lnTo>
                  <a:lnTo>
                    <a:pt x="11044428" y="0"/>
                  </a:lnTo>
                  <a:close/>
                </a:path>
              </a:pathLst>
            </a:custGeom>
            <a:solidFill>
              <a:srgbClr val="E7E6E6">
                <a:alpha val="69802"/>
              </a:srgbClr>
            </a:solidFill>
          </p:spPr>
          <p:txBody>
            <a:bodyPr wrap="square" lIns="0" tIns="0" rIns="0" bIns="0" rtlCol="0"/>
            <a:lstStyle/>
            <a:p>
              <a:endParaRPr/>
            </a:p>
          </p:txBody>
        </p:sp>
        <p:sp>
          <p:nvSpPr>
            <p:cNvPr id="48" name="object 48"/>
            <p:cNvSpPr/>
            <p:nvPr/>
          </p:nvSpPr>
          <p:spPr>
            <a:xfrm>
              <a:off x="477012" y="3401567"/>
              <a:ext cx="11238230" cy="387350"/>
            </a:xfrm>
            <a:custGeom>
              <a:avLst/>
              <a:gdLst/>
              <a:ahLst/>
              <a:cxnLst/>
              <a:rect l="l" t="t" r="r" b="b"/>
              <a:pathLst>
                <a:path w="11238230" h="387350">
                  <a:moveTo>
                    <a:pt x="0" y="193548"/>
                  </a:moveTo>
                  <a:lnTo>
                    <a:pt x="5111" y="149156"/>
                  </a:lnTo>
                  <a:lnTo>
                    <a:pt x="19672" y="108412"/>
                  </a:lnTo>
                  <a:lnTo>
                    <a:pt x="42519" y="72476"/>
                  </a:lnTo>
                  <a:lnTo>
                    <a:pt x="72492" y="42507"/>
                  </a:lnTo>
                  <a:lnTo>
                    <a:pt x="108429" y="19665"/>
                  </a:lnTo>
                  <a:lnTo>
                    <a:pt x="149168" y="5109"/>
                  </a:lnTo>
                  <a:lnTo>
                    <a:pt x="193547" y="0"/>
                  </a:lnTo>
                  <a:lnTo>
                    <a:pt x="11044428" y="0"/>
                  </a:lnTo>
                  <a:lnTo>
                    <a:pt x="11088819" y="5109"/>
                  </a:lnTo>
                  <a:lnTo>
                    <a:pt x="11129563" y="19665"/>
                  </a:lnTo>
                  <a:lnTo>
                    <a:pt x="11165499" y="42507"/>
                  </a:lnTo>
                  <a:lnTo>
                    <a:pt x="11195468" y="72476"/>
                  </a:lnTo>
                  <a:lnTo>
                    <a:pt x="11218310" y="108412"/>
                  </a:lnTo>
                  <a:lnTo>
                    <a:pt x="11232866" y="149156"/>
                  </a:lnTo>
                  <a:lnTo>
                    <a:pt x="11237976" y="193548"/>
                  </a:lnTo>
                  <a:lnTo>
                    <a:pt x="11232866" y="237939"/>
                  </a:lnTo>
                  <a:lnTo>
                    <a:pt x="11218310" y="278683"/>
                  </a:lnTo>
                  <a:lnTo>
                    <a:pt x="11195468" y="314619"/>
                  </a:lnTo>
                  <a:lnTo>
                    <a:pt x="11165499" y="344588"/>
                  </a:lnTo>
                  <a:lnTo>
                    <a:pt x="11129563" y="367430"/>
                  </a:lnTo>
                  <a:lnTo>
                    <a:pt x="11088819" y="381986"/>
                  </a:lnTo>
                  <a:lnTo>
                    <a:pt x="11044428" y="387096"/>
                  </a:lnTo>
                  <a:lnTo>
                    <a:pt x="193547" y="387096"/>
                  </a:lnTo>
                  <a:lnTo>
                    <a:pt x="149168" y="381986"/>
                  </a:lnTo>
                  <a:lnTo>
                    <a:pt x="108429" y="367430"/>
                  </a:lnTo>
                  <a:lnTo>
                    <a:pt x="72492" y="344588"/>
                  </a:lnTo>
                  <a:lnTo>
                    <a:pt x="42519" y="314619"/>
                  </a:lnTo>
                  <a:lnTo>
                    <a:pt x="19672" y="278683"/>
                  </a:lnTo>
                  <a:lnTo>
                    <a:pt x="5111" y="237939"/>
                  </a:lnTo>
                  <a:lnTo>
                    <a:pt x="0" y="193548"/>
                  </a:lnTo>
                  <a:close/>
                </a:path>
              </a:pathLst>
            </a:custGeom>
            <a:ln w="6349">
              <a:solidFill>
                <a:srgbClr val="000000"/>
              </a:solidFill>
            </a:ln>
          </p:spPr>
          <p:txBody>
            <a:bodyPr wrap="square" lIns="0" tIns="0" rIns="0" bIns="0" rtlCol="0"/>
            <a:lstStyle/>
            <a:p>
              <a:endParaRPr/>
            </a:p>
          </p:txBody>
        </p:sp>
      </p:grpSp>
      <p:sp>
        <p:nvSpPr>
          <p:cNvPr id="49" name="object 49"/>
          <p:cNvSpPr txBox="1"/>
          <p:nvPr/>
        </p:nvSpPr>
        <p:spPr>
          <a:xfrm>
            <a:off x="6424676" y="4629413"/>
            <a:ext cx="1519555" cy="2054860"/>
          </a:xfrm>
          <a:prstGeom prst="rect">
            <a:avLst/>
          </a:prstGeom>
        </p:spPr>
        <p:txBody>
          <a:bodyPr vert="horz" wrap="square" lIns="0" tIns="90170" rIns="0" bIns="0" rtlCol="0">
            <a:spAutoFit/>
          </a:bodyPr>
          <a:lstStyle/>
          <a:p>
            <a:pPr marL="8890" algn="ctr">
              <a:lnSpc>
                <a:spcPct val="100000"/>
              </a:lnSpc>
              <a:spcBef>
                <a:spcPts val="710"/>
              </a:spcBef>
            </a:pPr>
            <a:r>
              <a:rPr sz="1950" spc="775" dirty="0">
                <a:solidFill>
                  <a:srgbClr val="FFFFFF"/>
                </a:solidFill>
                <a:latin typeface="Arial"/>
                <a:cs typeface="Arial"/>
              </a:rPr>
              <a:t> </a:t>
            </a:r>
            <a:endParaRPr sz="1950">
              <a:latin typeface="Arial"/>
              <a:cs typeface="Arial"/>
            </a:endParaRPr>
          </a:p>
          <a:p>
            <a:pPr marR="43180" algn="ctr">
              <a:lnSpc>
                <a:spcPts val="3790"/>
              </a:lnSpc>
              <a:spcBef>
                <a:spcPts val="980"/>
              </a:spcBef>
            </a:pPr>
            <a:r>
              <a:rPr sz="3250" spc="1270" dirty="0">
                <a:solidFill>
                  <a:srgbClr val="FFFFFF"/>
                </a:solidFill>
                <a:latin typeface="Arial"/>
                <a:cs typeface="Arial"/>
              </a:rPr>
              <a:t> </a:t>
            </a:r>
            <a:endParaRPr sz="3250">
              <a:latin typeface="Arial"/>
              <a:cs typeface="Arial"/>
            </a:endParaRPr>
          </a:p>
          <a:p>
            <a:pPr marL="2540" algn="ctr">
              <a:lnSpc>
                <a:spcPts val="969"/>
              </a:lnSpc>
            </a:pPr>
            <a:r>
              <a:rPr sz="900" b="1" spc="-5" dirty="0">
                <a:solidFill>
                  <a:srgbClr val="FFFFFF"/>
                </a:solidFill>
                <a:latin typeface="Meiryo UI"/>
                <a:cs typeface="Meiryo UI"/>
              </a:rPr>
              <a:t>抗体</a:t>
            </a:r>
            <a:endParaRPr sz="900">
              <a:latin typeface="Meiryo UI"/>
              <a:cs typeface="Meiryo UI"/>
            </a:endParaRPr>
          </a:p>
          <a:p>
            <a:pPr marR="105410" algn="ctr">
              <a:lnSpc>
                <a:spcPct val="100000"/>
              </a:lnSpc>
              <a:spcBef>
                <a:spcPts val="969"/>
              </a:spcBef>
            </a:pPr>
            <a:r>
              <a:rPr sz="1400" b="1" dirty="0">
                <a:latin typeface="Meiryo UI"/>
                <a:cs typeface="Meiryo UI"/>
              </a:rPr>
              <a:t>細胞が抗体を作る</a:t>
            </a:r>
            <a:endParaRPr sz="1400">
              <a:latin typeface="Meiryo UI"/>
              <a:cs typeface="Meiryo UI"/>
            </a:endParaRPr>
          </a:p>
          <a:p>
            <a:pPr marL="12700" marR="5080" algn="ctr">
              <a:lnSpc>
                <a:spcPts val="1300"/>
              </a:lnSpc>
              <a:spcBef>
                <a:spcPts val="765"/>
              </a:spcBef>
            </a:pPr>
            <a:r>
              <a:rPr sz="1200" dirty="0">
                <a:latin typeface="Meiryo UI"/>
                <a:cs typeface="Meiryo UI"/>
              </a:rPr>
              <a:t>無害のスパイクに対</a:t>
            </a:r>
            <a:r>
              <a:rPr sz="1200" spc="-5" dirty="0">
                <a:latin typeface="Meiryo UI"/>
                <a:cs typeface="Meiryo UI"/>
              </a:rPr>
              <a:t>し</a:t>
            </a:r>
            <a:r>
              <a:rPr sz="1200" spc="-10" dirty="0">
                <a:latin typeface="Meiryo UI"/>
                <a:cs typeface="Meiryo UI"/>
              </a:rPr>
              <a:t>て</a:t>
            </a:r>
            <a:r>
              <a:rPr sz="1200" dirty="0">
                <a:latin typeface="Meiryo UI"/>
                <a:cs typeface="Meiryo UI"/>
              </a:rPr>
              <a:t>、 抗体がで</a:t>
            </a:r>
            <a:r>
              <a:rPr sz="1200" spc="-5" dirty="0">
                <a:latin typeface="Meiryo UI"/>
                <a:cs typeface="Meiryo UI"/>
              </a:rPr>
              <a:t>き</a:t>
            </a:r>
            <a:r>
              <a:rPr sz="1200" dirty="0">
                <a:latin typeface="Meiryo UI"/>
                <a:cs typeface="Meiryo UI"/>
              </a:rPr>
              <a:t>るので</a:t>
            </a:r>
            <a:endParaRPr sz="1200">
              <a:latin typeface="Meiryo UI"/>
              <a:cs typeface="Meiryo UI"/>
            </a:endParaRPr>
          </a:p>
          <a:p>
            <a:pPr marL="635" algn="ctr">
              <a:lnSpc>
                <a:spcPts val="1270"/>
              </a:lnSpc>
            </a:pPr>
            <a:r>
              <a:rPr sz="1200" dirty="0">
                <a:latin typeface="Meiryo UI"/>
                <a:cs typeface="Meiryo UI"/>
              </a:rPr>
              <a:t>抵抗力がで</a:t>
            </a:r>
            <a:r>
              <a:rPr sz="1200" spc="-5" dirty="0">
                <a:latin typeface="Meiryo UI"/>
                <a:cs typeface="Meiryo UI"/>
              </a:rPr>
              <a:t>き</a:t>
            </a:r>
            <a:r>
              <a:rPr sz="1200" dirty="0">
                <a:latin typeface="Meiryo UI"/>
                <a:cs typeface="Meiryo UI"/>
              </a:rPr>
              <a:t>る</a:t>
            </a:r>
            <a:endParaRPr sz="1200">
              <a:latin typeface="Meiryo UI"/>
              <a:cs typeface="Meiryo UI"/>
            </a:endParaRPr>
          </a:p>
        </p:txBody>
      </p:sp>
      <p:sp>
        <p:nvSpPr>
          <p:cNvPr id="50" name="object 50"/>
          <p:cNvSpPr txBox="1"/>
          <p:nvPr/>
        </p:nvSpPr>
        <p:spPr>
          <a:xfrm>
            <a:off x="8651493" y="4650485"/>
            <a:ext cx="669290" cy="373380"/>
          </a:xfrm>
          <a:prstGeom prst="rect">
            <a:avLst/>
          </a:prstGeom>
        </p:spPr>
        <p:txBody>
          <a:bodyPr vert="horz" wrap="square" lIns="0" tIns="33019" rIns="0" bIns="0" rtlCol="0">
            <a:spAutoFit/>
          </a:bodyPr>
          <a:lstStyle/>
          <a:p>
            <a:pPr marL="118745" marR="5080" indent="-106680">
              <a:lnSpc>
                <a:spcPts val="1300"/>
              </a:lnSpc>
              <a:spcBef>
                <a:spcPts val="259"/>
              </a:spcBef>
            </a:pPr>
            <a:r>
              <a:rPr sz="1200" b="1" dirty="0">
                <a:latin typeface="Meiryo UI"/>
                <a:cs typeface="Meiryo UI"/>
              </a:rPr>
              <a:t>ウ</a:t>
            </a:r>
            <a:r>
              <a:rPr sz="1200" b="1" spc="-10" dirty="0">
                <a:latin typeface="Meiryo UI"/>
                <a:cs typeface="Meiryo UI"/>
              </a:rPr>
              <a:t>イ</a:t>
            </a:r>
            <a:r>
              <a:rPr sz="1200" b="1" dirty="0">
                <a:latin typeface="Meiryo UI"/>
                <a:cs typeface="Meiryo UI"/>
              </a:rPr>
              <a:t>ル</a:t>
            </a:r>
            <a:r>
              <a:rPr sz="1200" b="1" spc="5" dirty="0">
                <a:latin typeface="Meiryo UI"/>
                <a:cs typeface="Meiryo UI"/>
              </a:rPr>
              <a:t>ス</a:t>
            </a:r>
            <a:r>
              <a:rPr sz="1200" b="1" dirty="0">
                <a:latin typeface="Meiryo UI"/>
                <a:cs typeface="Meiryo UI"/>
              </a:rPr>
              <a:t>が 体内へ</a:t>
            </a:r>
            <a:endParaRPr sz="1200">
              <a:latin typeface="Meiryo UI"/>
              <a:cs typeface="Meiryo UI"/>
            </a:endParaRPr>
          </a:p>
        </p:txBody>
      </p:sp>
      <p:grpSp>
        <p:nvGrpSpPr>
          <p:cNvPr id="51" name="object 51"/>
          <p:cNvGrpSpPr/>
          <p:nvPr/>
        </p:nvGrpSpPr>
        <p:grpSpPr>
          <a:xfrm>
            <a:off x="8322436" y="6211696"/>
            <a:ext cx="3112770" cy="576580"/>
            <a:chOff x="8322436" y="6211696"/>
            <a:chExt cx="3112770" cy="576580"/>
          </a:xfrm>
        </p:grpSpPr>
        <p:sp>
          <p:nvSpPr>
            <p:cNvPr id="52" name="object 52"/>
            <p:cNvSpPr/>
            <p:nvPr/>
          </p:nvSpPr>
          <p:spPr>
            <a:xfrm>
              <a:off x="8325611" y="6214871"/>
              <a:ext cx="3106420" cy="570230"/>
            </a:xfrm>
            <a:custGeom>
              <a:avLst/>
              <a:gdLst/>
              <a:ahLst/>
              <a:cxnLst/>
              <a:rect l="l" t="t" r="r" b="b"/>
              <a:pathLst>
                <a:path w="3106420" h="570229">
                  <a:moveTo>
                    <a:pt x="430022" y="0"/>
                  </a:moveTo>
                  <a:lnTo>
                    <a:pt x="210693" y="173291"/>
                  </a:lnTo>
                  <a:lnTo>
                    <a:pt x="0" y="175539"/>
                  </a:lnTo>
                  <a:lnTo>
                    <a:pt x="0" y="569975"/>
                  </a:lnTo>
                  <a:lnTo>
                    <a:pt x="3105912" y="569975"/>
                  </a:lnTo>
                  <a:lnTo>
                    <a:pt x="3105912" y="175539"/>
                  </a:lnTo>
                  <a:lnTo>
                    <a:pt x="421640" y="171056"/>
                  </a:lnTo>
                  <a:lnTo>
                    <a:pt x="423414" y="129133"/>
                  </a:lnTo>
                  <a:lnTo>
                    <a:pt x="428247" y="41922"/>
                  </a:lnTo>
                  <a:lnTo>
                    <a:pt x="430022" y="0"/>
                  </a:lnTo>
                  <a:close/>
                </a:path>
              </a:pathLst>
            </a:custGeom>
            <a:solidFill>
              <a:srgbClr val="D9D9D9"/>
            </a:solidFill>
          </p:spPr>
          <p:txBody>
            <a:bodyPr wrap="square" lIns="0" tIns="0" rIns="0" bIns="0" rtlCol="0"/>
            <a:lstStyle/>
            <a:p>
              <a:endParaRPr/>
            </a:p>
          </p:txBody>
        </p:sp>
        <p:sp>
          <p:nvSpPr>
            <p:cNvPr id="53" name="object 53"/>
            <p:cNvSpPr/>
            <p:nvPr/>
          </p:nvSpPr>
          <p:spPr>
            <a:xfrm>
              <a:off x="8325611" y="6214871"/>
              <a:ext cx="3106420" cy="570230"/>
            </a:xfrm>
            <a:custGeom>
              <a:avLst/>
              <a:gdLst/>
              <a:ahLst/>
              <a:cxnLst/>
              <a:rect l="l" t="t" r="r" b="b"/>
              <a:pathLst>
                <a:path w="3106420" h="570229">
                  <a:moveTo>
                    <a:pt x="0" y="175539"/>
                  </a:moveTo>
                  <a:lnTo>
                    <a:pt x="210693" y="173291"/>
                  </a:lnTo>
                  <a:lnTo>
                    <a:pt x="430022" y="0"/>
                  </a:lnTo>
                  <a:lnTo>
                    <a:pt x="428247" y="41922"/>
                  </a:lnTo>
                  <a:lnTo>
                    <a:pt x="425830" y="85528"/>
                  </a:lnTo>
                  <a:lnTo>
                    <a:pt x="423414" y="129133"/>
                  </a:lnTo>
                  <a:lnTo>
                    <a:pt x="421640" y="171056"/>
                  </a:lnTo>
                  <a:lnTo>
                    <a:pt x="3105912" y="175539"/>
                  </a:lnTo>
                  <a:lnTo>
                    <a:pt x="3105912" y="241274"/>
                  </a:lnTo>
                  <a:lnTo>
                    <a:pt x="3105912" y="339890"/>
                  </a:lnTo>
                  <a:lnTo>
                    <a:pt x="3105912" y="569975"/>
                  </a:lnTo>
                  <a:lnTo>
                    <a:pt x="1294130" y="569975"/>
                  </a:lnTo>
                  <a:lnTo>
                    <a:pt x="517652" y="569975"/>
                  </a:lnTo>
                  <a:lnTo>
                    <a:pt x="0" y="569975"/>
                  </a:lnTo>
                  <a:lnTo>
                    <a:pt x="0" y="339890"/>
                  </a:lnTo>
                  <a:lnTo>
                    <a:pt x="0" y="241274"/>
                  </a:lnTo>
                  <a:lnTo>
                    <a:pt x="0" y="175539"/>
                  </a:lnTo>
                  <a:close/>
                </a:path>
              </a:pathLst>
            </a:custGeom>
            <a:ln w="6350">
              <a:solidFill>
                <a:srgbClr val="7E7E7E"/>
              </a:solidFill>
            </a:ln>
          </p:spPr>
          <p:txBody>
            <a:bodyPr wrap="square" lIns="0" tIns="0" rIns="0" bIns="0" rtlCol="0"/>
            <a:lstStyle/>
            <a:p>
              <a:endParaRPr/>
            </a:p>
          </p:txBody>
        </p:sp>
      </p:grpSp>
      <p:sp>
        <p:nvSpPr>
          <p:cNvPr id="54" name="object 54"/>
          <p:cNvSpPr txBox="1"/>
          <p:nvPr/>
        </p:nvSpPr>
        <p:spPr>
          <a:xfrm>
            <a:off x="10470895" y="4064634"/>
            <a:ext cx="1750695" cy="574675"/>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a:cs typeface="Meiryo UI"/>
              </a:rPr>
              <a:t>細胞の中に入らない限り</a:t>
            </a:r>
            <a:endParaRPr sz="1200">
              <a:latin typeface="Meiryo UI"/>
              <a:cs typeface="Meiryo UI"/>
            </a:endParaRPr>
          </a:p>
          <a:p>
            <a:pPr marL="12700" marR="5080">
              <a:lnSpc>
                <a:spcPct val="100000"/>
              </a:lnSpc>
            </a:pPr>
            <a:r>
              <a:rPr sz="1200" spc="-5" dirty="0">
                <a:latin typeface="Meiryo UI"/>
                <a:cs typeface="Meiryo UI"/>
              </a:rPr>
              <a:t>ウ</a:t>
            </a:r>
            <a:r>
              <a:rPr sz="1200" spc="-10" dirty="0">
                <a:latin typeface="Meiryo UI"/>
                <a:cs typeface="Meiryo UI"/>
              </a:rPr>
              <a:t>イ</a:t>
            </a:r>
            <a:r>
              <a:rPr sz="1200" dirty="0">
                <a:latin typeface="Meiryo UI"/>
                <a:cs typeface="Meiryo UI"/>
              </a:rPr>
              <a:t>ルスは生</a:t>
            </a:r>
            <a:r>
              <a:rPr sz="1200" spc="-5" dirty="0">
                <a:latin typeface="Meiryo UI"/>
                <a:cs typeface="Meiryo UI"/>
              </a:rPr>
              <a:t>き</a:t>
            </a:r>
            <a:r>
              <a:rPr sz="1200" dirty="0">
                <a:latin typeface="Meiryo UI"/>
                <a:cs typeface="Meiryo UI"/>
              </a:rPr>
              <a:t>残らない</a:t>
            </a:r>
            <a:r>
              <a:rPr sz="1200" spc="-10" dirty="0">
                <a:latin typeface="Meiryo UI"/>
                <a:cs typeface="Meiryo UI"/>
              </a:rPr>
              <a:t>の</a:t>
            </a:r>
            <a:r>
              <a:rPr sz="1200" dirty="0">
                <a:latin typeface="Meiryo UI"/>
                <a:cs typeface="Meiryo UI"/>
              </a:rPr>
              <a:t>で、 どこかへ行っ</a:t>
            </a:r>
            <a:r>
              <a:rPr sz="1200" spc="-5" dirty="0">
                <a:latin typeface="Meiryo UI"/>
                <a:cs typeface="Meiryo UI"/>
              </a:rPr>
              <a:t>てしま</a:t>
            </a:r>
            <a:r>
              <a:rPr sz="1200" dirty="0">
                <a:latin typeface="Meiryo UI"/>
                <a:cs typeface="Meiryo UI"/>
              </a:rPr>
              <a:t>う</a:t>
            </a:r>
            <a:endParaRPr sz="1200">
              <a:latin typeface="Meiryo UI"/>
              <a:cs typeface="Meiryo UI"/>
            </a:endParaRPr>
          </a:p>
        </p:txBody>
      </p:sp>
      <p:grpSp>
        <p:nvGrpSpPr>
          <p:cNvPr id="55" name="object 55"/>
          <p:cNvGrpSpPr/>
          <p:nvPr/>
        </p:nvGrpSpPr>
        <p:grpSpPr>
          <a:xfrm>
            <a:off x="3788219" y="1807019"/>
            <a:ext cx="1550670" cy="1337310"/>
            <a:chOff x="3788219" y="1807019"/>
            <a:chExt cx="1550670" cy="1337310"/>
          </a:xfrm>
        </p:grpSpPr>
        <p:sp>
          <p:nvSpPr>
            <p:cNvPr id="56" name="object 56"/>
            <p:cNvSpPr/>
            <p:nvPr/>
          </p:nvSpPr>
          <p:spPr>
            <a:xfrm>
              <a:off x="3797808" y="1816608"/>
              <a:ext cx="1531619" cy="1318260"/>
            </a:xfrm>
            <a:prstGeom prst="rect">
              <a:avLst/>
            </a:prstGeom>
            <a:blipFill>
              <a:blip r:embed="rId8" cstate="print"/>
              <a:stretch>
                <a:fillRect/>
              </a:stretch>
            </a:blipFill>
          </p:spPr>
          <p:txBody>
            <a:bodyPr wrap="square" lIns="0" tIns="0" rIns="0" bIns="0" rtlCol="0"/>
            <a:lstStyle/>
            <a:p>
              <a:endParaRPr/>
            </a:p>
          </p:txBody>
        </p:sp>
        <p:sp>
          <p:nvSpPr>
            <p:cNvPr id="57" name="object 57"/>
            <p:cNvSpPr/>
            <p:nvPr/>
          </p:nvSpPr>
          <p:spPr>
            <a:xfrm>
              <a:off x="3792982" y="1811782"/>
              <a:ext cx="1541145" cy="1327785"/>
            </a:xfrm>
            <a:custGeom>
              <a:avLst/>
              <a:gdLst/>
              <a:ahLst/>
              <a:cxnLst/>
              <a:rect l="l" t="t" r="r" b="b"/>
              <a:pathLst>
                <a:path w="1541145" h="1327785">
                  <a:moveTo>
                    <a:pt x="0" y="1327785"/>
                  </a:moveTo>
                  <a:lnTo>
                    <a:pt x="1541144" y="1327785"/>
                  </a:lnTo>
                  <a:lnTo>
                    <a:pt x="1541144" y="0"/>
                  </a:lnTo>
                  <a:lnTo>
                    <a:pt x="0" y="0"/>
                  </a:lnTo>
                  <a:lnTo>
                    <a:pt x="0" y="1327785"/>
                  </a:lnTo>
                  <a:close/>
                </a:path>
              </a:pathLst>
            </a:custGeom>
            <a:ln w="9525">
              <a:solidFill>
                <a:srgbClr val="000000"/>
              </a:solidFill>
            </a:ln>
          </p:spPr>
          <p:txBody>
            <a:bodyPr wrap="square" lIns="0" tIns="0" rIns="0" bIns="0" rtlCol="0"/>
            <a:lstStyle/>
            <a:p>
              <a:endParaRPr/>
            </a:p>
          </p:txBody>
        </p:sp>
      </p:grpSp>
      <p:grpSp>
        <p:nvGrpSpPr>
          <p:cNvPr id="58" name="object 58"/>
          <p:cNvGrpSpPr/>
          <p:nvPr/>
        </p:nvGrpSpPr>
        <p:grpSpPr>
          <a:xfrm>
            <a:off x="6470345" y="1288018"/>
            <a:ext cx="3606800" cy="1360170"/>
            <a:chOff x="6470345" y="1288018"/>
            <a:chExt cx="3606800" cy="1360170"/>
          </a:xfrm>
        </p:grpSpPr>
        <p:sp>
          <p:nvSpPr>
            <p:cNvPr id="59" name="object 59"/>
            <p:cNvSpPr/>
            <p:nvPr/>
          </p:nvSpPr>
          <p:spPr>
            <a:xfrm>
              <a:off x="6470332" y="2021852"/>
              <a:ext cx="1506220" cy="128905"/>
            </a:xfrm>
            <a:custGeom>
              <a:avLst/>
              <a:gdLst/>
              <a:ahLst/>
              <a:cxnLst/>
              <a:rect l="l" t="t" r="r" b="b"/>
              <a:pathLst>
                <a:path w="1506220" h="128905">
                  <a:moveTo>
                    <a:pt x="405930" y="0"/>
                  </a:moveTo>
                  <a:lnTo>
                    <a:pt x="0" y="0"/>
                  </a:lnTo>
                  <a:lnTo>
                    <a:pt x="0" y="128346"/>
                  </a:lnTo>
                  <a:lnTo>
                    <a:pt x="405930" y="128346"/>
                  </a:lnTo>
                  <a:lnTo>
                    <a:pt x="405930" y="0"/>
                  </a:lnTo>
                  <a:close/>
                </a:path>
                <a:path w="1506220" h="128905">
                  <a:moveTo>
                    <a:pt x="1505737" y="0"/>
                  </a:moveTo>
                  <a:lnTo>
                    <a:pt x="473786" y="0"/>
                  </a:lnTo>
                  <a:lnTo>
                    <a:pt x="473786" y="128346"/>
                  </a:lnTo>
                  <a:lnTo>
                    <a:pt x="1505737" y="128346"/>
                  </a:lnTo>
                  <a:lnTo>
                    <a:pt x="1505737" y="0"/>
                  </a:lnTo>
                  <a:close/>
                </a:path>
              </a:pathLst>
            </a:custGeom>
            <a:solidFill>
              <a:srgbClr val="B71E86"/>
            </a:solidFill>
          </p:spPr>
          <p:txBody>
            <a:bodyPr wrap="square" lIns="0" tIns="0" rIns="0" bIns="0" rtlCol="0"/>
            <a:lstStyle/>
            <a:p>
              <a:endParaRPr/>
            </a:p>
          </p:txBody>
        </p:sp>
        <p:sp>
          <p:nvSpPr>
            <p:cNvPr id="60" name="object 60"/>
            <p:cNvSpPr/>
            <p:nvPr/>
          </p:nvSpPr>
          <p:spPr>
            <a:xfrm>
              <a:off x="8775335" y="1288018"/>
              <a:ext cx="1301492" cy="1360065"/>
            </a:xfrm>
            <a:prstGeom prst="rect">
              <a:avLst/>
            </a:prstGeom>
            <a:blipFill>
              <a:blip r:embed="rId9" cstate="print"/>
              <a:stretch>
                <a:fillRect/>
              </a:stretch>
            </a:blipFill>
          </p:spPr>
          <p:txBody>
            <a:bodyPr wrap="square" lIns="0" tIns="0" rIns="0" bIns="0" rtlCol="0"/>
            <a:lstStyle/>
            <a:p>
              <a:endParaRPr/>
            </a:p>
          </p:txBody>
        </p:sp>
      </p:grpSp>
      <p:grpSp>
        <p:nvGrpSpPr>
          <p:cNvPr id="61" name="object 61"/>
          <p:cNvGrpSpPr/>
          <p:nvPr/>
        </p:nvGrpSpPr>
        <p:grpSpPr>
          <a:xfrm>
            <a:off x="810334" y="3892925"/>
            <a:ext cx="1664335" cy="1874520"/>
            <a:chOff x="810334" y="3892925"/>
            <a:chExt cx="1664335" cy="1874520"/>
          </a:xfrm>
        </p:grpSpPr>
        <p:sp>
          <p:nvSpPr>
            <p:cNvPr id="62" name="object 62"/>
            <p:cNvSpPr/>
            <p:nvPr/>
          </p:nvSpPr>
          <p:spPr>
            <a:xfrm>
              <a:off x="1004089" y="3892925"/>
              <a:ext cx="1470660" cy="1874520"/>
            </a:xfrm>
            <a:custGeom>
              <a:avLst/>
              <a:gdLst/>
              <a:ahLst/>
              <a:cxnLst/>
              <a:rect l="l" t="t" r="r" b="b"/>
              <a:pathLst>
                <a:path w="1470660" h="1874520">
                  <a:moveTo>
                    <a:pt x="729848" y="0"/>
                  </a:moveTo>
                  <a:lnTo>
                    <a:pt x="659633" y="6208"/>
                  </a:lnTo>
                  <a:lnTo>
                    <a:pt x="603317" y="21334"/>
                  </a:lnTo>
                  <a:lnTo>
                    <a:pt x="559200" y="42987"/>
                  </a:lnTo>
                  <a:lnTo>
                    <a:pt x="525584" y="68773"/>
                  </a:lnTo>
                  <a:lnTo>
                    <a:pt x="483054" y="123180"/>
                  </a:lnTo>
                  <a:lnTo>
                    <a:pt x="462130" y="165420"/>
                  </a:lnTo>
                  <a:lnTo>
                    <a:pt x="450540" y="219749"/>
                  </a:lnTo>
                  <a:lnTo>
                    <a:pt x="453731" y="240373"/>
                  </a:lnTo>
                  <a:lnTo>
                    <a:pt x="461982" y="264087"/>
                  </a:lnTo>
                  <a:lnTo>
                    <a:pt x="458992" y="279623"/>
                  </a:lnTo>
                  <a:lnTo>
                    <a:pt x="426662" y="333550"/>
                  </a:lnTo>
                  <a:lnTo>
                    <a:pt x="403687" y="375410"/>
                  </a:lnTo>
                  <a:lnTo>
                    <a:pt x="391674" y="404492"/>
                  </a:lnTo>
                  <a:lnTo>
                    <a:pt x="397418" y="423274"/>
                  </a:lnTo>
                  <a:lnTo>
                    <a:pt x="415701" y="433667"/>
                  </a:lnTo>
                  <a:lnTo>
                    <a:pt x="436926" y="438171"/>
                  </a:lnTo>
                  <a:lnTo>
                    <a:pt x="451499" y="439287"/>
                  </a:lnTo>
                  <a:lnTo>
                    <a:pt x="451905" y="464938"/>
                  </a:lnTo>
                  <a:lnTo>
                    <a:pt x="446095" y="483486"/>
                  </a:lnTo>
                  <a:lnTo>
                    <a:pt x="447854" y="488642"/>
                  </a:lnTo>
                  <a:lnTo>
                    <a:pt x="451905" y="493552"/>
                  </a:lnTo>
                  <a:lnTo>
                    <a:pt x="457673" y="497362"/>
                  </a:lnTo>
                  <a:lnTo>
                    <a:pt x="446637" y="500748"/>
                  </a:lnTo>
                  <a:lnTo>
                    <a:pt x="448869" y="527415"/>
                  </a:lnTo>
                  <a:lnTo>
                    <a:pt x="455144" y="529362"/>
                  </a:lnTo>
                  <a:lnTo>
                    <a:pt x="458992" y="540029"/>
                  </a:lnTo>
                  <a:lnTo>
                    <a:pt x="464154" y="586463"/>
                  </a:lnTo>
                  <a:lnTo>
                    <a:pt x="500639" y="620579"/>
                  </a:lnTo>
                  <a:lnTo>
                    <a:pt x="577130" y="626210"/>
                  </a:lnTo>
                  <a:lnTo>
                    <a:pt x="588797" y="628763"/>
                  </a:lnTo>
                  <a:lnTo>
                    <a:pt x="594856" y="636157"/>
                  </a:lnTo>
                  <a:lnTo>
                    <a:pt x="596304" y="650091"/>
                  </a:lnTo>
                  <a:lnTo>
                    <a:pt x="588525" y="699252"/>
                  </a:lnTo>
                  <a:lnTo>
                    <a:pt x="542583" y="755291"/>
                  </a:lnTo>
                  <a:lnTo>
                    <a:pt x="498533" y="782966"/>
                  </a:lnTo>
                  <a:lnTo>
                    <a:pt x="436716" y="803737"/>
                  </a:lnTo>
                  <a:lnTo>
                    <a:pt x="402049" y="812588"/>
                  </a:lnTo>
                  <a:lnTo>
                    <a:pt x="362063" y="826315"/>
                  </a:lnTo>
                  <a:lnTo>
                    <a:pt x="319336" y="845375"/>
                  </a:lnTo>
                  <a:lnTo>
                    <a:pt x="276448" y="870229"/>
                  </a:lnTo>
                  <a:lnTo>
                    <a:pt x="235977" y="901336"/>
                  </a:lnTo>
                  <a:lnTo>
                    <a:pt x="200502" y="939153"/>
                  </a:lnTo>
                  <a:lnTo>
                    <a:pt x="172601" y="984141"/>
                  </a:lnTo>
                  <a:lnTo>
                    <a:pt x="148995" y="1042186"/>
                  </a:lnTo>
                  <a:lnTo>
                    <a:pt x="131755" y="1100835"/>
                  </a:lnTo>
                  <a:lnTo>
                    <a:pt x="119859" y="1157418"/>
                  </a:lnTo>
                  <a:lnTo>
                    <a:pt x="112282" y="1209263"/>
                  </a:lnTo>
                  <a:lnTo>
                    <a:pt x="105993" y="1288053"/>
                  </a:lnTo>
                  <a:lnTo>
                    <a:pt x="101835" y="1324266"/>
                  </a:lnTo>
                  <a:lnTo>
                    <a:pt x="61806" y="1539103"/>
                  </a:lnTo>
                  <a:lnTo>
                    <a:pt x="56595" y="1584565"/>
                  </a:lnTo>
                  <a:lnTo>
                    <a:pt x="53516" y="1687721"/>
                  </a:lnTo>
                  <a:lnTo>
                    <a:pt x="50256" y="1724957"/>
                  </a:lnTo>
                  <a:lnTo>
                    <a:pt x="41406" y="1750147"/>
                  </a:lnTo>
                  <a:lnTo>
                    <a:pt x="31550" y="1767722"/>
                  </a:lnTo>
                  <a:lnTo>
                    <a:pt x="20553" y="1794379"/>
                  </a:lnTo>
                  <a:lnTo>
                    <a:pt x="9631" y="1830004"/>
                  </a:lnTo>
                  <a:lnTo>
                    <a:pt x="0" y="1874483"/>
                  </a:lnTo>
                  <a:lnTo>
                    <a:pt x="253688" y="1874179"/>
                  </a:lnTo>
                  <a:lnTo>
                    <a:pt x="254873" y="1842182"/>
                  </a:lnTo>
                  <a:lnTo>
                    <a:pt x="252991" y="1779213"/>
                  </a:lnTo>
                  <a:lnTo>
                    <a:pt x="253891" y="1748013"/>
                  </a:lnTo>
                  <a:lnTo>
                    <a:pt x="259261" y="1716773"/>
                  </a:lnTo>
                  <a:lnTo>
                    <a:pt x="298532" y="1560621"/>
                  </a:lnTo>
                  <a:lnTo>
                    <a:pt x="311507" y="1502182"/>
                  </a:lnTo>
                  <a:lnTo>
                    <a:pt x="320507" y="1447759"/>
                  </a:lnTo>
                  <a:lnTo>
                    <a:pt x="328514" y="1410039"/>
                  </a:lnTo>
                  <a:lnTo>
                    <a:pt x="340307" y="1374088"/>
                  </a:lnTo>
                  <a:lnTo>
                    <a:pt x="355630" y="1336595"/>
                  </a:lnTo>
                  <a:lnTo>
                    <a:pt x="369683" y="1558602"/>
                  </a:lnTo>
                  <a:lnTo>
                    <a:pt x="381606" y="1681652"/>
                  </a:lnTo>
                  <a:lnTo>
                    <a:pt x="385045" y="1776251"/>
                  </a:lnTo>
                  <a:lnTo>
                    <a:pt x="384485" y="1874179"/>
                  </a:lnTo>
                  <a:lnTo>
                    <a:pt x="1085724" y="1874179"/>
                  </a:lnTo>
                  <a:lnTo>
                    <a:pt x="1085165" y="1776295"/>
                  </a:lnTo>
                  <a:lnTo>
                    <a:pt x="1088601" y="1681662"/>
                  </a:lnTo>
                  <a:lnTo>
                    <a:pt x="1100577" y="1558602"/>
                  </a:lnTo>
                  <a:lnTo>
                    <a:pt x="1114563" y="1336595"/>
                  </a:lnTo>
                  <a:lnTo>
                    <a:pt x="1129923" y="1374088"/>
                  </a:lnTo>
                  <a:lnTo>
                    <a:pt x="1141714" y="1410039"/>
                  </a:lnTo>
                  <a:lnTo>
                    <a:pt x="1149660" y="1447759"/>
                  </a:lnTo>
                  <a:lnTo>
                    <a:pt x="1158719" y="1502174"/>
                  </a:lnTo>
                  <a:lnTo>
                    <a:pt x="1210978" y="1716737"/>
                  </a:lnTo>
                  <a:lnTo>
                    <a:pt x="1216302" y="1748013"/>
                  </a:lnTo>
                  <a:lnTo>
                    <a:pt x="1217208" y="1779256"/>
                  </a:lnTo>
                  <a:lnTo>
                    <a:pt x="1215279" y="1842196"/>
                  </a:lnTo>
                  <a:lnTo>
                    <a:pt x="1216471" y="1874179"/>
                  </a:lnTo>
                  <a:lnTo>
                    <a:pt x="1470438" y="1874179"/>
                  </a:lnTo>
                  <a:lnTo>
                    <a:pt x="1460774" y="1829700"/>
                  </a:lnTo>
                  <a:lnTo>
                    <a:pt x="1449834" y="1794075"/>
                  </a:lnTo>
                  <a:lnTo>
                    <a:pt x="1438815" y="1767417"/>
                  </a:lnTo>
                  <a:lnTo>
                    <a:pt x="1428914" y="1749842"/>
                  </a:lnTo>
                  <a:lnTo>
                    <a:pt x="1420101" y="1724666"/>
                  </a:lnTo>
                  <a:lnTo>
                    <a:pt x="1416830" y="1687455"/>
                  </a:lnTo>
                  <a:lnTo>
                    <a:pt x="1413691" y="1584260"/>
                  </a:lnTo>
                  <a:lnTo>
                    <a:pt x="1408505" y="1538798"/>
                  </a:lnTo>
                  <a:lnTo>
                    <a:pt x="1368500" y="1323961"/>
                  </a:lnTo>
                  <a:lnTo>
                    <a:pt x="1364301" y="1287748"/>
                  </a:lnTo>
                  <a:lnTo>
                    <a:pt x="1357999" y="1208937"/>
                  </a:lnTo>
                  <a:lnTo>
                    <a:pt x="1350421" y="1157082"/>
                  </a:lnTo>
                  <a:lnTo>
                    <a:pt x="1338523" y="1100500"/>
                  </a:lnTo>
                  <a:lnTo>
                    <a:pt x="1321278" y="1041875"/>
                  </a:lnTo>
                  <a:lnTo>
                    <a:pt x="1297659" y="983887"/>
                  </a:lnTo>
                  <a:lnTo>
                    <a:pt x="1269701" y="939170"/>
                  </a:lnTo>
                  <a:lnTo>
                    <a:pt x="1234062" y="902037"/>
                  </a:lnTo>
                  <a:lnTo>
                    <a:pt x="1193396" y="871726"/>
                  </a:lnTo>
                  <a:lnTo>
                    <a:pt x="1150357" y="847476"/>
                  </a:lnTo>
                  <a:lnTo>
                    <a:pt x="1107600" y="828526"/>
                  </a:lnTo>
                  <a:lnTo>
                    <a:pt x="1067777" y="814116"/>
                  </a:lnTo>
                  <a:lnTo>
                    <a:pt x="1033543" y="803483"/>
                  </a:lnTo>
                  <a:lnTo>
                    <a:pt x="962216" y="773102"/>
                  </a:lnTo>
                  <a:lnTo>
                    <a:pt x="917766" y="739365"/>
                  </a:lnTo>
                  <a:lnTo>
                    <a:pt x="894945" y="711993"/>
                  </a:lnTo>
                  <a:lnTo>
                    <a:pt x="888504" y="700708"/>
                  </a:lnTo>
                  <a:lnTo>
                    <a:pt x="887066" y="700370"/>
                  </a:lnTo>
                  <a:lnTo>
                    <a:pt x="878355" y="675650"/>
                  </a:lnTo>
                  <a:lnTo>
                    <a:pt x="876299" y="659246"/>
                  </a:lnTo>
                  <a:lnTo>
                    <a:pt x="876495" y="643787"/>
                  </a:lnTo>
                  <a:lnTo>
                    <a:pt x="886813" y="579733"/>
                  </a:lnTo>
                  <a:lnTo>
                    <a:pt x="895998" y="548686"/>
                  </a:lnTo>
                  <a:lnTo>
                    <a:pt x="950334" y="432595"/>
                  </a:lnTo>
                  <a:lnTo>
                    <a:pt x="968881" y="383345"/>
                  </a:lnTo>
                  <a:lnTo>
                    <a:pt x="983400" y="327368"/>
                  </a:lnTo>
                  <a:lnTo>
                    <a:pt x="991342" y="263792"/>
                  </a:lnTo>
                  <a:lnTo>
                    <a:pt x="991302" y="228401"/>
                  </a:lnTo>
                  <a:lnTo>
                    <a:pt x="977095" y="155633"/>
                  </a:lnTo>
                  <a:lnTo>
                    <a:pt x="961990" y="120541"/>
                  </a:lnTo>
                  <a:lnTo>
                    <a:pt x="940927" y="87832"/>
                  </a:lnTo>
                  <a:lnTo>
                    <a:pt x="913438" y="58647"/>
                  </a:lnTo>
                  <a:lnTo>
                    <a:pt x="879054" y="34130"/>
                  </a:lnTo>
                  <a:lnTo>
                    <a:pt x="837307" y="15422"/>
                  </a:lnTo>
                  <a:lnTo>
                    <a:pt x="787728" y="3664"/>
                  </a:lnTo>
                  <a:lnTo>
                    <a:pt x="729848" y="0"/>
                  </a:lnTo>
                  <a:close/>
                </a:path>
              </a:pathLst>
            </a:custGeom>
            <a:solidFill>
              <a:srgbClr val="B5B5B6"/>
            </a:solidFill>
          </p:spPr>
          <p:txBody>
            <a:bodyPr wrap="square" lIns="0" tIns="0" rIns="0" bIns="0" rtlCol="0"/>
            <a:lstStyle/>
            <a:p>
              <a:endParaRPr/>
            </a:p>
          </p:txBody>
        </p:sp>
        <p:sp>
          <p:nvSpPr>
            <p:cNvPr id="63" name="object 63"/>
            <p:cNvSpPr/>
            <p:nvPr/>
          </p:nvSpPr>
          <p:spPr>
            <a:xfrm>
              <a:off x="810334" y="4187279"/>
              <a:ext cx="577850" cy="578485"/>
            </a:xfrm>
            <a:custGeom>
              <a:avLst/>
              <a:gdLst/>
              <a:ahLst/>
              <a:cxnLst/>
              <a:rect l="l" t="t" r="r" b="b"/>
              <a:pathLst>
                <a:path w="577850" h="578485">
                  <a:moveTo>
                    <a:pt x="515461" y="500409"/>
                  </a:moveTo>
                  <a:lnTo>
                    <a:pt x="484493" y="500409"/>
                  </a:lnTo>
                  <a:lnTo>
                    <a:pt x="562045" y="578040"/>
                  </a:lnTo>
                  <a:lnTo>
                    <a:pt x="577530" y="562548"/>
                  </a:lnTo>
                  <a:lnTo>
                    <a:pt x="515461" y="500409"/>
                  </a:lnTo>
                  <a:close/>
                </a:path>
                <a:path w="577850" h="578485">
                  <a:moveTo>
                    <a:pt x="480685" y="504219"/>
                  </a:moveTo>
                  <a:lnTo>
                    <a:pt x="439755" y="504219"/>
                  </a:lnTo>
                  <a:lnTo>
                    <a:pt x="460204" y="524706"/>
                  </a:lnTo>
                  <a:lnTo>
                    <a:pt x="480685" y="504219"/>
                  </a:lnTo>
                  <a:close/>
                </a:path>
                <a:path w="577850" h="578485">
                  <a:moveTo>
                    <a:pt x="483478" y="501425"/>
                  </a:moveTo>
                  <a:lnTo>
                    <a:pt x="403711" y="501425"/>
                  </a:lnTo>
                  <a:lnTo>
                    <a:pt x="423154" y="520896"/>
                  </a:lnTo>
                  <a:lnTo>
                    <a:pt x="439755" y="504219"/>
                  </a:lnTo>
                  <a:lnTo>
                    <a:pt x="480685" y="504219"/>
                  </a:lnTo>
                  <a:lnTo>
                    <a:pt x="483478" y="501425"/>
                  </a:lnTo>
                  <a:close/>
                </a:path>
                <a:path w="577850" h="578485">
                  <a:moveTo>
                    <a:pt x="143291" y="225611"/>
                  </a:moveTo>
                  <a:lnTo>
                    <a:pt x="102748" y="225611"/>
                  </a:lnTo>
                  <a:lnTo>
                    <a:pt x="390856" y="514293"/>
                  </a:lnTo>
                  <a:lnTo>
                    <a:pt x="403711" y="501425"/>
                  </a:lnTo>
                  <a:lnTo>
                    <a:pt x="483478" y="501425"/>
                  </a:lnTo>
                  <a:lnTo>
                    <a:pt x="484493" y="500409"/>
                  </a:lnTo>
                  <a:lnTo>
                    <a:pt x="515461" y="500409"/>
                  </a:lnTo>
                  <a:lnTo>
                    <a:pt x="508781" y="493721"/>
                  </a:lnTo>
                  <a:lnTo>
                    <a:pt x="460204" y="493721"/>
                  </a:lnTo>
                  <a:lnTo>
                    <a:pt x="456334" y="489827"/>
                  </a:lnTo>
                  <a:lnTo>
                    <a:pt x="423154" y="489827"/>
                  </a:lnTo>
                  <a:lnTo>
                    <a:pt x="419204" y="485933"/>
                  </a:lnTo>
                  <a:lnTo>
                    <a:pt x="421995" y="483139"/>
                  </a:lnTo>
                  <a:lnTo>
                    <a:pt x="390856" y="483139"/>
                  </a:lnTo>
                  <a:lnTo>
                    <a:pt x="382357" y="474673"/>
                  </a:lnTo>
                  <a:lnTo>
                    <a:pt x="394045" y="462991"/>
                  </a:lnTo>
                  <a:lnTo>
                    <a:pt x="370711" y="462991"/>
                  </a:lnTo>
                  <a:lnTo>
                    <a:pt x="364943" y="457149"/>
                  </a:lnTo>
                  <a:lnTo>
                    <a:pt x="376573" y="445467"/>
                  </a:lnTo>
                  <a:lnTo>
                    <a:pt x="353298" y="445467"/>
                  </a:lnTo>
                  <a:lnTo>
                    <a:pt x="347530" y="439710"/>
                  </a:lnTo>
                  <a:lnTo>
                    <a:pt x="359219" y="428027"/>
                  </a:lnTo>
                  <a:lnTo>
                    <a:pt x="335885" y="428027"/>
                  </a:lnTo>
                  <a:lnTo>
                    <a:pt x="330117" y="422270"/>
                  </a:lnTo>
                  <a:lnTo>
                    <a:pt x="341806" y="410588"/>
                  </a:lnTo>
                  <a:lnTo>
                    <a:pt x="318480" y="410588"/>
                  </a:lnTo>
                  <a:lnTo>
                    <a:pt x="312602" y="404746"/>
                  </a:lnTo>
                  <a:lnTo>
                    <a:pt x="324273" y="393064"/>
                  </a:lnTo>
                  <a:lnTo>
                    <a:pt x="300965" y="393064"/>
                  </a:lnTo>
                  <a:lnTo>
                    <a:pt x="295189" y="387307"/>
                  </a:lnTo>
                  <a:lnTo>
                    <a:pt x="306884" y="375624"/>
                  </a:lnTo>
                  <a:lnTo>
                    <a:pt x="283552" y="375624"/>
                  </a:lnTo>
                  <a:lnTo>
                    <a:pt x="277784" y="369868"/>
                  </a:lnTo>
                  <a:lnTo>
                    <a:pt x="289473" y="358185"/>
                  </a:lnTo>
                  <a:lnTo>
                    <a:pt x="266139" y="358185"/>
                  </a:lnTo>
                  <a:lnTo>
                    <a:pt x="260371" y="352428"/>
                  </a:lnTo>
                  <a:lnTo>
                    <a:pt x="271975" y="340830"/>
                  </a:lnTo>
                  <a:lnTo>
                    <a:pt x="248726" y="340830"/>
                  </a:lnTo>
                  <a:lnTo>
                    <a:pt x="242958" y="335158"/>
                  </a:lnTo>
                  <a:lnTo>
                    <a:pt x="254587" y="323475"/>
                  </a:lnTo>
                  <a:lnTo>
                    <a:pt x="231313" y="323475"/>
                  </a:lnTo>
                  <a:lnTo>
                    <a:pt x="225545" y="317719"/>
                  </a:lnTo>
                  <a:lnTo>
                    <a:pt x="237216" y="306036"/>
                  </a:lnTo>
                  <a:lnTo>
                    <a:pt x="213899" y="306036"/>
                  </a:lnTo>
                  <a:lnTo>
                    <a:pt x="208132" y="300279"/>
                  </a:lnTo>
                  <a:lnTo>
                    <a:pt x="219761" y="288596"/>
                  </a:lnTo>
                  <a:lnTo>
                    <a:pt x="196495" y="288596"/>
                  </a:lnTo>
                  <a:lnTo>
                    <a:pt x="190718" y="282840"/>
                  </a:lnTo>
                  <a:lnTo>
                    <a:pt x="202407" y="271157"/>
                  </a:lnTo>
                  <a:lnTo>
                    <a:pt x="179081" y="271157"/>
                  </a:lnTo>
                  <a:lnTo>
                    <a:pt x="173204" y="265400"/>
                  </a:lnTo>
                  <a:lnTo>
                    <a:pt x="184898" y="253718"/>
                  </a:lnTo>
                  <a:lnTo>
                    <a:pt x="161567" y="253718"/>
                  </a:lnTo>
                  <a:lnTo>
                    <a:pt x="155799" y="247961"/>
                  </a:lnTo>
                  <a:lnTo>
                    <a:pt x="167488" y="236278"/>
                  </a:lnTo>
                  <a:lnTo>
                    <a:pt x="144154" y="236278"/>
                  </a:lnTo>
                  <a:lnTo>
                    <a:pt x="138386" y="230522"/>
                  </a:lnTo>
                  <a:lnTo>
                    <a:pt x="143291" y="225611"/>
                  </a:lnTo>
                  <a:close/>
                </a:path>
                <a:path w="577850" h="578485">
                  <a:moveTo>
                    <a:pt x="519363" y="455625"/>
                  </a:moveTo>
                  <a:lnTo>
                    <a:pt x="488341" y="455625"/>
                  </a:lnTo>
                  <a:lnTo>
                    <a:pt x="493306" y="460536"/>
                  </a:lnTo>
                  <a:lnTo>
                    <a:pt x="460204" y="493721"/>
                  </a:lnTo>
                  <a:lnTo>
                    <a:pt x="508781" y="493721"/>
                  </a:lnTo>
                  <a:lnTo>
                    <a:pt x="499987" y="484917"/>
                  </a:lnTo>
                  <a:lnTo>
                    <a:pt x="524284" y="460536"/>
                  </a:lnTo>
                  <a:lnTo>
                    <a:pt x="519363" y="455625"/>
                  </a:lnTo>
                  <a:close/>
                </a:path>
                <a:path w="577850" h="578485">
                  <a:moveTo>
                    <a:pt x="516532" y="419561"/>
                  </a:moveTo>
                  <a:lnTo>
                    <a:pt x="485508" y="419561"/>
                  </a:lnTo>
                  <a:lnTo>
                    <a:pt x="489458" y="423456"/>
                  </a:lnTo>
                  <a:lnTo>
                    <a:pt x="488341" y="424641"/>
                  </a:lnTo>
                  <a:lnTo>
                    <a:pt x="423154" y="489827"/>
                  </a:lnTo>
                  <a:lnTo>
                    <a:pt x="456334" y="489827"/>
                  </a:lnTo>
                  <a:lnTo>
                    <a:pt x="455240" y="488726"/>
                  </a:lnTo>
                  <a:lnTo>
                    <a:pt x="488341" y="455625"/>
                  </a:lnTo>
                  <a:lnTo>
                    <a:pt x="519363" y="455625"/>
                  </a:lnTo>
                  <a:lnTo>
                    <a:pt x="503835" y="440133"/>
                  </a:lnTo>
                  <a:lnTo>
                    <a:pt x="520436" y="423456"/>
                  </a:lnTo>
                  <a:lnTo>
                    <a:pt x="516532" y="419561"/>
                  </a:lnTo>
                  <a:close/>
                </a:path>
                <a:path w="577850" h="578485">
                  <a:moveTo>
                    <a:pt x="241026" y="118181"/>
                  </a:moveTo>
                  <a:lnTo>
                    <a:pt x="209958" y="118181"/>
                  </a:lnTo>
                  <a:lnTo>
                    <a:pt x="482776" y="391201"/>
                  </a:lnTo>
                  <a:lnTo>
                    <a:pt x="390856" y="483139"/>
                  </a:lnTo>
                  <a:lnTo>
                    <a:pt x="421995" y="483139"/>
                  </a:lnTo>
                  <a:lnTo>
                    <a:pt x="485508" y="419561"/>
                  </a:lnTo>
                  <a:lnTo>
                    <a:pt x="516532" y="419561"/>
                  </a:lnTo>
                  <a:lnTo>
                    <a:pt x="501001" y="404069"/>
                  </a:lnTo>
                  <a:lnTo>
                    <a:pt x="513856" y="391201"/>
                  </a:lnTo>
                  <a:lnTo>
                    <a:pt x="241026" y="118181"/>
                  </a:lnTo>
                  <a:close/>
                </a:path>
                <a:path w="577850" h="578485">
                  <a:moveTo>
                    <a:pt x="387313" y="446398"/>
                  </a:moveTo>
                  <a:lnTo>
                    <a:pt x="370711" y="462991"/>
                  </a:lnTo>
                  <a:lnTo>
                    <a:pt x="394045" y="462991"/>
                  </a:lnTo>
                  <a:lnTo>
                    <a:pt x="398958" y="458080"/>
                  </a:lnTo>
                  <a:lnTo>
                    <a:pt x="387313" y="446398"/>
                  </a:lnTo>
                  <a:close/>
                </a:path>
                <a:path w="577850" h="578485">
                  <a:moveTo>
                    <a:pt x="369899" y="428874"/>
                  </a:moveTo>
                  <a:lnTo>
                    <a:pt x="353298" y="445467"/>
                  </a:lnTo>
                  <a:lnTo>
                    <a:pt x="376573" y="445467"/>
                  </a:lnTo>
                  <a:lnTo>
                    <a:pt x="381545" y="440472"/>
                  </a:lnTo>
                  <a:lnTo>
                    <a:pt x="369899" y="428874"/>
                  </a:lnTo>
                  <a:close/>
                </a:path>
                <a:path w="577850" h="578485">
                  <a:moveTo>
                    <a:pt x="352486" y="411434"/>
                  </a:moveTo>
                  <a:lnTo>
                    <a:pt x="335885" y="428027"/>
                  </a:lnTo>
                  <a:lnTo>
                    <a:pt x="359219" y="428027"/>
                  </a:lnTo>
                  <a:lnTo>
                    <a:pt x="364132" y="423117"/>
                  </a:lnTo>
                  <a:lnTo>
                    <a:pt x="352486" y="411434"/>
                  </a:lnTo>
                  <a:close/>
                </a:path>
                <a:path w="577850" h="578485">
                  <a:moveTo>
                    <a:pt x="335081" y="393995"/>
                  </a:moveTo>
                  <a:lnTo>
                    <a:pt x="318480" y="410588"/>
                  </a:lnTo>
                  <a:lnTo>
                    <a:pt x="341806" y="410588"/>
                  </a:lnTo>
                  <a:lnTo>
                    <a:pt x="346718" y="405678"/>
                  </a:lnTo>
                  <a:lnTo>
                    <a:pt x="335081" y="393995"/>
                  </a:lnTo>
                  <a:close/>
                </a:path>
                <a:path w="577850" h="578485">
                  <a:moveTo>
                    <a:pt x="327690" y="366312"/>
                  </a:moveTo>
                  <a:lnTo>
                    <a:pt x="300965" y="393064"/>
                  </a:lnTo>
                  <a:lnTo>
                    <a:pt x="324273" y="393064"/>
                  </a:lnTo>
                  <a:lnTo>
                    <a:pt x="339327" y="377995"/>
                  </a:lnTo>
                  <a:lnTo>
                    <a:pt x="327690" y="366312"/>
                  </a:lnTo>
                  <a:close/>
                </a:path>
                <a:path w="577850" h="578485">
                  <a:moveTo>
                    <a:pt x="300153" y="359031"/>
                  </a:moveTo>
                  <a:lnTo>
                    <a:pt x="283552" y="375624"/>
                  </a:lnTo>
                  <a:lnTo>
                    <a:pt x="306884" y="375624"/>
                  </a:lnTo>
                  <a:lnTo>
                    <a:pt x="311799" y="370714"/>
                  </a:lnTo>
                  <a:lnTo>
                    <a:pt x="300153" y="359031"/>
                  </a:lnTo>
                  <a:close/>
                </a:path>
                <a:path w="577850" h="578485">
                  <a:moveTo>
                    <a:pt x="282740" y="341592"/>
                  </a:moveTo>
                  <a:lnTo>
                    <a:pt x="266139" y="358185"/>
                  </a:lnTo>
                  <a:lnTo>
                    <a:pt x="289473" y="358185"/>
                  </a:lnTo>
                  <a:lnTo>
                    <a:pt x="294386" y="353275"/>
                  </a:lnTo>
                  <a:lnTo>
                    <a:pt x="282740" y="341592"/>
                  </a:lnTo>
                  <a:close/>
                </a:path>
                <a:path w="577850" h="578485">
                  <a:moveTo>
                    <a:pt x="265327" y="324153"/>
                  </a:moveTo>
                  <a:lnTo>
                    <a:pt x="248726" y="340830"/>
                  </a:lnTo>
                  <a:lnTo>
                    <a:pt x="271975" y="340830"/>
                  </a:lnTo>
                  <a:lnTo>
                    <a:pt x="276973" y="335835"/>
                  </a:lnTo>
                  <a:lnTo>
                    <a:pt x="265327" y="324153"/>
                  </a:lnTo>
                  <a:close/>
                </a:path>
                <a:path w="577850" h="578485">
                  <a:moveTo>
                    <a:pt x="247914" y="306882"/>
                  </a:moveTo>
                  <a:lnTo>
                    <a:pt x="231313" y="323475"/>
                  </a:lnTo>
                  <a:lnTo>
                    <a:pt x="254587" y="323475"/>
                  </a:lnTo>
                  <a:lnTo>
                    <a:pt x="259559" y="318481"/>
                  </a:lnTo>
                  <a:lnTo>
                    <a:pt x="247914" y="306882"/>
                  </a:lnTo>
                  <a:close/>
                </a:path>
                <a:path w="577850" h="578485">
                  <a:moveTo>
                    <a:pt x="240632" y="279284"/>
                  </a:moveTo>
                  <a:lnTo>
                    <a:pt x="213899" y="306036"/>
                  </a:lnTo>
                  <a:lnTo>
                    <a:pt x="237216" y="306036"/>
                  </a:lnTo>
                  <a:lnTo>
                    <a:pt x="252269" y="290967"/>
                  </a:lnTo>
                  <a:lnTo>
                    <a:pt x="240632" y="279284"/>
                  </a:lnTo>
                  <a:close/>
                </a:path>
                <a:path w="577850" h="578485">
                  <a:moveTo>
                    <a:pt x="213096" y="272004"/>
                  </a:moveTo>
                  <a:lnTo>
                    <a:pt x="196495" y="288596"/>
                  </a:lnTo>
                  <a:lnTo>
                    <a:pt x="219761" y="288596"/>
                  </a:lnTo>
                  <a:lnTo>
                    <a:pt x="224733" y="283602"/>
                  </a:lnTo>
                  <a:lnTo>
                    <a:pt x="213096" y="272004"/>
                  </a:lnTo>
                  <a:close/>
                </a:path>
                <a:path w="577850" h="578485">
                  <a:moveTo>
                    <a:pt x="195683" y="254564"/>
                  </a:moveTo>
                  <a:lnTo>
                    <a:pt x="179081" y="271157"/>
                  </a:lnTo>
                  <a:lnTo>
                    <a:pt x="202407" y="271157"/>
                  </a:lnTo>
                  <a:lnTo>
                    <a:pt x="207320" y="266247"/>
                  </a:lnTo>
                  <a:lnTo>
                    <a:pt x="195683" y="254564"/>
                  </a:lnTo>
                  <a:close/>
                </a:path>
                <a:path w="577850" h="578485">
                  <a:moveTo>
                    <a:pt x="178168" y="237125"/>
                  </a:moveTo>
                  <a:lnTo>
                    <a:pt x="161567" y="253718"/>
                  </a:lnTo>
                  <a:lnTo>
                    <a:pt x="184898" y="253718"/>
                  </a:lnTo>
                  <a:lnTo>
                    <a:pt x="189814" y="248807"/>
                  </a:lnTo>
                  <a:lnTo>
                    <a:pt x="178168" y="237125"/>
                  </a:lnTo>
                  <a:close/>
                </a:path>
                <a:path w="577850" h="578485">
                  <a:moveTo>
                    <a:pt x="73590" y="149758"/>
                  </a:moveTo>
                  <a:lnTo>
                    <a:pt x="42922" y="149758"/>
                  </a:lnTo>
                  <a:lnTo>
                    <a:pt x="87466" y="194373"/>
                  </a:lnTo>
                  <a:lnTo>
                    <a:pt x="67826" y="213929"/>
                  </a:lnTo>
                  <a:lnTo>
                    <a:pt x="91111" y="237209"/>
                  </a:lnTo>
                  <a:lnTo>
                    <a:pt x="102748" y="225611"/>
                  </a:lnTo>
                  <a:lnTo>
                    <a:pt x="143291" y="225611"/>
                  </a:lnTo>
                  <a:lnTo>
                    <a:pt x="149972" y="218923"/>
                  </a:lnTo>
                  <a:lnTo>
                    <a:pt x="126740" y="218923"/>
                  </a:lnTo>
                  <a:lnTo>
                    <a:pt x="118038" y="210204"/>
                  </a:lnTo>
                  <a:lnTo>
                    <a:pt x="149242" y="178965"/>
                  </a:lnTo>
                  <a:lnTo>
                    <a:pt x="102748" y="178965"/>
                  </a:lnTo>
                  <a:lnTo>
                    <a:pt x="73590" y="149758"/>
                  </a:lnTo>
                  <a:close/>
                </a:path>
                <a:path w="577850" h="578485">
                  <a:moveTo>
                    <a:pt x="160755" y="219685"/>
                  </a:moveTo>
                  <a:lnTo>
                    <a:pt x="144154" y="236278"/>
                  </a:lnTo>
                  <a:lnTo>
                    <a:pt x="167488" y="236278"/>
                  </a:lnTo>
                  <a:lnTo>
                    <a:pt x="172400" y="231368"/>
                  </a:lnTo>
                  <a:lnTo>
                    <a:pt x="160755" y="219685"/>
                  </a:lnTo>
                  <a:close/>
                </a:path>
                <a:path w="577850" h="578485">
                  <a:moveTo>
                    <a:pt x="153465" y="192172"/>
                  </a:moveTo>
                  <a:lnTo>
                    <a:pt x="126740" y="218923"/>
                  </a:lnTo>
                  <a:lnTo>
                    <a:pt x="149972" y="218923"/>
                  </a:lnTo>
                  <a:lnTo>
                    <a:pt x="165110" y="203770"/>
                  </a:lnTo>
                  <a:lnTo>
                    <a:pt x="153465" y="192172"/>
                  </a:lnTo>
                  <a:close/>
                </a:path>
                <a:path w="577850" h="578485">
                  <a:moveTo>
                    <a:pt x="165203" y="58244"/>
                  </a:moveTo>
                  <a:lnTo>
                    <a:pt x="134233" y="58244"/>
                  </a:lnTo>
                  <a:lnTo>
                    <a:pt x="178777" y="102858"/>
                  </a:lnTo>
                  <a:lnTo>
                    <a:pt x="102748" y="178965"/>
                  </a:lnTo>
                  <a:lnTo>
                    <a:pt x="149242" y="178965"/>
                  </a:lnTo>
                  <a:lnTo>
                    <a:pt x="209958" y="118181"/>
                  </a:lnTo>
                  <a:lnTo>
                    <a:pt x="241026" y="118181"/>
                  </a:lnTo>
                  <a:lnTo>
                    <a:pt x="225545" y="102689"/>
                  </a:lnTo>
                  <a:lnTo>
                    <a:pt x="237190" y="91006"/>
                  </a:lnTo>
                  <a:lnTo>
                    <a:pt x="233620" y="87451"/>
                  </a:lnTo>
                  <a:lnTo>
                    <a:pt x="194363" y="87451"/>
                  </a:lnTo>
                  <a:lnTo>
                    <a:pt x="165203" y="58244"/>
                  </a:lnTo>
                  <a:close/>
                </a:path>
                <a:path w="577850" h="578485">
                  <a:moveTo>
                    <a:pt x="146175" y="0"/>
                  </a:moveTo>
                  <a:lnTo>
                    <a:pt x="0" y="146203"/>
                  </a:lnTo>
                  <a:lnTo>
                    <a:pt x="23283" y="169399"/>
                  </a:lnTo>
                  <a:lnTo>
                    <a:pt x="42922" y="149758"/>
                  </a:lnTo>
                  <a:lnTo>
                    <a:pt x="73590" y="149758"/>
                  </a:lnTo>
                  <a:lnTo>
                    <a:pt x="58208" y="134351"/>
                  </a:lnTo>
                  <a:lnTo>
                    <a:pt x="134233" y="58244"/>
                  </a:lnTo>
                  <a:lnTo>
                    <a:pt x="165203" y="58244"/>
                  </a:lnTo>
                  <a:lnTo>
                    <a:pt x="149820" y="42836"/>
                  </a:lnTo>
                  <a:lnTo>
                    <a:pt x="169364" y="23196"/>
                  </a:lnTo>
                  <a:lnTo>
                    <a:pt x="146175" y="0"/>
                  </a:lnTo>
                  <a:close/>
                </a:path>
                <a:path w="577850" h="578485">
                  <a:moveTo>
                    <a:pt x="213899" y="67810"/>
                  </a:moveTo>
                  <a:lnTo>
                    <a:pt x="194363" y="87451"/>
                  </a:lnTo>
                  <a:lnTo>
                    <a:pt x="233620" y="87451"/>
                  </a:lnTo>
                  <a:lnTo>
                    <a:pt x="213899" y="67810"/>
                  </a:lnTo>
                  <a:close/>
                </a:path>
              </a:pathLst>
            </a:custGeom>
            <a:solidFill>
              <a:srgbClr val="B71E86"/>
            </a:solidFill>
          </p:spPr>
          <p:txBody>
            <a:bodyPr wrap="square" lIns="0" tIns="0" rIns="0" bIns="0" rtlCol="0"/>
            <a:lstStyle/>
            <a:p>
              <a:endParaRPr/>
            </a:p>
          </p:txBody>
        </p:sp>
      </p:grpSp>
      <p:grpSp>
        <p:nvGrpSpPr>
          <p:cNvPr id="64" name="object 64"/>
          <p:cNvGrpSpPr/>
          <p:nvPr/>
        </p:nvGrpSpPr>
        <p:grpSpPr>
          <a:xfrm>
            <a:off x="3893518" y="3899970"/>
            <a:ext cx="1457325" cy="1862455"/>
            <a:chOff x="3893518" y="3899970"/>
            <a:chExt cx="1457325" cy="1862455"/>
          </a:xfrm>
        </p:grpSpPr>
        <p:sp>
          <p:nvSpPr>
            <p:cNvPr id="65" name="object 65"/>
            <p:cNvSpPr/>
            <p:nvPr/>
          </p:nvSpPr>
          <p:spPr>
            <a:xfrm>
              <a:off x="3893518" y="3899970"/>
              <a:ext cx="1457325" cy="1862455"/>
            </a:xfrm>
            <a:custGeom>
              <a:avLst/>
              <a:gdLst/>
              <a:ahLst/>
              <a:cxnLst/>
              <a:rect l="l" t="t" r="r" b="b"/>
              <a:pathLst>
                <a:path w="1457325" h="1862454">
                  <a:moveTo>
                    <a:pt x="723305" y="0"/>
                  </a:moveTo>
                  <a:lnTo>
                    <a:pt x="644931" y="7827"/>
                  </a:lnTo>
                  <a:lnTo>
                    <a:pt x="584238" y="26782"/>
                  </a:lnTo>
                  <a:lnTo>
                    <a:pt x="538710" y="53321"/>
                  </a:lnTo>
                  <a:lnTo>
                    <a:pt x="505833" y="83897"/>
                  </a:lnTo>
                  <a:lnTo>
                    <a:pt x="483092" y="114964"/>
                  </a:lnTo>
                  <a:lnTo>
                    <a:pt x="457956" y="164387"/>
                  </a:lnTo>
                  <a:lnTo>
                    <a:pt x="446473" y="218290"/>
                  </a:lnTo>
                  <a:lnTo>
                    <a:pt x="449636" y="238785"/>
                  </a:lnTo>
                  <a:lnTo>
                    <a:pt x="457810" y="262351"/>
                  </a:lnTo>
                  <a:lnTo>
                    <a:pt x="454849" y="277845"/>
                  </a:lnTo>
                  <a:lnTo>
                    <a:pt x="422809" y="331381"/>
                  </a:lnTo>
                  <a:lnTo>
                    <a:pt x="400041" y="372937"/>
                  </a:lnTo>
                  <a:lnTo>
                    <a:pt x="388137" y="401809"/>
                  </a:lnTo>
                  <a:lnTo>
                    <a:pt x="393830" y="420454"/>
                  </a:lnTo>
                  <a:lnTo>
                    <a:pt x="411949" y="430772"/>
                  </a:lnTo>
                  <a:lnTo>
                    <a:pt x="432983" y="435243"/>
                  </a:lnTo>
                  <a:lnTo>
                    <a:pt x="447427" y="436350"/>
                  </a:lnTo>
                  <a:lnTo>
                    <a:pt x="447829" y="461815"/>
                  </a:lnTo>
                  <a:lnTo>
                    <a:pt x="442072" y="480229"/>
                  </a:lnTo>
                  <a:lnTo>
                    <a:pt x="443817" y="485347"/>
                  </a:lnTo>
                  <a:lnTo>
                    <a:pt x="447829" y="490306"/>
                  </a:lnTo>
                  <a:lnTo>
                    <a:pt x="453542" y="494004"/>
                  </a:lnTo>
                  <a:lnTo>
                    <a:pt x="442610" y="497450"/>
                  </a:lnTo>
                  <a:lnTo>
                    <a:pt x="444813" y="523923"/>
                  </a:lnTo>
                  <a:lnTo>
                    <a:pt x="451037" y="525856"/>
                  </a:lnTo>
                  <a:lnTo>
                    <a:pt x="454849" y="536361"/>
                  </a:lnTo>
                  <a:lnTo>
                    <a:pt x="459964" y="582533"/>
                  </a:lnTo>
                  <a:lnTo>
                    <a:pt x="496125" y="616423"/>
                  </a:lnTo>
                  <a:lnTo>
                    <a:pt x="571921" y="622001"/>
                  </a:lnTo>
                  <a:lnTo>
                    <a:pt x="583484" y="624536"/>
                  </a:lnTo>
                  <a:lnTo>
                    <a:pt x="589489" y="631876"/>
                  </a:lnTo>
                  <a:lnTo>
                    <a:pt x="590925" y="645709"/>
                  </a:lnTo>
                  <a:lnTo>
                    <a:pt x="583218" y="694560"/>
                  </a:lnTo>
                  <a:lnTo>
                    <a:pt x="537689" y="750272"/>
                  </a:lnTo>
                  <a:lnTo>
                    <a:pt x="494036" y="777775"/>
                  </a:lnTo>
                  <a:lnTo>
                    <a:pt x="432776" y="798407"/>
                  </a:lnTo>
                  <a:lnTo>
                    <a:pt x="398422" y="807168"/>
                  </a:lnTo>
                  <a:lnTo>
                    <a:pt x="358797" y="820785"/>
                  </a:lnTo>
                  <a:lnTo>
                    <a:pt x="316456" y="839709"/>
                  </a:lnTo>
                  <a:lnTo>
                    <a:pt x="273956" y="864391"/>
                  </a:lnTo>
                  <a:lnTo>
                    <a:pt x="233850" y="895283"/>
                  </a:lnTo>
                  <a:lnTo>
                    <a:pt x="198695" y="932837"/>
                  </a:lnTo>
                  <a:lnTo>
                    <a:pt x="171046" y="977503"/>
                  </a:lnTo>
                  <a:lnTo>
                    <a:pt x="147654" y="1035166"/>
                  </a:lnTo>
                  <a:lnTo>
                    <a:pt x="130569" y="1093425"/>
                  </a:lnTo>
                  <a:lnTo>
                    <a:pt x="118780" y="1149629"/>
                  </a:lnTo>
                  <a:lnTo>
                    <a:pt x="111271" y="1201125"/>
                  </a:lnTo>
                  <a:lnTo>
                    <a:pt x="105038" y="1279385"/>
                  </a:lnTo>
                  <a:lnTo>
                    <a:pt x="100915" y="1315352"/>
                  </a:lnTo>
                  <a:lnTo>
                    <a:pt x="61244" y="1528733"/>
                  </a:lnTo>
                  <a:lnTo>
                    <a:pt x="56079" y="1573888"/>
                  </a:lnTo>
                  <a:lnTo>
                    <a:pt x="53031" y="1676350"/>
                  </a:lnTo>
                  <a:lnTo>
                    <a:pt x="49800" y="1713334"/>
                  </a:lnTo>
                  <a:lnTo>
                    <a:pt x="41031" y="1738352"/>
                  </a:lnTo>
                  <a:lnTo>
                    <a:pt x="31262" y="1755808"/>
                  </a:lnTo>
                  <a:lnTo>
                    <a:pt x="20364" y="1782285"/>
                  </a:lnTo>
                  <a:lnTo>
                    <a:pt x="9542" y="1817668"/>
                  </a:lnTo>
                  <a:lnTo>
                    <a:pt x="0" y="1861847"/>
                  </a:lnTo>
                  <a:lnTo>
                    <a:pt x="251404" y="1861545"/>
                  </a:lnTo>
                  <a:lnTo>
                    <a:pt x="252577" y="1829764"/>
                  </a:lnTo>
                  <a:lnTo>
                    <a:pt x="250710" y="1767221"/>
                  </a:lnTo>
                  <a:lnTo>
                    <a:pt x="251605" y="1736234"/>
                  </a:lnTo>
                  <a:lnTo>
                    <a:pt x="256926" y="1705204"/>
                  </a:lnTo>
                  <a:lnTo>
                    <a:pt x="295841" y="1550106"/>
                  </a:lnTo>
                  <a:lnTo>
                    <a:pt x="308697" y="1492062"/>
                  </a:lnTo>
                  <a:lnTo>
                    <a:pt x="317613" y="1438008"/>
                  </a:lnTo>
                  <a:lnTo>
                    <a:pt x="325548" y="1400545"/>
                  </a:lnTo>
                  <a:lnTo>
                    <a:pt x="337238" y="1364836"/>
                  </a:lnTo>
                  <a:lnTo>
                    <a:pt x="352427" y="1327592"/>
                  </a:lnTo>
                  <a:lnTo>
                    <a:pt x="366347" y="1548098"/>
                  </a:lnTo>
                  <a:lnTo>
                    <a:pt x="378160" y="1670318"/>
                  </a:lnTo>
                  <a:lnTo>
                    <a:pt x="381571" y="1764279"/>
                  </a:lnTo>
                  <a:lnTo>
                    <a:pt x="381017" y="1861545"/>
                  </a:lnTo>
                  <a:lnTo>
                    <a:pt x="1075956" y="1861545"/>
                  </a:lnTo>
                  <a:lnTo>
                    <a:pt x="1075402" y="1764322"/>
                  </a:lnTo>
                  <a:lnTo>
                    <a:pt x="1078805" y="1670327"/>
                  </a:lnTo>
                  <a:lnTo>
                    <a:pt x="1090632" y="1548098"/>
                  </a:lnTo>
                  <a:lnTo>
                    <a:pt x="1104520" y="1327592"/>
                  </a:lnTo>
                  <a:lnTo>
                    <a:pt x="1119745" y="1364836"/>
                  </a:lnTo>
                  <a:lnTo>
                    <a:pt x="1131449" y="1400545"/>
                  </a:lnTo>
                  <a:lnTo>
                    <a:pt x="1139367" y="1438008"/>
                  </a:lnTo>
                  <a:lnTo>
                    <a:pt x="1148306" y="1492055"/>
                  </a:lnTo>
                  <a:lnTo>
                    <a:pt x="1200067" y="1705169"/>
                  </a:lnTo>
                  <a:lnTo>
                    <a:pt x="1205376" y="1736234"/>
                  </a:lnTo>
                  <a:lnTo>
                    <a:pt x="1206226" y="1767264"/>
                  </a:lnTo>
                  <a:lnTo>
                    <a:pt x="1204316" y="1829778"/>
                  </a:lnTo>
                  <a:lnTo>
                    <a:pt x="1205543" y="1861545"/>
                  </a:lnTo>
                  <a:lnTo>
                    <a:pt x="1457179" y="1861545"/>
                  </a:lnTo>
                  <a:lnTo>
                    <a:pt x="1447608" y="1817366"/>
                  </a:lnTo>
                  <a:lnTo>
                    <a:pt x="1436771" y="1781982"/>
                  </a:lnTo>
                  <a:lnTo>
                    <a:pt x="1425857" y="1755506"/>
                  </a:lnTo>
                  <a:lnTo>
                    <a:pt x="1416050" y="1738049"/>
                  </a:lnTo>
                  <a:lnTo>
                    <a:pt x="1407321" y="1713046"/>
                  </a:lnTo>
                  <a:lnTo>
                    <a:pt x="1404081" y="1676085"/>
                  </a:lnTo>
                  <a:lnTo>
                    <a:pt x="1400972" y="1573586"/>
                  </a:lnTo>
                  <a:lnTo>
                    <a:pt x="1395800" y="1528433"/>
                  </a:lnTo>
                  <a:lnTo>
                    <a:pt x="1356127" y="1315053"/>
                  </a:lnTo>
                  <a:lnTo>
                    <a:pt x="1351968" y="1279082"/>
                  </a:lnTo>
                  <a:lnTo>
                    <a:pt x="1345763" y="1200802"/>
                  </a:lnTo>
                  <a:lnTo>
                    <a:pt x="1338251" y="1149295"/>
                  </a:lnTo>
                  <a:lnTo>
                    <a:pt x="1326453" y="1093093"/>
                  </a:lnTo>
                  <a:lnTo>
                    <a:pt x="1309359" y="1034858"/>
                  </a:lnTo>
                  <a:lnTo>
                    <a:pt x="1285960" y="977251"/>
                  </a:lnTo>
                  <a:lnTo>
                    <a:pt x="1258263" y="932853"/>
                  </a:lnTo>
                  <a:lnTo>
                    <a:pt x="1222951" y="895977"/>
                  </a:lnTo>
                  <a:lnTo>
                    <a:pt x="1182655" y="865870"/>
                  </a:lnTo>
                  <a:lnTo>
                    <a:pt x="1140008" y="841778"/>
                  </a:lnTo>
                  <a:lnTo>
                    <a:pt x="1097640" y="822950"/>
                  </a:lnTo>
                  <a:lnTo>
                    <a:pt x="1058184" y="808632"/>
                  </a:lnTo>
                  <a:lnTo>
                    <a:pt x="1024271" y="798071"/>
                  </a:lnTo>
                  <a:lnTo>
                    <a:pt x="953573" y="767912"/>
                  </a:lnTo>
                  <a:lnTo>
                    <a:pt x="909521" y="734419"/>
                  </a:lnTo>
                  <a:lnTo>
                    <a:pt x="886908" y="707246"/>
                  </a:lnTo>
                  <a:lnTo>
                    <a:pt x="880527" y="696043"/>
                  </a:lnTo>
                  <a:lnTo>
                    <a:pt x="879103" y="695707"/>
                  </a:lnTo>
                  <a:lnTo>
                    <a:pt x="871753" y="677424"/>
                  </a:lnTo>
                  <a:lnTo>
                    <a:pt x="868390" y="654833"/>
                  </a:lnTo>
                  <a:lnTo>
                    <a:pt x="868559" y="639461"/>
                  </a:lnTo>
                  <a:lnTo>
                    <a:pt x="878768" y="575862"/>
                  </a:lnTo>
                  <a:lnTo>
                    <a:pt x="887871" y="545031"/>
                  </a:lnTo>
                  <a:lnTo>
                    <a:pt x="941752" y="429690"/>
                  </a:lnTo>
                  <a:lnTo>
                    <a:pt x="960154" y="380764"/>
                  </a:lnTo>
                  <a:lnTo>
                    <a:pt x="974569" y="325169"/>
                  </a:lnTo>
                  <a:lnTo>
                    <a:pt x="982472" y="262045"/>
                  </a:lnTo>
                  <a:lnTo>
                    <a:pt x="982133" y="222917"/>
                  </a:lnTo>
                  <a:lnTo>
                    <a:pt x="976167" y="182657"/>
                  </a:lnTo>
                  <a:lnTo>
                    <a:pt x="963938" y="142823"/>
                  </a:lnTo>
                  <a:lnTo>
                    <a:pt x="944807" y="104972"/>
                  </a:lnTo>
                  <a:lnTo>
                    <a:pt x="918136" y="70664"/>
                  </a:lnTo>
                  <a:lnTo>
                    <a:pt x="883288" y="41454"/>
                  </a:lnTo>
                  <a:lnTo>
                    <a:pt x="839625" y="18902"/>
                  </a:lnTo>
                  <a:lnTo>
                    <a:pt x="786510" y="4565"/>
                  </a:lnTo>
                  <a:lnTo>
                    <a:pt x="723305" y="0"/>
                  </a:lnTo>
                  <a:close/>
                </a:path>
              </a:pathLst>
            </a:custGeom>
            <a:solidFill>
              <a:srgbClr val="B5B5B6"/>
            </a:solidFill>
          </p:spPr>
          <p:txBody>
            <a:bodyPr wrap="square" lIns="0" tIns="0" rIns="0" bIns="0" rtlCol="0"/>
            <a:lstStyle/>
            <a:p>
              <a:endParaRPr/>
            </a:p>
          </p:txBody>
        </p:sp>
        <p:sp>
          <p:nvSpPr>
            <p:cNvPr id="66" name="object 66"/>
            <p:cNvSpPr/>
            <p:nvPr/>
          </p:nvSpPr>
          <p:spPr>
            <a:xfrm>
              <a:off x="4496341" y="4756956"/>
              <a:ext cx="251568" cy="252397"/>
            </a:xfrm>
            <a:prstGeom prst="rect">
              <a:avLst/>
            </a:prstGeom>
            <a:blipFill>
              <a:blip r:embed="rId4" cstate="print"/>
              <a:stretch>
                <a:fillRect/>
              </a:stretch>
            </a:blipFill>
          </p:spPr>
          <p:txBody>
            <a:bodyPr wrap="square" lIns="0" tIns="0" rIns="0" bIns="0" rtlCol="0"/>
            <a:lstStyle/>
            <a:p>
              <a:endParaRPr/>
            </a:p>
          </p:txBody>
        </p:sp>
      </p:grpSp>
      <p:sp>
        <p:nvSpPr>
          <p:cNvPr id="67" name="object 67"/>
          <p:cNvSpPr txBox="1"/>
          <p:nvPr/>
        </p:nvSpPr>
        <p:spPr>
          <a:xfrm>
            <a:off x="4544976" y="4711067"/>
            <a:ext cx="193040" cy="328295"/>
          </a:xfrm>
          <a:prstGeom prst="rect">
            <a:avLst/>
          </a:prstGeom>
        </p:spPr>
        <p:txBody>
          <a:bodyPr vert="horz" wrap="square" lIns="0" tIns="17145" rIns="0" bIns="0" rtlCol="0">
            <a:spAutoFit/>
          </a:bodyPr>
          <a:lstStyle/>
          <a:p>
            <a:pPr marL="12700">
              <a:lnSpc>
                <a:spcPct val="100000"/>
              </a:lnSpc>
              <a:spcBef>
                <a:spcPts val="135"/>
              </a:spcBef>
            </a:pPr>
            <a:r>
              <a:rPr sz="1950" spc="775" dirty="0">
                <a:solidFill>
                  <a:srgbClr val="FFFFFF"/>
                </a:solidFill>
                <a:latin typeface="Arial"/>
                <a:cs typeface="Arial"/>
              </a:rPr>
              <a:t> </a:t>
            </a:r>
            <a:endParaRPr sz="1950">
              <a:latin typeface="Arial"/>
              <a:cs typeface="Arial"/>
            </a:endParaRPr>
          </a:p>
        </p:txBody>
      </p:sp>
      <p:sp>
        <p:nvSpPr>
          <p:cNvPr id="68" name="object 68"/>
          <p:cNvSpPr/>
          <p:nvPr/>
        </p:nvSpPr>
        <p:spPr>
          <a:xfrm>
            <a:off x="2988140" y="4607980"/>
            <a:ext cx="283845" cy="328295"/>
          </a:xfrm>
          <a:custGeom>
            <a:avLst/>
            <a:gdLst/>
            <a:ahLst/>
            <a:cxnLst/>
            <a:rect l="l" t="t" r="r" b="b"/>
            <a:pathLst>
              <a:path w="283845" h="328295">
                <a:moveTo>
                  <a:pt x="0" y="0"/>
                </a:moveTo>
                <a:lnTo>
                  <a:pt x="0" y="327691"/>
                </a:lnTo>
                <a:lnTo>
                  <a:pt x="283262" y="163909"/>
                </a:lnTo>
                <a:lnTo>
                  <a:pt x="0" y="0"/>
                </a:lnTo>
                <a:close/>
              </a:path>
            </a:pathLst>
          </a:custGeom>
          <a:solidFill>
            <a:srgbClr val="1C88B9"/>
          </a:solidFill>
        </p:spPr>
        <p:txBody>
          <a:bodyPr wrap="square" lIns="0" tIns="0" rIns="0" bIns="0" rtlCol="0"/>
          <a:lstStyle/>
          <a:p>
            <a:endParaRPr/>
          </a:p>
        </p:txBody>
      </p:sp>
      <p:sp>
        <p:nvSpPr>
          <p:cNvPr id="69" name="object 69"/>
          <p:cNvSpPr txBox="1"/>
          <p:nvPr/>
        </p:nvSpPr>
        <p:spPr>
          <a:xfrm>
            <a:off x="9917683" y="5563616"/>
            <a:ext cx="254000" cy="162560"/>
          </a:xfrm>
          <a:prstGeom prst="rect">
            <a:avLst/>
          </a:prstGeom>
        </p:spPr>
        <p:txBody>
          <a:bodyPr vert="horz" wrap="square" lIns="0" tIns="12700" rIns="0" bIns="0" rtlCol="0">
            <a:spAutoFit/>
          </a:bodyPr>
          <a:lstStyle/>
          <a:p>
            <a:pPr marL="12700">
              <a:lnSpc>
                <a:spcPct val="100000"/>
              </a:lnSpc>
              <a:spcBef>
                <a:spcPts val="100"/>
              </a:spcBef>
            </a:pPr>
            <a:r>
              <a:rPr sz="900" b="1" dirty="0">
                <a:solidFill>
                  <a:srgbClr val="FFFFFF"/>
                </a:solidFill>
                <a:latin typeface="Meiryo UI"/>
                <a:cs typeface="Meiryo UI"/>
              </a:rPr>
              <a:t>抗体</a:t>
            </a:r>
            <a:endParaRPr sz="900">
              <a:latin typeface="Meiryo UI"/>
              <a:cs typeface="Meiryo UI"/>
            </a:endParaRPr>
          </a:p>
        </p:txBody>
      </p:sp>
      <p:sp>
        <p:nvSpPr>
          <p:cNvPr id="70" name="object 70"/>
          <p:cNvSpPr/>
          <p:nvPr/>
        </p:nvSpPr>
        <p:spPr>
          <a:xfrm>
            <a:off x="5863928" y="4607980"/>
            <a:ext cx="283845" cy="328295"/>
          </a:xfrm>
          <a:custGeom>
            <a:avLst/>
            <a:gdLst/>
            <a:ahLst/>
            <a:cxnLst/>
            <a:rect l="l" t="t" r="r" b="b"/>
            <a:pathLst>
              <a:path w="283845" h="328295">
                <a:moveTo>
                  <a:pt x="0" y="0"/>
                </a:moveTo>
                <a:lnTo>
                  <a:pt x="0" y="327691"/>
                </a:lnTo>
                <a:lnTo>
                  <a:pt x="283262" y="163909"/>
                </a:lnTo>
                <a:lnTo>
                  <a:pt x="0" y="0"/>
                </a:lnTo>
                <a:close/>
              </a:path>
            </a:pathLst>
          </a:custGeom>
          <a:solidFill>
            <a:srgbClr val="1C88B9"/>
          </a:solidFill>
        </p:spPr>
        <p:txBody>
          <a:bodyPr wrap="square" lIns="0" tIns="0" rIns="0" bIns="0" rtlCol="0"/>
          <a:lstStyle/>
          <a:p>
            <a:endParaRPr/>
          </a:p>
        </p:txBody>
      </p:sp>
      <p:sp>
        <p:nvSpPr>
          <p:cNvPr id="71" name="object 71"/>
          <p:cNvSpPr txBox="1"/>
          <p:nvPr/>
        </p:nvSpPr>
        <p:spPr>
          <a:xfrm>
            <a:off x="3244342" y="3462909"/>
            <a:ext cx="570103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Meiryo UI"/>
                <a:cs typeface="Meiryo UI"/>
              </a:rPr>
              <a:t>ワク</a:t>
            </a:r>
            <a:r>
              <a:rPr sz="1600" spc="-15" dirty="0">
                <a:latin typeface="Meiryo UI"/>
                <a:cs typeface="Meiryo UI"/>
              </a:rPr>
              <a:t>チ</a:t>
            </a:r>
            <a:r>
              <a:rPr sz="1600" spc="-10" dirty="0">
                <a:latin typeface="Meiryo UI"/>
                <a:cs typeface="Meiryo UI"/>
              </a:rPr>
              <a:t>ンの仕</a:t>
            </a:r>
            <a:r>
              <a:rPr sz="1600" spc="5" dirty="0">
                <a:latin typeface="Meiryo UI"/>
                <a:cs typeface="Meiryo UI"/>
              </a:rPr>
              <a:t>組</a:t>
            </a:r>
            <a:r>
              <a:rPr sz="1600" spc="-5" dirty="0">
                <a:latin typeface="Meiryo UI"/>
                <a:cs typeface="Meiryo UI"/>
              </a:rPr>
              <a:t>み：</a:t>
            </a:r>
            <a:r>
              <a:rPr sz="1600" spc="5" dirty="0">
                <a:latin typeface="Meiryo UI"/>
                <a:cs typeface="Meiryo UI"/>
              </a:rPr>
              <a:t>スパ</a:t>
            </a:r>
            <a:r>
              <a:rPr sz="1600" spc="-5" dirty="0">
                <a:latin typeface="Meiryo UI"/>
                <a:cs typeface="Meiryo UI"/>
              </a:rPr>
              <a:t>イ</a:t>
            </a:r>
            <a:r>
              <a:rPr sz="1600" spc="5" dirty="0">
                <a:latin typeface="Meiryo UI"/>
                <a:cs typeface="Meiryo UI"/>
              </a:rPr>
              <a:t>ク</a:t>
            </a:r>
            <a:r>
              <a:rPr sz="1600" spc="-5" dirty="0">
                <a:latin typeface="Meiryo UI"/>
                <a:cs typeface="Meiryo UI"/>
              </a:rPr>
              <a:t>だ</a:t>
            </a:r>
            <a:r>
              <a:rPr sz="1600" spc="10" dirty="0">
                <a:latin typeface="Meiryo UI"/>
                <a:cs typeface="Meiryo UI"/>
              </a:rPr>
              <a:t>け</a:t>
            </a:r>
            <a:r>
              <a:rPr sz="1600" spc="-5" dirty="0">
                <a:latin typeface="Meiryo UI"/>
                <a:cs typeface="Meiryo UI"/>
              </a:rPr>
              <a:t>を</a:t>
            </a:r>
            <a:r>
              <a:rPr sz="1600" dirty="0">
                <a:latin typeface="Meiryo UI"/>
                <a:cs typeface="Meiryo UI"/>
              </a:rPr>
              <a:t>体</a:t>
            </a:r>
            <a:r>
              <a:rPr sz="1600" spc="5" dirty="0">
                <a:latin typeface="Meiryo UI"/>
                <a:cs typeface="Meiryo UI"/>
              </a:rPr>
              <a:t>内</a:t>
            </a:r>
            <a:r>
              <a:rPr sz="1600" spc="-10" dirty="0">
                <a:latin typeface="Meiryo UI"/>
                <a:cs typeface="Meiryo UI"/>
              </a:rPr>
              <a:t>に</a:t>
            </a:r>
            <a:r>
              <a:rPr sz="1600" spc="-5" dirty="0">
                <a:latin typeface="Meiryo UI"/>
                <a:cs typeface="Meiryo UI"/>
              </a:rPr>
              <a:t>発</a:t>
            </a:r>
            <a:r>
              <a:rPr sz="1600" spc="5" dirty="0">
                <a:latin typeface="Meiryo UI"/>
                <a:cs typeface="Meiryo UI"/>
              </a:rPr>
              <a:t>現さ</a:t>
            </a:r>
            <a:r>
              <a:rPr sz="1600" spc="-5" dirty="0">
                <a:latin typeface="Meiryo UI"/>
                <a:cs typeface="Meiryo UI"/>
              </a:rPr>
              <a:t>せ抗</a:t>
            </a:r>
            <a:r>
              <a:rPr sz="1600" spc="5" dirty="0">
                <a:latin typeface="Meiryo UI"/>
                <a:cs typeface="Meiryo UI"/>
              </a:rPr>
              <a:t>体</a:t>
            </a:r>
            <a:r>
              <a:rPr sz="1600" dirty="0">
                <a:latin typeface="Meiryo UI"/>
                <a:cs typeface="Meiryo UI"/>
              </a:rPr>
              <a:t>を</a:t>
            </a:r>
            <a:r>
              <a:rPr sz="1600" spc="5" dirty="0">
                <a:latin typeface="Meiryo UI"/>
                <a:cs typeface="Meiryo UI"/>
              </a:rPr>
              <a:t>作</a:t>
            </a:r>
            <a:r>
              <a:rPr sz="1600" dirty="0">
                <a:latin typeface="Meiryo UI"/>
                <a:cs typeface="Meiryo UI"/>
              </a:rPr>
              <a:t>る</a:t>
            </a:r>
            <a:r>
              <a:rPr sz="1600" spc="-10" dirty="0">
                <a:latin typeface="Meiryo UI"/>
                <a:cs typeface="Meiryo UI"/>
              </a:rPr>
              <a:t>た</a:t>
            </a:r>
            <a:r>
              <a:rPr sz="1600" spc="10" dirty="0">
                <a:latin typeface="Meiryo UI"/>
                <a:cs typeface="Meiryo UI"/>
              </a:rPr>
              <a:t>めの</a:t>
            </a:r>
            <a:r>
              <a:rPr sz="1600" spc="-5" dirty="0">
                <a:latin typeface="Meiryo UI"/>
                <a:cs typeface="Meiryo UI"/>
              </a:rPr>
              <a:t>もの</a:t>
            </a:r>
            <a:endParaRPr sz="1600" dirty="0">
              <a:latin typeface="Meiryo UI"/>
              <a:cs typeface="Meiryo UI"/>
            </a:endParaRPr>
          </a:p>
        </p:txBody>
      </p:sp>
      <p:sp>
        <p:nvSpPr>
          <p:cNvPr id="72" name="object 72"/>
          <p:cNvSpPr txBox="1"/>
          <p:nvPr/>
        </p:nvSpPr>
        <p:spPr>
          <a:xfrm>
            <a:off x="8625331" y="5852871"/>
            <a:ext cx="3100705" cy="405765"/>
          </a:xfrm>
          <a:prstGeom prst="rect">
            <a:avLst/>
          </a:prstGeom>
        </p:spPr>
        <p:txBody>
          <a:bodyPr vert="horz" wrap="square" lIns="0" tIns="60325" rIns="0" bIns="0" rtlCol="0">
            <a:spAutoFit/>
          </a:bodyPr>
          <a:lstStyle/>
          <a:p>
            <a:pPr marL="356870" marR="5080" indent="-344805">
              <a:lnSpc>
                <a:spcPct val="77900"/>
              </a:lnSpc>
              <a:spcBef>
                <a:spcPts val="475"/>
              </a:spcBef>
            </a:pPr>
            <a:r>
              <a:rPr sz="1400" b="1" dirty="0">
                <a:latin typeface="Meiryo UI"/>
                <a:cs typeface="Meiryo UI"/>
              </a:rPr>
              <a:t>ウイ</a:t>
            </a:r>
            <a:r>
              <a:rPr sz="1400" b="1" spc="-15" dirty="0">
                <a:latin typeface="Meiryo UI"/>
                <a:cs typeface="Meiryo UI"/>
              </a:rPr>
              <a:t>ル</a:t>
            </a:r>
            <a:r>
              <a:rPr sz="1400" b="1" spc="5" dirty="0">
                <a:latin typeface="Meiryo UI"/>
                <a:cs typeface="Meiryo UI"/>
              </a:rPr>
              <a:t>ス</a:t>
            </a:r>
            <a:r>
              <a:rPr sz="1400" b="1" spc="-20" dirty="0">
                <a:latin typeface="Meiryo UI"/>
                <a:cs typeface="Meiryo UI"/>
              </a:rPr>
              <a:t>の</a:t>
            </a:r>
            <a:r>
              <a:rPr sz="1400" b="1" spc="5" dirty="0">
                <a:latin typeface="Meiryo UI"/>
                <a:cs typeface="Meiryo UI"/>
              </a:rPr>
              <a:t>ス</a:t>
            </a:r>
            <a:r>
              <a:rPr sz="1400" b="1" dirty="0">
                <a:latin typeface="Meiryo UI"/>
                <a:cs typeface="Meiryo UI"/>
              </a:rPr>
              <a:t>パイ</a:t>
            </a:r>
            <a:r>
              <a:rPr sz="1400" b="1" spc="-10" dirty="0">
                <a:latin typeface="Meiryo UI"/>
                <a:cs typeface="Meiryo UI"/>
              </a:rPr>
              <a:t>ク</a:t>
            </a:r>
            <a:r>
              <a:rPr sz="1400" b="1" spc="-15" dirty="0">
                <a:latin typeface="Meiryo UI"/>
                <a:cs typeface="Meiryo UI"/>
              </a:rPr>
              <a:t>と</a:t>
            </a:r>
            <a:r>
              <a:rPr sz="1400" b="1" dirty="0">
                <a:latin typeface="Meiryo UI"/>
                <a:cs typeface="Meiryo UI"/>
              </a:rPr>
              <a:t>抗体</a:t>
            </a:r>
            <a:r>
              <a:rPr sz="1400" b="1" spc="-15" dirty="0">
                <a:latin typeface="Meiryo UI"/>
                <a:cs typeface="Meiryo UI"/>
              </a:rPr>
              <a:t>が</a:t>
            </a:r>
            <a:r>
              <a:rPr sz="1400" b="1" dirty="0">
                <a:latin typeface="Meiryo UI"/>
                <a:cs typeface="Meiryo UI"/>
              </a:rPr>
              <a:t>結合</a:t>
            </a:r>
            <a:r>
              <a:rPr sz="1400" b="1" spc="-10" dirty="0">
                <a:latin typeface="Meiryo UI"/>
                <a:cs typeface="Meiryo UI"/>
              </a:rPr>
              <a:t>す</a:t>
            </a:r>
            <a:r>
              <a:rPr sz="1400" b="1" spc="-5" dirty="0">
                <a:latin typeface="Meiryo UI"/>
                <a:cs typeface="Meiryo UI"/>
              </a:rPr>
              <a:t>るの</a:t>
            </a:r>
            <a:r>
              <a:rPr sz="1400" b="1" spc="-15" dirty="0">
                <a:latin typeface="Meiryo UI"/>
                <a:cs typeface="Meiryo UI"/>
              </a:rPr>
              <a:t>で</a:t>
            </a:r>
            <a:r>
              <a:rPr sz="1400" b="1" dirty="0">
                <a:latin typeface="Meiryo UI"/>
                <a:cs typeface="Meiryo UI"/>
              </a:rPr>
              <a:t>、 細胞の受容体と結合がで</a:t>
            </a:r>
            <a:r>
              <a:rPr sz="1400" b="1" spc="-20" dirty="0">
                <a:latin typeface="Meiryo UI"/>
                <a:cs typeface="Meiryo UI"/>
              </a:rPr>
              <a:t>き</a:t>
            </a:r>
            <a:r>
              <a:rPr sz="1400" b="1" spc="-5" dirty="0">
                <a:latin typeface="Meiryo UI"/>
                <a:cs typeface="Meiryo UI"/>
              </a:rPr>
              <a:t>ない</a:t>
            </a:r>
            <a:endParaRPr sz="1400">
              <a:latin typeface="Meiryo UI"/>
              <a:cs typeface="Meiryo UI"/>
            </a:endParaRPr>
          </a:p>
        </p:txBody>
      </p:sp>
      <p:sp>
        <p:nvSpPr>
          <p:cNvPr id="73" name="object 73"/>
          <p:cNvSpPr txBox="1"/>
          <p:nvPr/>
        </p:nvSpPr>
        <p:spPr>
          <a:xfrm>
            <a:off x="8449182" y="6390538"/>
            <a:ext cx="2883535" cy="373380"/>
          </a:xfrm>
          <a:prstGeom prst="rect">
            <a:avLst/>
          </a:prstGeom>
        </p:spPr>
        <p:txBody>
          <a:bodyPr vert="horz" wrap="square" lIns="0" tIns="33020" rIns="0" bIns="0" rtlCol="0">
            <a:spAutoFit/>
          </a:bodyPr>
          <a:lstStyle/>
          <a:p>
            <a:pPr marL="12700" marR="5080">
              <a:lnSpc>
                <a:spcPts val="1300"/>
              </a:lnSpc>
              <a:spcBef>
                <a:spcPts val="260"/>
              </a:spcBef>
            </a:pPr>
            <a:r>
              <a:rPr sz="1200" dirty="0">
                <a:latin typeface="Meiryo UI"/>
                <a:cs typeface="Meiryo UI"/>
              </a:rPr>
              <a:t>抗体があるの</a:t>
            </a:r>
            <a:r>
              <a:rPr sz="1200" spc="5" dirty="0">
                <a:latin typeface="Meiryo UI"/>
                <a:cs typeface="Meiryo UI"/>
              </a:rPr>
              <a:t>で</a:t>
            </a:r>
            <a:r>
              <a:rPr sz="1200" spc="-5" dirty="0">
                <a:latin typeface="Meiryo UI"/>
                <a:cs typeface="Meiryo UI"/>
              </a:rPr>
              <a:t>、ウ</a:t>
            </a:r>
            <a:r>
              <a:rPr sz="1200" spc="-10" dirty="0">
                <a:latin typeface="Meiryo UI"/>
                <a:cs typeface="Meiryo UI"/>
              </a:rPr>
              <a:t>イ</a:t>
            </a:r>
            <a:r>
              <a:rPr sz="1200" dirty="0">
                <a:latin typeface="Meiryo UI"/>
                <a:cs typeface="Meiryo UI"/>
              </a:rPr>
              <a:t>ルス</a:t>
            </a:r>
            <a:r>
              <a:rPr sz="1200" spc="-10" dirty="0">
                <a:latin typeface="Meiryo UI"/>
                <a:cs typeface="Meiryo UI"/>
              </a:rPr>
              <a:t>が</a:t>
            </a:r>
            <a:r>
              <a:rPr sz="1200" dirty="0">
                <a:latin typeface="Meiryo UI"/>
                <a:cs typeface="Meiryo UI"/>
              </a:rPr>
              <a:t>体内</a:t>
            </a:r>
            <a:r>
              <a:rPr sz="1200" spc="-10" dirty="0">
                <a:latin typeface="Meiryo UI"/>
                <a:cs typeface="Meiryo UI"/>
              </a:rPr>
              <a:t>に</a:t>
            </a:r>
            <a:r>
              <a:rPr sz="1200" dirty="0">
                <a:latin typeface="Meiryo UI"/>
                <a:cs typeface="Meiryo UI"/>
              </a:rPr>
              <a:t>入っ</a:t>
            </a:r>
            <a:r>
              <a:rPr sz="1200" spc="-5" dirty="0">
                <a:latin typeface="Meiryo UI"/>
                <a:cs typeface="Meiryo UI"/>
              </a:rPr>
              <a:t>てき</a:t>
            </a:r>
            <a:r>
              <a:rPr sz="1200" spc="-10" dirty="0">
                <a:latin typeface="Meiryo UI"/>
                <a:cs typeface="Meiryo UI"/>
              </a:rPr>
              <a:t>て</a:t>
            </a:r>
            <a:r>
              <a:rPr sz="1200" dirty="0">
                <a:latin typeface="Meiryo UI"/>
                <a:cs typeface="Meiryo UI"/>
              </a:rPr>
              <a:t>も 細胞に到着する前に抗体が</a:t>
            </a:r>
            <a:r>
              <a:rPr sz="1200" spc="-5" dirty="0">
                <a:latin typeface="Meiryo UI"/>
                <a:cs typeface="Meiryo UI"/>
              </a:rPr>
              <a:t>ウ</a:t>
            </a:r>
            <a:r>
              <a:rPr sz="1200" spc="-10" dirty="0">
                <a:latin typeface="Meiryo UI"/>
                <a:cs typeface="Meiryo UI"/>
              </a:rPr>
              <a:t>イル</a:t>
            </a:r>
            <a:r>
              <a:rPr sz="1200" dirty="0">
                <a:latin typeface="Meiryo UI"/>
                <a:cs typeface="Meiryo UI"/>
              </a:rPr>
              <a:t>ス</a:t>
            </a:r>
            <a:r>
              <a:rPr sz="1200" spc="-5" dirty="0">
                <a:latin typeface="Meiryo UI"/>
                <a:cs typeface="Meiryo UI"/>
              </a:rPr>
              <a:t>を</a:t>
            </a:r>
            <a:r>
              <a:rPr sz="1200" dirty="0">
                <a:latin typeface="Meiryo UI"/>
                <a:cs typeface="Meiryo UI"/>
              </a:rPr>
              <a:t>捕</a:t>
            </a:r>
            <a:r>
              <a:rPr sz="1200" spc="-5" dirty="0">
                <a:latin typeface="Meiryo UI"/>
                <a:cs typeface="Meiryo UI"/>
              </a:rPr>
              <a:t>ま</a:t>
            </a:r>
            <a:r>
              <a:rPr sz="1200" spc="-10" dirty="0">
                <a:latin typeface="Meiryo UI"/>
                <a:cs typeface="Meiryo UI"/>
              </a:rPr>
              <a:t>え</a:t>
            </a:r>
            <a:r>
              <a:rPr sz="1200" dirty="0">
                <a:latin typeface="Meiryo UI"/>
                <a:cs typeface="Meiryo UI"/>
              </a:rPr>
              <a:t>る。</a:t>
            </a:r>
            <a:endParaRPr sz="1200">
              <a:latin typeface="Meiryo UI"/>
              <a:cs typeface="Meiryo UI"/>
            </a:endParaRPr>
          </a:p>
        </p:txBody>
      </p:sp>
      <p:sp>
        <p:nvSpPr>
          <p:cNvPr id="75" name="object 75"/>
          <p:cNvSpPr txBox="1"/>
          <p:nvPr/>
        </p:nvSpPr>
        <p:spPr>
          <a:xfrm>
            <a:off x="10515981" y="2115692"/>
            <a:ext cx="1264920" cy="537845"/>
          </a:xfrm>
          <a:prstGeom prst="rect">
            <a:avLst/>
          </a:prstGeom>
        </p:spPr>
        <p:txBody>
          <a:bodyPr vert="horz" wrap="square" lIns="0" tIns="33020" rIns="0" bIns="0" rtlCol="0">
            <a:spAutoFit/>
          </a:bodyPr>
          <a:lstStyle/>
          <a:p>
            <a:pPr marL="12700" marR="5080">
              <a:lnSpc>
                <a:spcPts val="1300"/>
              </a:lnSpc>
              <a:spcBef>
                <a:spcPts val="260"/>
              </a:spcBef>
            </a:pPr>
            <a:r>
              <a:rPr sz="1200" dirty="0">
                <a:latin typeface="Meiryo UI"/>
                <a:cs typeface="Meiryo UI"/>
              </a:rPr>
              <a:t>遺伝子の運び屋で、 大腸菌で大量に</a:t>
            </a:r>
            <a:endParaRPr sz="1200">
              <a:latin typeface="Meiryo UI"/>
              <a:cs typeface="Meiryo UI"/>
            </a:endParaRPr>
          </a:p>
          <a:p>
            <a:pPr marL="12700">
              <a:lnSpc>
                <a:spcPts val="1270"/>
              </a:lnSpc>
            </a:pPr>
            <a:r>
              <a:rPr sz="1200" dirty="0">
                <a:latin typeface="Meiryo UI"/>
                <a:cs typeface="Meiryo UI"/>
              </a:rPr>
              <a:t>作る</a:t>
            </a:r>
            <a:r>
              <a:rPr sz="1200" spc="-5" dirty="0">
                <a:latin typeface="Meiryo UI"/>
                <a:cs typeface="Meiryo UI"/>
              </a:rPr>
              <a:t>こ</a:t>
            </a:r>
            <a:r>
              <a:rPr sz="1200" dirty="0">
                <a:latin typeface="Meiryo UI"/>
                <a:cs typeface="Meiryo UI"/>
              </a:rPr>
              <a:t>とがで</a:t>
            </a:r>
            <a:r>
              <a:rPr sz="1200" spc="-5" dirty="0">
                <a:latin typeface="Meiryo UI"/>
                <a:cs typeface="Meiryo UI"/>
              </a:rPr>
              <a:t>き</a:t>
            </a:r>
            <a:r>
              <a:rPr sz="1200" dirty="0">
                <a:latin typeface="Meiryo UI"/>
                <a:cs typeface="Meiryo UI"/>
              </a:rPr>
              <a:t>る。</a:t>
            </a:r>
            <a:endParaRPr sz="1200">
              <a:latin typeface="Meiryo UI"/>
              <a:cs typeface="Meiryo UI"/>
            </a:endParaRPr>
          </a:p>
        </p:txBody>
      </p:sp>
      <p:sp>
        <p:nvSpPr>
          <p:cNvPr id="74" name="テキスト ボックス 73"/>
          <p:cNvSpPr txBox="1"/>
          <p:nvPr/>
        </p:nvSpPr>
        <p:spPr>
          <a:xfrm>
            <a:off x="4115186" y="198119"/>
            <a:ext cx="3982402" cy="584775"/>
          </a:xfrm>
          <a:prstGeom prst="rect">
            <a:avLst/>
          </a:prstGeom>
          <a:noFill/>
        </p:spPr>
        <p:txBody>
          <a:bodyPr wrap="square" rtlCol="0">
            <a:spAutoFit/>
          </a:bodyPr>
          <a:lstStyle/>
          <a:p>
            <a:pPr algn="ctr"/>
            <a:r>
              <a:rPr kumimoji="1" lang="ja-JP" altLang="en-US" sz="3200" b="1" dirty="0" smtClean="0">
                <a:latin typeface="Meiryo UI" panose="020B0604030504040204" pitchFamily="50" charset="-128"/>
                <a:ea typeface="Meiryo UI" panose="020B0604030504040204" pitchFamily="50" charset="-128"/>
              </a:rPr>
              <a:t>ウイルスとワクチン</a:t>
            </a:r>
            <a:endParaRPr kumimoji="1" lang="ja-JP" altLang="en-US" sz="32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578401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30000" y="397997"/>
            <a:ext cx="4338793" cy="290807"/>
          </a:xfrm>
          <a:prstGeom prst="rect">
            <a:avLst/>
          </a:prstGeom>
        </p:spPr>
        <p:txBody>
          <a:bodyPr vert="horz" wrap="square" lIns="0" tIns="11516" rIns="0" bIns="0" rtlCol="0" anchor="ctr">
            <a:spAutoFit/>
          </a:bodyPr>
          <a:lstStyle/>
          <a:p>
            <a:pPr>
              <a:lnSpc>
                <a:spcPct val="100000"/>
              </a:lnSpc>
              <a:spcBef>
                <a:spcPts val="91"/>
              </a:spcBef>
            </a:pPr>
            <a:r>
              <a:rPr sz="1814" dirty="0"/>
              <a:t>遺伝子治療等臨床研究</a:t>
            </a:r>
            <a:r>
              <a:rPr sz="1814" spc="-5" dirty="0"/>
              <a:t>に</a:t>
            </a:r>
            <a:r>
              <a:rPr sz="1814" dirty="0"/>
              <a:t>関</a:t>
            </a:r>
            <a:r>
              <a:rPr sz="1814" spc="-9" dirty="0"/>
              <a:t>す</a:t>
            </a:r>
            <a:r>
              <a:rPr sz="1814" spc="-5" dirty="0"/>
              <a:t>る</a:t>
            </a:r>
            <a:r>
              <a:rPr sz="1814" spc="-14" dirty="0"/>
              <a:t>指</a:t>
            </a:r>
            <a:r>
              <a:rPr sz="1814" dirty="0"/>
              <a:t>針の</a:t>
            </a:r>
            <a:r>
              <a:rPr sz="1814" spc="-14" dirty="0"/>
              <a:t>概</a:t>
            </a:r>
            <a:r>
              <a:rPr sz="1814" dirty="0"/>
              <a:t>要</a:t>
            </a:r>
            <a:endParaRPr sz="1814"/>
          </a:p>
        </p:txBody>
      </p:sp>
      <p:sp>
        <p:nvSpPr>
          <p:cNvPr id="3" name="object 3"/>
          <p:cNvSpPr txBox="1"/>
          <p:nvPr/>
        </p:nvSpPr>
        <p:spPr>
          <a:xfrm>
            <a:off x="570368" y="1103728"/>
            <a:ext cx="5177723" cy="4722213"/>
          </a:xfrm>
          <a:prstGeom prst="rect">
            <a:avLst/>
          </a:prstGeom>
        </p:spPr>
        <p:txBody>
          <a:bodyPr vert="horz" wrap="square" lIns="0" tIns="11516" rIns="0" bIns="0" rtlCol="0">
            <a:spAutoFit/>
          </a:bodyPr>
          <a:lstStyle/>
          <a:p>
            <a:pPr marL="11516">
              <a:spcBef>
                <a:spcPts val="91"/>
              </a:spcBef>
            </a:pPr>
            <a:r>
              <a:rPr sz="1088" u="sng" spc="-272" dirty="0">
                <a:solidFill>
                  <a:srgbClr val="0070BF"/>
                </a:solidFill>
                <a:uFill>
                  <a:solidFill>
                    <a:srgbClr val="0070BF"/>
                  </a:solidFill>
                </a:uFill>
                <a:latin typeface="Times New Roman"/>
                <a:cs typeface="Times New Roman"/>
              </a:rPr>
              <a:t> </a:t>
            </a:r>
            <a:r>
              <a:rPr sz="1088" b="1" u="sng" dirty="0">
                <a:solidFill>
                  <a:srgbClr val="0070BF"/>
                </a:solidFill>
                <a:uFill>
                  <a:solidFill>
                    <a:srgbClr val="0070BF"/>
                  </a:solidFill>
                </a:uFill>
                <a:latin typeface="Meiryo UI"/>
                <a:cs typeface="Meiryo UI"/>
              </a:rPr>
              <a:t>目的</a:t>
            </a:r>
            <a:endParaRPr sz="1088" dirty="0">
              <a:latin typeface="Meiryo UI"/>
              <a:cs typeface="Meiryo UI"/>
            </a:endParaRPr>
          </a:p>
          <a:p>
            <a:pPr marL="175624" marR="4607" indent="164108">
              <a:spcBef>
                <a:spcPts val="875"/>
              </a:spcBef>
            </a:pPr>
            <a:r>
              <a:rPr sz="1100" dirty="0">
                <a:latin typeface="Meiryo UI"/>
                <a:cs typeface="Meiryo UI"/>
              </a:rPr>
              <a:t>こ</a:t>
            </a:r>
            <a:r>
              <a:rPr sz="1100" spc="-5" dirty="0">
                <a:latin typeface="Meiryo UI"/>
                <a:cs typeface="Meiryo UI"/>
              </a:rPr>
              <a:t>の</a:t>
            </a:r>
            <a:r>
              <a:rPr sz="1100" dirty="0">
                <a:latin typeface="Meiryo UI"/>
                <a:cs typeface="Meiryo UI"/>
              </a:rPr>
              <a:t>指針は</a:t>
            </a:r>
            <a:r>
              <a:rPr sz="1100" spc="-5" dirty="0">
                <a:latin typeface="Meiryo UI"/>
                <a:cs typeface="Meiryo UI"/>
              </a:rPr>
              <a:t>、</a:t>
            </a:r>
            <a:r>
              <a:rPr sz="1100" dirty="0">
                <a:latin typeface="Meiryo UI"/>
                <a:cs typeface="Meiryo UI"/>
              </a:rPr>
              <a:t>遺伝</a:t>
            </a:r>
            <a:r>
              <a:rPr sz="1100" spc="-14" dirty="0">
                <a:latin typeface="Meiryo UI"/>
                <a:cs typeface="Meiryo UI"/>
              </a:rPr>
              <a:t>子</a:t>
            </a:r>
            <a:r>
              <a:rPr sz="1100" dirty="0">
                <a:latin typeface="Meiryo UI"/>
                <a:cs typeface="Meiryo UI"/>
              </a:rPr>
              <a:t>治療</a:t>
            </a:r>
            <a:r>
              <a:rPr sz="1100" spc="-14" dirty="0">
                <a:latin typeface="Meiryo UI"/>
                <a:cs typeface="Meiryo UI"/>
              </a:rPr>
              <a:t>等</a:t>
            </a:r>
            <a:r>
              <a:rPr sz="1100" dirty="0">
                <a:latin typeface="Meiryo UI"/>
                <a:cs typeface="Meiryo UI"/>
              </a:rPr>
              <a:t>臨床</a:t>
            </a:r>
            <a:r>
              <a:rPr sz="1100" spc="-14" dirty="0">
                <a:latin typeface="Meiryo UI"/>
                <a:cs typeface="Meiryo UI"/>
              </a:rPr>
              <a:t>研</a:t>
            </a:r>
            <a:r>
              <a:rPr sz="1100" dirty="0">
                <a:latin typeface="Meiryo UI"/>
                <a:cs typeface="Meiryo UI"/>
              </a:rPr>
              <a:t>究（</a:t>
            </a:r>
            <a:r>
              <a:rPr sz="1100" spc="-14" dirty="0">
                <a:latin typeface="Meiryo UI"/>
                <a:cs typeface="Meiryo UI"/>
              </a:rPr>
              <a:t>第</a:t>
            </a:r>
            <a:r>
              <a:rPr sz="1100" dirty="0">
                <a:latin typeface="Meiryo UI"/>
                <a:cs typeface="Meiryo UI"/>
              </a:rPr>
              <a:t>２</a:t>
            </a:r>
            <a:r>
              <a:rPr sz="1100" spc="-5" dirty="0">
                <a:latin typeface="Meiryo UI"/>
                <a:cs typeface="Meiryo UI"/>
              </a:rPr>
              <a:t>の</a:t>
            </a:r>
            <a:r>
              <a:rPr sz="1100" dirty="0">
                <a:latin typeface="Meiryo UI"/>
                <a:cs typeface="Meiryo UI"/>
              </a:rPr>
              <a:t>２</a:t>
            </a:r>
            <a:r>
              <a:rPr sz="1100" spc="-5" dirty="0">
                <a:latin typeface="Meiryo UI"/>
                <a:cs typeface="Meiryo UI"/>
              </a:rPr>
              <a:t>に</a:t>
            </a:r>
            <a:r>
              <a:rPr sz="1100" spc="-14" dirty="0">
                <a:latin typeface="Meiryo UI"/>
                <a:cs typeface="Meiryo UI"/>
              </a:rPr>
              <a:t>規</a:t>
            </a:r>
            <a:r>
              <a:rPr sz="1100" dirty="0">
                <a:latin typeface="Meiryo UI"/>
                <a:cs typeface="Meiryo UI"/>
              </a:rPr>
              <a:t>定 す</a:t>
            </a:r>
            <a:r>
              <a:rPr sz="1100" spc="-5" dirty="0">
                <a:latin typeface="Meiryo UI"/>
                <a:cs typeface="Meiryo UI"/>
              </a:rPr>
              <a:t>る</a:t>
            </a:r>
            <a:r>
              <a:rPr sz="1100" dirty="0">
                <a:latin typeface="Meiryo UI"/>
                <a:cs typeface="Meiryo UI"/>
              </a:rPr>
              <a:t>「遺伝子治療等臨床研</a:t>
            </a:r>
            <a:r>
              <a:rPr sz="1100" spc="-14" dirty="0">
                <a:latin typeface="Meiryo UI"/>
                <a:cs typeface="Meiryo UI"/>
              </a:rPr>
              <a:t>究</a:t>
            </a:r>
            <a:r>
              <a:rPr sz="1100" dirty="0">
                <a:latin typeface="Meiryo UI"/>
                <a:cs typeface="Meiryo UI"/>
              </a:rPr>
              <a:t>」</a:t>
            </a:r>
            <a:r>
              <a:rPr sz="1100" spc="-5" dirty="0">
                <a:latin typeface="Meiryo UI"/>
                <a:cs typeface="Meiryo UI"/>
              </a:rPr>
              <a:t>をい</a:t>
            </a:r>
            <a:r>
              <a:rPr sz="1100" spc="-9" dirty="0">
                <a:latin typeface="Meiryo UI"/>
                <a:cs typeface="Meiryo UI"/>
              </a:rPr>
              <a:t>う</a:t>
            </a:r>
            <a:r>
              <a:rPr sz="1100" spc="-5" dirty="0">
                <a:latin typeface="Meiryo UI"/>
                <a:cs typeface="Meiryo UI"/>
              </a:rPr>
              <a:t>。</a:t>
            </a:r>
            <a:r>
              <a:rPr sz="1100" spc="-14" dirty="0">
                <a:latin typeface="Meiryo UI"/>
                <a:cs typeface="Meiryo UI"/>
              </a:rPr>
              <a:t>以</a:t>
            </a:r>
            <a:r>
              <a:rPr sz="1100" dirty="0">
                <a:latin typeface="Meiryo UI"/>
                <a:cs typeface="Meiryo UI"/>
              </a:rPr>
              <a:t>下同</a:t>
            </a:r>
            <a:r>
              <a:rPr sz="1100" spc="-9" dirty="0">
                <a:latin typeface="Meiryo UI"/>
                <a:cs typeface="Meiryo UI"/>
              </a:rPr>
              <a:t>じ</a:t>
            </a:r>
            <a:r>
              <a:rPr sz="1100" spc="-5" dirty="0">
                <a:latin typeface="Meiryo UI"/>
                <a:cs typeface="Meiryo UI"/>
              </a:rPr>
              <a:t>。</a:t>
            </a:r>
            <a:r>
              <a:rPr sz="1100" dirty="0">
                <a:latin typeface="Meiryo UI"/>
                <a:cs typeface="Meiryo UI"/>
              </a:rPr>
              <a:t>）</a:t>
            </a:r>
            <a:r>
              <a:rPr sz="1100" spc="-14" dirty="0">
                <a:latin typeface="Meiryo UI"/>
                <a:cs typeface="Meiryo UI"/>
              </a:rPr>
              <a:t>に</a:t>
            </a:r>
            <a:r>
              <a:rPr sz="1100" dirty="0">
                <a:latin typeface="Meiryo UI"/>
                <a:cs typeface="Meiryo UI"/>
              </a:rPr>
              <a:t>関</a:t>
            </a:r>
            <a:r>
              <a:rPr sz="1100" spc="-9" dirty="0">
                <a:latin typeface="Meiryo UI"/>
                <a:cs typeface="Meiryo UI"/>
              </a:rPr>
              <a:t>し</a:t>
            </a:r>
            <a:r>
              <a:rPr sz="1100" dirty="0">
                <a:latin typeface="Meiryo UI"/>
                <a:cs typeface="Meiryo UI"/>
              </a:rPr>
              <a:t>遵 守す</a:t>
            </a:r>
            <a:r>
              <a:rPr sz="1100" spc="-5" dirty="0">
                <a:latin typeface="Meiryo UI"/>
                <a:cs typeface="Meiryo UI"/>
              </a:rPr>
              <a:t>べき</a:t>
            </a:r>
            <a:r>
              <a:rPr sz="1100" dirty="0">
                <a:latin typeface="Meiryo UI"/>
                <a:cs typeface="Meiryo UI"/>
              </a:rPr>
              <a:t>事項</a:t>
            </a:r>
            <a:r>
              <a:rPr sz="1100" spc="-5" dirty="0">
                <a:latin typeface="Meiryo UI"/>
                <a:cs typeface="Meiryo UI"/>
              </a:rPr>
              <a:t>を</a:t>
            </a:r>
            <a:r>
              <a:rPr sz="1100" dirty="0">
                <a:latin typeface="Meiryo UI"/>
                <a:cs typeface="Meiryo UI"/>
              </a:rPr>
              <a:t>定</a:t>
            </a:r>
            <a:r>
              <a:rPr sz="1100" spc="-5" dirty="0">
                <a:latin typeface="Meiryo UI"/>
                <a:cs typeface="Meiryo UI"/>
              </a:rPr>
              <a:t>め、も</a:t>
            </a:r>
            <a:r>
              <a:rPr sz="1100" dirty="0">
                <a:latin typeface="Meiryo UI"/>
                <a:cs typeface="Meiryo UI"/>
              </a:rPr>
              <a:t>っ</a:t>
            </a:r>
            <a:r>
              <a:rPr sz="1100" spc="-5" dirty="0">
                <a:latin typeface="Meiryo UI"/>
                <a:cs typeface="Meiryo UI"/>
              </a:rPr>
              <a:t>て</a:t>
            </a:r>
            <a:r>
              <a:rPr sz="1100" spc="-14" dirty="0">
                <a:latin typeface="Meiryo UI"/>
                <a:cs typeface="Meiryo UI"/>
              </a:rPr>
              <a:t>遺</a:t>
            </a:r>
            <a:r>
              <a:rPr sz="1100" dirty="0">
                <a:latin typeface="Meiryo UI"/>
                <a:cs typeface="Meiryo UI"/>
              </a:rPr>
              <a:t>伝子</a:t>
            </a:r>
            <a:r>
              <a:rPr sz="1100" spc="-14" dirty="0">
                <a:latin typeface="Meiryo UI"/>
                <a:cs typeface="Meiryo UI"/>
              </a:rPr>
              <a:t>治</a:t>
            </a:r>
            <a:r>
              <a:rPr sz="1100" dirty="0">
                <a:latin typeface="Meiryo UI"/>
                <a:cs typeface="Meiryo UI"/>
              </a:rPr>
              <a:t>療等</a:t>
            </a:r>
            <a:r>
              <a:rPr sz="1100" spc="-14" dirty="0">
                <a:latin typeface="Meiryo UI"/>
                <a:cs typeface="Meiryo UI"/>
              </a:rPr>
              <a:t>臨</a:t>
            </a:r>
            <a:r>
              <a:rPr sz="1100" dirty="0">
                <a:latin typeface="Meiryo UI"/>
                <a:cs typeface="Meiryo UI"/>
              </a:rPr>
              <a:t>床研</a:t>
            </a:r>
            <a:r>
              <a:rPr sz="1100" spc="-14" dirty="0">
                <a:latin typeface="Meiryo UI"/>
                <a:cs typeface="Meiryo UI"/>
              </a:rPr>
              <a:t>究</a:t>
            </a:r>
            <a:r>
              <a:rPr sz="1100" spc="-5" dirty="0">
                <a:latin typeface="Meiryo UI"/>
                <a:cs typeface="Meiryo UI"/>
              </a:rPr>
              <a:t>の</a:t>
            </a:r>
            <a:r>
              <a:rPr sz="1100" dirty="0">
                <a:latin typeface="Meiryo UI"/>
                <a:cs typeface="Meiryo UI"/>
              </a:rPr>
              <a:t>医療上 </a:t>
            </a:r>
            <a:r>
              <a:rPr sz="1100" spc="-5" dirty="0">
                <a:latin typeface="Meiryo UI"/>
                <a:cs typeface="Meiryo UI"/>
              </a:rPr>
              <a:t>の</a:t>
            </a:r>
            <a:r>
              <a:rPr sz="1100" dirty="0">
                <a:latin typeface="Meiryo UI"/>
                <a:cs typeface="Meiryo UI"/>
              </a:rPr>
              <a:t>有用性及</a:t>
            </a:r>
            <a:r>
              <a:rPr sz="1100" spc="5" dirty="0">
                <a:latin typeface="Meiryo UI"/>
                <a:cs typeface="Meiryo UI"/>
              </a:rPr>
              <a:t>び</a:t>
            </a:r>
            <a:r>
              <a:rPr sz="1100" dirty="0">
                <a:latin typeface="Meiryo UI"/>
                <a:cs typeface="Meiryo UI"/>
              </a:rPr>
              <a:t>倫理性</a:t>
            </a:r>
            <a:r>
              <a:rPr sz="1100" spc="-18" dirty="0">
                <a:latin typeface="Meiryo UI"/>
                <a:cs typeface="Meiryo UI"/>
              </a:rPr>
              <a:t>を</a:t>
            </a:r>
            <a:r>
              <a:rPr sz="1100" dirty="0">
                <a:latin typeface="Meiryo UI"/>
                <a:cs typeface="Meiryo UI"/>
              </a:rPr>
              <a:t>確保</a:t>
            </a:r>
            <a:r>
              <a:rPr sz="1100" spc="-9" dirty="0">
                <a:latin typeface="Meiryo UI"/>
                <a:cs typeface="Meiryo UI"/>
              </a:rPr>
              <a:t>し</a:t>
            </a:r>
            <a:r>
              <a:rPr sz="1100" spc="-5" dirty="0">
                <a:latin typeface="Meiryo UI"/>
                <a:cs typeface="Meiryo UI"/>
              </a:rPr>
              <a:t>、</a:t>
            </a:r>
            <a:r>
              <a:rPr sz="1100" dirty="0">
                <a:latin typeface="Meiryo UI"/>
                <a:cs typeface="Meiryo UI"/>
              </a:rPr>
              <a:t>社</a:t>
            </a:r>
            <a:r>
              <a:rPr sz="1100" spc="-14" dirty="0">
                <a:latin typeface="Meiryo UI"/>
                <a:cs typeface="Meiryo UI"/>
              </a:rPr>
              <a:t>会</a:t>
            </a:r>
            <a:r>
              <a:rPr sz="1100" spc="-5" dirty="0">
                <a:latin typeface="Meiryo UI"/>
                <a:cs typeface="Meiryo UI"/>
              </a:rPr>
              <a:t>に</a:t>
            </a:r>
            <a:r>
              <a:rPr sz="1100" dirty="0">
                <a:latin typeface="Meiryo UI"/>
                <a:cs typeface="Meiryo UI"/>
              </a:rPr>
              <a:t>開</a:t>
            </a:r>
            <a:r>
              <a:rPr sz="1100" spc="-5" dirty="0">
                <a:latin typeface="Meiryo UI"/>
                <a:cs typeface="Meiryo UI"/>
              </a:rPr>
              <a:t>か</a:t>
            </a:r>
            <a:r>
              <a:rPr sz="1100" spc="-9" dirty="0">
                <a:latin typeface="Meiryo UI"/>
                <a:cs typeface="Meiryo UI"/>
              </a:rPr>
              <a:t>れ</a:t>
            </a:r>
            <a:r>
              <a:rPr sz="1100" spc="-5" dirty="0">
                <a:latin typeface="Meiryo UI"/>
                <a:cs typeface="Meiryo UI"/>
              </a:rPr>
              <a:t>た</a:t>
            </a:r>
            <a:r>
              <a:rPr sz="1100" dirty="0">
                <a:latin typeface="Meiryo UI"/>
                <a:cs typeface="Meiryo UI"/>
              </a:rPr>
              <a:t>形</a:t>
            </a:r>
            <a:r>
              <a:rPr sz="1100" spc="-5" dirty="0">
                <a:latin typeface="Meiryo UI"/>
                <a:cs typeface="Meiryo UI"/>
              </a:rPr>
              <a:t>での</a:t>
            </a:r>
            <a:r>
              <a:rPr sz="1100" spc="-14" dirty="0">
                <a:latin typeface="Meiryo UI"/>
                <a:cs typeface="Meiryo UI"/>
              </a:rPr>
              <a:t>適</a:t>
            </a:r>
            <a:r>
              <a:rPr sz="1100" dirty="0">
                <a:latin typeface="Meiryo UI"/>
                <a:cs typeface="Meiryo UI"/>
              </a:rPr>
              <a:t>正な 実施</a:t>
            </a:r>
            <a:r>
              <a:rPr sz="1100" spc="-5" dirty="0">
                <a:latin typeface="Meiryo UI"/>
                <a:cs typeface="Meiryo UI"/>
              </a:rPr>
              <a:t>を</a:t>
            </a:r>
            <a:r>
              <a:rPr sz="1100" dirty="0">
                <a:latin typeface="Meiryo UI"/>
                <a:cs typeface="Meiryo UI"/>
              </a:rPr>
              <a:t>図</a:t>
            </a:r>
            <a:r>
              <a:rPr sz="1100" spc="-5" dirty="0">
                <a:latin typeface="Meiryo UI"/>
                <a:cs typeface="Meiryo UI"/>
              </a:rPr>
              <a:t>る</a:t>
            </a:r>
            <a:r>
              <a:rPr sz="1100" dirty="0">
                <a:latin typeface="Meiryo UI"/>
                <a:cs typeface="Meiryo UI"/>
              </a:rPr>
              <a:t>こと</a:t>
            </a:r>
            <a:r>
              <a:rPr sz="1100" spc="-5" dirty="0">
                <a:latin typeface="Meiryo UI"/>
                <a:cs typeface="Meiryo UI"/>
              </a:rPr>
              <a:t>を</a:t>
            </a:r>
            <a:r>
              <a:rPr sz="1100" dirty="0">
                <a:latin typeface="Meiryo UI"/>
                <a:cs typeface="Meiryo UI"/>
              </a:rPr>
              <a:t>目</a:t>
            </a:r>
            <a:r>
              <a:rPr sz="1100" spc="-14" dirty="0">
                <a:latin typeface="Meiryo UI"/>
                <a:cs typeface="Meiryo UI"/>
              </a:rPr>
              <a:t>的</a:t>
            </a:r>
            <a:r>
              <a:rPr sz="1100" dirty="0">
                <a:latin typeface="Meiryo UI"/>
                <a:cs typeface="Meiryo UI"/>
              </a:rPr>
              <a:t>とす</a:t>
            </a:r>
            <a:r>
              <a:rPr sz="1100" spc="-5" dirty="0">
                <a:latin typeface="Meiryo UI"/>
                <a:cs typeface="Meiryo UI"/>
              </a:rPr>
              <a:t>る</a:t>
            </a:r>
            <a:r>
              <a:rPr sz="1100" dirty="0">
                <a:latin typeface="Meiryo UI"/>
                <a:cs typeface="Meiryo UI"/>
              </a:rPr>
              <a:t>。</a:t>
            </a:r>
          </a:p>
          <a:p>
            <a:pPr>
              <a:spcBef>
                <a:spcPts val="41"/>
              </a:spcBef>
            </a:pPr>
            <a:endParaRPr sz="680" dirty="0">
              <a:latin typeface="Meiryo UI"/>
              <a:cs typeface="Meiryo UI"/>
            </a:endParaRPr>
          </a:p>
          <a:p>
            <a:pPr marL="11516"/>
            <a:r>
              <a:rPr sz="1088" u="sng" spc="-272" dirty="0">
                <a:solidFill>
                  <a:srgbClr val="0070BF"/>
                </a:solidFill>
                <a:uFill>
                  <a:solidFill>
                    <a:srgbClr val="0070BF"/>
                  </a:solidFill>
                </a:uFill>
                <a:latin typeface="Times New Roman"/>
                <a:cs typeface="Times New Roman"/>
              </a:rPr>
              <a:t> </a:t>
            </a:r>
            <a:r>
              <a:rPr sz="1088" b="1" u="sng" dirty="0">
                <a:solidFill>
                  <a:srgbClr val="0070BF"/>
                </a:solidFill>
                <a:uFill>
                  <a:solidFill>
                    <a:srgbClr val="0070BF"/>
                  </a:solidFill>
                </a:uFill>
                <a:latin typeface="Meiryo UI"/>
                <a:cs typeface="Meiryo UI"/>
              </a:rPr>
              <a:t>適用され</a:t>
            </a:r>
            <a:r>
              <a:rPr sz="1088" b="1" u="sng" spc="-5" dirty="0">
                <a:solidFill>
                  <a:srgbClr val="0070BF"/>
                </a:solidFill>
                <a:uFill>
                  <a:solidFill>
                    <a:srgbClr val="0070BF"/>
                  </a:solidFill>
                </a:uFill>
                <a:latin typeface="Meiryo UI"/>
                <a:cs typeface="Meiryo UI"/>
              </a:rPr>
              <a:t>る</a:t>
            </a:r>
            <a:r>
              <a:rPr sz="1088" b="1" u="sng" dirty="0">
                <a:solidFill>
                  <a:srgbClr val="0070BF"/>
                </a:solidFill>
                <a:uFill>
                  <a:solidFill>
                    <a:srgbClr val="0070BF"/>
                  </a:solidFill>
                </a:uFill>
                <a:latin typeface="Meiryo UI"/>
                <a:cs typeface="Meiryo UI"/>
              </a:rPr>
              <a:t>研究</a:t>
            </a:r>
            <a:endParaRPr sz="1088" dirty="0">
              <a:latin typeface="Meiryo UI"/>
              <a:cs typeface="Meiryo UI"/>
            </a:endParaRPr>
          </a:p>
          <a:p>
            <a:pPr marL="175624" marR="19578" indent="164108" algn="just">
              <a:spcBef>
                <a:spcPts val="1202"/>
              </a:spcBef>
            </a:pPr>
            <a:r>
              <a:rPr sz="1100" dirty="0">
                <a:latin typeface="Meiryo UI"/>
                <a:cs typeface="Meiryo UI"/>
              </a:rPr>
              <a:t>こ</a:t>
            </a:r>
            <a:r>
              <a:rPr sz="1100" spc="-5" dirty="0">
                <a:latin typeface="Meiryo UI"/>
                <a:cs typeface="Meiryo UI"/>
              </a:rPr>
              <a:t>の</a:t>
            </a:r>
            <a:r>
              <a:rPr sz="1100" dirty="0">
                <a:latin typeface="Meiryo UI"/>
                <a:cs typeface="Meiryo UI"/>
              </a:rPr>
              <a:t>指針は</a:t>
            </a:r>
            <a:r>
              <a:rPr sz="1100" spc="-5" dirty="0">
                <a:latin typeface="Meiryo UI"/>
                <a:cs typeface="Meiryo UI"/>
              </a:rPr>
              <a:t>、</a:t>
            </a:r>
            <a:r>
              <a:rPr sz="1100" dirty="0">
                <a:latin typeface="Meiryo UI"/>
                <a:cs typeface="Meiryo UI"/>
              </a:rPr>
              <a:t>日本</a:t>
            </a:r>
            <a:r>
              <a:rPr sz="1100" spc="-14" dirty="0">
                <a:latin typeface="Meiryo UI"/>
                <a:cs typeface="Meiryo UI"/>
              </a:rPr>
              <a:t>国</a:t>
            </a:r>
            <a:r>
              <a:rPr sz="1100" spc="-5" dirty="0">
                <a:latin typeface="Meiryo UI"/>
                <a:cs typeface="Meiryo UI"/>
              </a:rPr>
              <a:t>の</a:t>
            </a:r>
            <a:r>
              <a:rPr sz="1100" dirty="0">
                <a:latin typeface="Meiryo UI"/>
                <a:cs typeface="Meiryo UI"/>
              </a:rPr>
              <a:t>研究</a:t>
            </a:r>
            <a:r>
              <a:rPr sz="1100" spc="-14" dirty="0">
                <a:latin typeface="Meiryo UI"/>
                <a:cs typeface="Meiryo UI"/>
              </a:rPr>
              <a:t>機</a:t>
            </a:r>
            <a:r>
              <a:rPr sz="1100" dirty="0">
                <a:latin typeface="Meiryo UI"/>
                <a:cs typeface="Meiryo UI"/>
              </a:rPr>
              <a:t>関</a:t>
            </a:r>
            <a:r>
              <a:rPr sz="1100" spc="-5" dirty="0">
                <a:latin typeface="Meiryo UI"/>
                <a:cs typeface="Meiryo UI"/>
              </a:rPr>
              <a:t>によ</a:t>
            </a:r>
            <a:r>
              <a:rPr sz="1100" spc="-14" dirty="0">
                <a:latin typeface="Meiryo UI"/>
                <a:cs typeface="Meiryo UI"/>
              </a:rPr>
              <a:t>り</a:t>
            </a:r>
            <a:r>
              <a:rPr sz="1100" dirty="0">
                <a:latin typeface="Meiryo UI"/>
                <a:cs typeface="Meiryo UI"/>
              </a:rPr>
              <a:t>実</a:t>
            </a:r>
            <a:r>
              <a:rPr sz="1100" spc="-14" dirty="0">
                <a:latin typeface="Meiryo UI"/>
                <a:cs typeface="Meiryo UI"/>
              </a:rPr>
              <a:t>施</a:t>
            </a:r>
            <a:r>
              <a:rPr sz="1100" dirty="0">
                <a:latin typeface="Meiryo UI"/>
                <a:cs typeface="Meiryo UI"/>
              </a:rPr>
              <a:t>さ</a:t>
            </a:r>
            <a:r>
              <a:rPr sz="1100" spc="-9" dirty="0">
                <a:latin typeface="Meiryo UI"/>
                <a:cs typeface="Meiryo UI"/>
              </a:rPr>
              <a:t>れ</a:t>
            </a:r>
            <a:r>
              <a:rPr sz="1100" spc="-5" dirty="0">
                <a:latin typeface="Meiryo UI"/>
                <a:cs typeface="Meiryo UI"/>
              </a:rPr>
              <a:t>、</a:t>
            </a:r>
            <a:r>
              <a:rPr sz="1100" spc="-14" dirty="0">
                <a:latin typeface="Meiryo UI"/>
                <a:cs typeface="Meiryo UI"/>
              </a:rPr>
              <a:t>又</a:t>
            </a:r>
            <a:r>
              <a:rPr sz="1100" spc="-9" dirty="0">
                <a:latin typeface="Meiryo UI"/>
                <a:cs typeface="Meiryo UI"/>
              </a:rPr>
              <a:t>は</a:t>
            </a:r>
            <a:r>
              <a:rPr sz="1100" dirty="0">
                <a:latin typeface="Meiryo UI"/>
                <a:cs typeface="Meiryo UI"/>
              </a:rPr>
              <a:t>日本 国内</a:t>
            </a:r>
            <a:r>
              <a:rPr sz="1100" spc="-5" dirty="0">
                <a:latin typeface="Meiryo UI"/>
                <a:cs typeface="Meiryo UI"/>
              </a:rPr>
              <a:t>において</a:t>
            </a:r>
            <a:r>
              <a:rPr sz="1100" dirty="0">
                <a:latin typeface="Meiryo UI"/>
                <a:cs typeface="Meiryo UI"/>
              </a:rPr>
              <a:t>外国</a:t>
            </a:r>
            <a:r>
              <a:rPr sz="1100" spc="-5" dirty="0">
                <a:latin typeface="Meiryo UI"/>
                <a:cs typeface="Meiryo UI"/>
              </a:rPr>
              <a:t>の</a:t>
            </a:r>
            <a:r>
              <a:rPr sz="1100" dirty="0">
                <a:latin typeface="Meiryo UI"/>
                <a:cs typeface="Meiryo UI"/>
              </a:rPr>
              <a:t>研究機関</a:t>
            </a:r>
            <a:r>
              <a:rPr sz="1100" spc="-5" dirty="0">
                <a:latin typeface="Meiryo UI"/>
                <a:cs typeface="Meiryo UI"/>
              </a:rPr>
              <a:t>によ</a:t>
            </a:r>
            <a:r>
              <a:rPr sz="1100" spc="-14" dirty="0">
                <a:latin typeface="Meiryo UI"/>
                <a:cs typeface="Meiryo UI"/>
              </a:rPr>
              <a:t>り</a:t>
            </a:r>
            <a:r>
              <a:rPr sz="1100" dirty="0">
                <a:latin typeface="Meiryo UI"/>
                <a:cs typeface="Meiryo UI"/>
              </a:rPr>
              <a:t>実</a:t>
            </a:r>
            <a:r>
              <a:rPr sz="1100" spc="-14" dirty="0">
                <a:latin typeface="Meiryo UI"/>
                <a:cs typeface="Meiryo UI"/>
              </a:rPr>
              <a:t>施</a:t>
            </a:r>
            <a:r>
              <a:rPr sz="1100" dirty="0">
                <a:latin typeface="Meiryo UI"/>
                <a:cs typeface="Meiryo UI"/>
              </a:rPr>
              <a:t>さ</a:t>
            </a:r>
            <a:r>
              <a:rPr sz="1100" spc="-9" dirty="0">
                <a:latin typeface="Meiryo UI"/>
                <a:cs typeface="Meiryo UI"/>
              </a:rPr>
              <a:t>れ</a:t>
            </a:r>
            <a:r>
              <a:rPr sz="1100" spc="-5" dirty="0">
                <a:latin typeface="Meiryo UI"/>
                <a:cs typeface="Meiryo UI"/>
              </a:rPr>
              <a:t>る</a:t>
            </a:r>
            <a:r>
              <a:rPr sz="1100" dirty="0">
                <a:latin typeface="Meiryo UI"/>
                <a:cs typeface="Meiryo UI"/>
              </a:rPr>
              <a:t>遺</a:t>
            </a:r>
            <a:r>
              <a:rPr sz="1100" spc="-14" dirty="0">
                <a:latin typeface="Meiryo UI"/>
                <a:cs typeface="Meiryo UI"/>
              </a:rPr>
              <a:t>伝</a:t>
            </a:r>
            <a:r>
              <a:rPr sz="1100" dirty="0">
                <a:latin typeface="Meiryo UI"/>
                <a:cs typeface="Meiryo UI"/>
              </a:rPr>
              <a:t>子治</a:t>
            </a:r>
            <a:r>
              <a:rPr sz="1100" spc="-14" dirty="0">
                <a:latin typeface="Meiryo UI"/>
                <a:cs typeface="Meiryo UI"/>
              </a:rPr>
              <a:t>療</a:t>
            </a:r>
            <a:r>
              <a:rPr sz="1100" dirty="0">
                <a:latin typeface="Meiryo UI"/>
                <a:cs typeface="Meiryo UI"/>
              </a:rPr>
              <a:t>等 臨床研究</a:t>
            </a:r>
            <a:r>
              <a:rPr sz="1100" spc="-5" dirty="0">
                <a:latin typeface="Meiryo UI"/>
                <a:cs typeface="Meiryo UI"/>
              </a:rPr>
              <a:t>を</a:t>
            </a:r>
            <a:r>
              <a:rPr sz="1100" dirty="0">
                <a:latin typeface="Meiryo UI"/>
                <a:cs typeface="Meiryo UI"/>
              </a:rPr>
              <a:t>対象とす</a:t>
            </a:r>
            <a:r>
              <a:rPr sz="1100" spc="-5" dirty="0">
                <a:latin typeface="Meiryo UI"/>
                <a:cs typeface="Meiryo UI"/>
              </a:rPr>
              <a:t>る</a:t>
            </a:r>
            <a:r>
              <a:rPr sz="1100" spc="-14" dirty="0">
                <a:latin typeface="Meiryo UI"/>
                <a:cs typeface="Meiryo UI"/>
              </a:rPr>
              <a:t>。</a:t>
            </a:r>
            <a:r>
              <a:rPr sz="1100" spc="-5" dirty="0">
                <a:latin typeface="Meiryo UI"/>
                <a:cs typeface="Meiryo UI"/>
              </a:rPr>
              <a:t>ただ</a:t>
            </a:r>
            <a:r>
              <a:rPr sz="1100" spc="-9" dirty="0">
                <a:latin typeface="Meiryo UI"/>
                <a:cs typeface="Meiryo UI"/>
              </a:rPr>
              <a:t>し</a:t>
            </a:r>
            <a:r>
              <a:rPr sz="1100" spc="-5" dirty="0">
                <a:latin typeface="Meiryo UI"/>
                <a:cs typeface="Meiryo UI"/>
              </a:rPr>
              <a:t>、</a:t>
            </a:r>
            <a:r>
              <a:rPr sz="1100" dirty="0">
                <a:latin typeface="Meiryo UI"/>
                <a:cs typeface="Meiryo UI"/>
              </a:rPr>
              <a:t>第２</a:t>
            </a:r>
            <a:r>
              <a:rPr sz="1100" spc="-14" dirty="0" smtClean="0">
                <a:latin typeface="Meiryo UI"/>
                <a:cs typeface="Meiryo UI"/>
              </a:rPr>
              <a:t>章</a:t>
            </a:r>
            <a:r>
              <a:rPr sz="1100" spc="-5" dirty="0" smtClean="0">
                <a:latin typeface="Meiryo UI"/>
                <a:cs typeface="Meiryo UI"/>
              </a:rPr>
              <a:t>の</a:t>
            </a:r>
            <a:r>
              <a:rPr sz="1100" dirty="0" smtClean="0">
                <a:latin typeface="Meiryo UI"/>
                <a:cs typeface="Meiryo UI"/>
              </a:rPr>
              <a:t>規定</a:t>
            </a:r>
            <a:r>
              <a:rPr sz="1100" spc="-9" dirty="0" smtClean="0">
                <a:latin typeface="Meiryo UI"/>
                <a:cs typeface="Meiryo UI"/>
              </a:rPr>
              <a:t>は</a:t>
            </a:r>
            <a:r>
              <a:rPr sz="1100" spc="-14" dirty="0" smtClean="0">
                <a:latin typeface="Meiryo UI"/>
                <a:cs typeface="Meiryo UI"/>
              </a:rPr>
              <a:t>臨</a:t>
            </a:r>
            <a:r>
              <a:rPr sz="1100" dirty="0" smtClean="0">
                <a:latin typeface="Meiryo UI"/>
                <a:cs typeface="Meiryo UI"/>
              </a:rPr>
              <a:t>床研</a:t>
            </a:r>
            <a:r>
              <a:rPr sz="1100" spc="-14" dirty="0" smtClean="0">
                <a:latin typeface="Meiryo UI"/>
                <a:cs typeface="Meiryo UI"/>
              </a:rPr>
              <a:t>究</a:t>
            </a:r>
            <a:r>
              <a:rPr sz="1100" dirty="0" smtClean="0">
                <a:latin typeface="Meiryo UI"/>
                <a:cs typeface="Meiryo UI"/>
              </a:rPr>
              <a:t>法（</a:t>
            </a:r>
            <a:r>
              <a:rPr sz="1100" dirty="0">
                <a:latin typeface="Meiryo UI"/>
                <a:cs typeface="Meiryo UI"/>
              </a:rPr>
              <a:t>平成</a:t>
            </a:r>
            <a:r>
              <a:rPr sz="1100" spc="-5" dirty="0">
                <a:latin typeface="Meiryo UI"/>
                <a:cs typeface="Meiryo UI"/>
              </a:rPr>
              <a:t>29</a:t>
            </a:r>
            <a:r>
              <a:rPr sz="1100" dirty="0">
                <a:latin typeface="Meiryo UI"/>
                <a:cs typeface="Meiryo UI"/>
              </a:rPr>
              <a:t>年法律第</a:t>
            </a:r>
            <a:r>
              <a:rPr sz="1100" spc="-5" dirty="0">
                <a:latin typeface="Meiryo UI"/>
                <a:cs typeface="Meiryo UI"/>
              </a:rPr>
              <a:t>16</a:t>
            </a:r>
            <a:r>
              <a:rPr sz="1100" dirty="0">
                <a:latin typeface="Meiryo UI"/>
                <a:cs typeface="Meiryo UI"/>
              </a:rPr>
              <a:t>号）第２条第１</a:t>
            </a:r>
            <a:r>
              <a:rPr sz="1100" spc="-14" dirty="0">
                <a:latin typeface="Meiryo UI"/>
                <a:cs typeface="Meiryo UI"/>
              </a:rPr>
              <a:t>項</a:t>
            </a:r>
            <a:r>
              <a:rPr sz="1100" spc="-5" dirty="0">
                <a:latin typeface="Meiryo UI"/>
                <a:cs typeface="Meiryo UI"/>
              </a:rPr>
              <a:t>に</a:t>
            </a:r>
            <a:r>
              <a:rPr sz="1100" dirty="0">
                <a:latin typeface="Meiryo UI"/>
                <a:cs typeface="Meiryo UI"/>
              </a:rPr>
              <a:t>規</a:t>
            </a:r>
            <a:r>
              <a:rPr sz="1100" spc="-14" dirty="0">
                <a:latin typeface="Meiryo UI"/>
                <a:cs typeface="Meiryo UI"/>
              </a:rPr>
              <a:t>定</a:t>
            </a:r>
            <a:r>
              <a:rPr sz="1100" dirty="0">
                <a:latin typeface="Meiryo UI"/>
                <a:cs typeface="Meiryo UI"/>
              </a:rPr>
              <a:t>す</a:t>
            </a:r>
            <a:r>
              <a:rPr sz="1100" spc="-5" dirty="0">
                <a:latin typeface="Meiryo UI"/>
                <a:cs typeface="Meiryo UI"/>
              </a:rPr>
              <a:t>る</a:t>
            </a:r>
            <a:r>
              <a:rPr sz="1100" dirty="0">
                <a:latin typeface="Meiryo UI"/>
                <a:cs typeface="Meiryo UI"/>
              </a:rPr>
              <a:t>臨床 研究</a:t>
            </a:r>
            <a:r>
              <a:rPr sz="1100" spc="-5" dirty="0">
                <a:latin typeface="Meiryo UI"/>
                <a:cs typeface="Meiryo UI"/>
              </a:rPr>
              <a:t>に</a:t>
            </a:r>
            <a:r>
              <a:rPr sz="1100" dirty="0">
                <a:latin typeface="Meiryo UI"/>
                <a:cs typeface="Meiryo UI"/>
              </a:rPr>
              <a:t>該当す</a:t>
            </a:r>
            <a:r>
              <a:rPr sz="1100" spc="-5" dirty="0">
                <a:latin typeface="Meiryo UI"/>
                <a:cs typeface="Meiryo UI"/>
              </a:rPr>
              <a:t>る</a:t>
            </a:r>
            <a:r>
              <a:rPr sz="1100" dirty="0">
                <a:latin typeface="Meiryo UI"/>
                <a:cs typeface="Meiryo UI"/>
              </a:rPr>
              <a:t>遺伝子治療</a:t>
            </a:r>
            <a:r>
              <a:rPr sz="1100" spc="-14" dirty="0">
                <a:latin typeface="Meiryo UI"/>
                <a:cs typeface="Meiryo UI"/>
              </a:rPr>
              <a:t>等</a:t>
            </a:r>
            <a:r>
              <a:rPr sz="1100" dirty="0">
                <a:latin typeface="Meiryo UI"/>
                <a:cs typeface="Meiryo UI"/>
              </a:rPr>
              <a:t>臨床</a:t>
            </a:r>
            <a:r>
              <a:rPr sz="1100" spc="-14" dirty="0">
                <a:latin typeface="Meiryo UI"/>
                <a:cs typeface="Meiryo UI"/>
              </a:rPr>
              <a:t>研</a:t>
            </a:r>
            <a:r>
              <a:rPr sz="1100" dirty="0">
                <a:latin typeface="Meiryo UI"/>
                <a:cs typeface="Meiryo UI"/>
              </a:rPr>
              <a:t>究</a:t>
            </a:r>
            <a:r>
              <a:rPr sz="1100" spc="-5" dirty="0">
                <a:latin typeface="Meiryo UI"/>
                <a:cs typeface="Meiryo UI"/>
              </a:rPr>
              <a:t>について</a:t>
            </a:r>
            <a:r>
              <a:rPr sz="1100" spc="-14" dirty="0">
                <a:latin typeface="Meiryo UI"/>
                <a:cs typeface="Meiryo UI"/>
              </a:rPr>
              <a:t>、</a:t>
            </a:r>
            <a:r>
              <a:rPr sz="1100" dirty="0">
                <a:latin typeface="Meiryo UI"/>
                <a:cs typeface="Meiryo UI"/>
              </a:rPr>
              <a:t>第２</a:t>
            </a:r>
            <a:r>
              <a:rPr sz="1100" spc="-14" dirty="0">
                <a:latin typeface="Meiryo UI"/>
                <a:cs typeface="Meiryo UI"/>
              </a:rPr>
              <a:t>章</a:t>
            </a:r>
            <a:r>
              <a:rPr sz="1100" dirty="0">
                <a:latin typeface="Meiryo UI"/>
                <a:cs typeface="Meiryo UI"/>
              </a:rPr>
              <a:t>及 </a:t>
            </a:r>
            <a:r>
              <a:rPr sz="1100" spc="5" dirty="0">
                <a:latin typeface="Meiryo UI"/>
                <a:cs typeface="Meiryo UI"/>
              </a:rPr>
              <a:t>び</a:t>
            </a:r>
            <a:r>
              <a:rPr sz="1100" dirty="0">
                <a:latin typeface="Meiryo UI"/>
                <a:cs typeface="Meiryo UI"/>
              </a:rPr>
              <a:t>第３章</a:t>
            </a:r>
            <a:r>
              <a:rPr sz="1100" spc="-5" dirty="0">
                <a:latin typeface="Meiryo UI"/>
                <a:cs typeface="Meiryo UI"/>
              </a:rPr>
              <a:t>の</a:t>
            </a:r>
            <a:r>
              <a:rPr sz="1100" dirty="0">
                <a:latin typeface="Meiryo UI"/>
                <a:cs typeface="Meiryo UI"/>
              </a:rPr>
              <a:t>規定</a:t>
            </a:r>
            <a:r>
              <a:rPr sz="1100" spc="-9" dirty="0">
                <a:latin typeface="Meiryo UI"/>
                <a:cs typeface="Meiryo UI"/>
              </a:rPr>
              <a:t>は</a:t>
            </a:r>
            <a:r>
              <a:rPr sz="1100" dirty="0">
                <a:latin typeface="Meiryo UI"/>
                <a:cs typeface="Meiryo UI"/>
              </a:rPr>
              <a:t>医薬</a:t>
            </a:r>
            <a:r>
              <a:rPr sz="1100" spc="-14" dirty="0">
                <a:latin typeface="Meiryo UI"/>
                <a:cs typeface="Meiryo UI"/>
              </a:rPr>
              <a:t>品</a:t>
            </a:r>
            <a:r>
              <a:rPr sz="1100" spc="-5" dirty="0">
                <a:latin typeface="Meiryo UI"/>
                <a:cs typeface="Meiryo UI"/>
              </a:rPr>
              <a:t>、</a:t>
            </a:r>
            <a:r>
              <a:rPr sz="1100" dirty="0">
                <a:latin typeface="Meiryo UI"/>
                <a:cs typeface="Meiryo UI"/>
              </a:rPr>
              <a:t>医</a:t>
            </a:r>
            <a:r>
              <a:rPr sz="1100" spc="-14" dirty="0">
                <a:latin typeface="Meiryo UI"/>
                <a:cs typeface="Meiryo UI"/>
              </a:rPr>
              <a:t>療</a:t>
            </a:r>
            <a:r>
              <a:rPr sz="1100" dirty="0">
                <a:latin typeface="Meiryo UI"/>
                <a:cs typeface="Meiryo UI"/>
              </a:rPr>
              <a:t>機器</a:t>
            </a:r>
            <a:r>
              <a:rPr sz="1100" spc="-14" dirty="0">
                <a:latin typeface="Meiryo UI"/>
                <a:cs typeface="Meiryo UI"/>
              </a:rPr>
              <a:t>等</a:t>
            </a:r>
            <a:r>
              <a:rPr sz="1100" spc="-5" dirty="0">
                <a:latin typeface="Meiryo UI"/>
                <a:cs typeface="Meiryo UI"/>
              </a:rPr>
              <a:t>の</a:t>
            </a:r>
            <a:r>
              <a:rPr sz="1100" dirty="0">
                <a:latin typeface="Meiryo UI"/>
                <a:cs typeface="Meiryo UI"/>
              </a:rPr>
              <a:t>品質</a:t>
            </a:r>
            <a:r>
              <a:rPr sz="1100" spc="-14" dirty="0">
                <a:latin typeface="Meiryo UI"/>
                <a:cs typeface="Meiryo UI"/>
              </a:rPr>
              <a:t>、</a:t>
            </a:r>
            <a:r>
              <a:rPr sz="1100" dirty="0">
                <a:latin typeface="Meiryo UI"/>
                <a:cs typeface="Meiryo UI"/>
              </a:rPr>
              <a:t>有</a:t>
            </a:r>
            <a:r>
              <a:rPr sz="1100" spc="-14" dirty="0">
                <a:latin typeface="Meiryo UI"/>
                <a:cs typeface="Meiryo UI"/>
              </a:rPr>
              <a:t>効</a:t>
            </a:r>
            <a:r>
              <a:rPr sz="1100" dirty="0">
                <a:latin typeface="Meiryo UI"/>
                <a:cs typeface="Meiryo UI"/>
              </a:rPr>
              <a:t>性及び 安全性</a:t>
            </a:r>
            <a:r>
              <a:rPr sz="1100" spc="-5" dirty="0">
                <a:latin typeface="Meiryo UI"/>
                <a:cs typeface="Meiryo UI"/>
              </a:rPr>
              <a:t>の</a:t>
            </a:r>
            <a:r>
              <a:rPr sz="1100" dirty="0">
                <a:latin typeface="Meiryo UI"/>
                <a:cs typeface="Meiryo UI"/>
              </a:rPr>
              <a:t>確保等</a:t>
            </a:r>
            <a:r>
              <a:rPr sz="1100" spc="-5" dirty="0">
                <a:latin typeface="Meiryo UI"/>
                <a:cs typeface="Meiryo UI"/>
              </a:rPr>
              <a:t>に</a:t>
            </a:r>
            <a:r>
              <a:rPr sz="1100" dirty="0">
                <a:latin typeface="Meiryo UI"/>
                <a:cs typeface="Meiryo UI"/>
              </a:rPr>
              <a:t>関す</a:t>
            </a:r>
            <a:r>
              <a:rPr sz="1100" spc="-5" dirty="0">
                <a:latin typeface="Meiryo UI"/>
                <a:cs typeface="Meiryo UI"/>
              </a:rPr>
              <a:t>る</a:t>
            </a:r>
            <a:r>
              <a:rPr sz="1100" dirty="0">
                <a:latin typeface="Meiryo UI"/>
                <a:cs typeface="Meiryo UI"/>
              </a:rPr>
              <a:t>法律</a:t>
            </a:r>
            <a:r>
              <a:rPr sz="1100" spc="-14" dirty="0">
                <a:latin typeface="Meiryo UI"/>
                <a:cs typeface="Meiryo UI"/>
              </a:rPr>
              <a:t>（</a:t>
            </a:r>
            <a:r>
              <a:rPr sz="1100" dirty="0">
                <a:latin typeface="Meiryo UI"/>
                <a:cs typeface="Meiryo UI"/>
              </a:rPr>
              <a:t>昭和</a:t>
            </a:r>
            <a:r>
              <a:rPr sz="1100" spc="-5" dirty="0">
                <a:latin typeface="Meiryo UI"/>
                <a:cs typeface="Meiryo UI"/>
              </a:rPr>
              <a:t>35</a:t>
            </a:r>
            <a:r>
              <a:rPr sz="1100" dirty="0">
                <a:latin typeface="Meiryo UI"/>
                <a:cs typeface="Meiryo UI"/>
              </a:rPr>
              <a:t>年法</a:t>
            </a:r>
            <a:r>
              <a:rPr sz="1100" spc="-14" dirty="0">
                <a:latin typeface="Meiryo UI"/>
                <a:cs typeface="Meiryo UI"/>
              </a:rPr>
              <a:t>律</a:t>
            </a:r>
            <a:r>
              <a:rPr sz="1100" dirty="0">
                <a:latin typeface="Meiryo UI"/>
                <a:cs typeface="Meiryo UI"/>
              </a:rPr>
              <a:t>第</a:t>
            </a:r>
            <a:r>
              <a:rPr sz="1100" spc="-5" dirty="0">
                <a:latin typeface="Meiryo UI"/>
                <a:cs typeface="Meiryo UI"/>
              </a:rPr>
              <a:t>145</a:t>
            </a:r>
            <a:r>
              <a:rPr sz="1100" dirty="0">
                <a:latin typeface="Meiryo UI"/>
                <a:cs typeface="Meiryo UI"/>
              </a:rPr>
              <a:t>号）  第２条第</a:t>
            </a:r>
            <a:r>
              <a:rPr sz="1100" spc="-5" dirty="0">
                <a:latin typeface="Meiryo UI"/>
                <a:cs typeface="Meiryo UI"/>
              </a:rPr>
              <a:t>17</a:t>
            </a:r>
            <a:r>
              <a:rPr sz="1100" dirty="0">
                <a:latin typeface="Meiryo UI"/>
                <a:cs typeface="Meiryo UI"/>
              </a:rPr>
              <a:t>項</a:t>
            </a:r>
            <a:r>
              <a:rPr sz="1100" spc="-5" dirty="0">
                <a:latin typeface="Meiryo UI"/>
                <a:cs typeface="Meiryo UI"/>
              </a:rPr>
              <a:t>に</a:t>
            </a:r>
            <a:r>
              <a:rPr sz="1100" dirty="0">
                <a:latin typeface="Meiryo UI"/>
                <a:cs typeface="Meiryo UI"/>
              </a:rPr>
              <a:t>規定す</a:t>
            </a:r>
            <a:r>
              <a:rPr sz="1100" spc="-5" dirty="0">
                <a:latin typeface="Meiryo UI"/>
                <a:cs typeface="Meiryo UI"/>
              </a:rPr>
              <a:t>る</a:t>
            </a:r>
            <a:r>
              <a:rPr sz="1100" dirty="0">
                <a:latin typeface="Meiryo UI"/>
                <a:cs typeface="Meiryo UI"/>
              </a:rPr>
              <a:t>治験又</a:t>
            </a:r>
            <a:r>
              <a:rPr sz="1100" spc="-9" dirty="0">
                <a:latin typeface="Meiryo UI"/>
                <a:cs typeface="Meiryo UI"/>
              </a:rPr>
              <a:t>は</a:t>
            </a:r>
            <a:r>
              <a:rPr sz="1100" dirty="0">
                <a:latin typeface="Meiryo UI"/>
                <a:cs typeface="Meiryo UI"/>
              </a:rPr>
              <a:t>再生</a:t>
            </a:r>
            <a:r>
              <a:rPr sz="1100" spc="-14" dirty="0">
                <a:latin typeface="Meiryo UI"/>
                <a:cs typeface="Meiryo UI"/>
              </a:rPr>
              <a:t>医</a:t>
            </a:r>
            <a:r>
              <a:rPr sz="1100" dirty="0">
                <a:latin typeface="Meiryo UI"/>
                <a:cs typeface="Meiryo UI"/>
              </a:rPr>
              <a:t>療等</a:t>
            </a:r>
            <a:r>
              <a:rPr sz="1100" spc="-5" dirty="0">
                <a:latin typeface="Meiryo UI"/>
                <a:cs typeface="Meiryo UI"/>
              </a:rPr>
              <a:t>の</a:t>
            </a:r>
            <a:r>
              <a:rPr sz="1100" spc="-14" dirty="0">
                <a:latin typeface="Meiryo UI"/>
                <a:cs typeface="Meiryo UI"/>
              </a:rPr>
              <a:t>安</a:t>
            </a:r>
            <a:r>
              <a:rPr sz="1100" dirty="0">
                <a:latin typeface="Meiryo UI"/>
                <a:cs typeface="Meiryo UI"/>
              </a:rPr>
              <a:t>全性の 確保等</a:t>
            </a:r>
            <a:r>
              <a:rPr sz="1100" spc="-5" dirty="0">
                <a:latin typeface="Meiryo UI"/>
                <a:cs typeface="Meiryo UI"/>
              </a:rPr>
              <a:t>に</a:t>
            </a:r>
            <a:r>
              <a:rPr sz="1100" dirty="0">
                <a:latin typeface="Meiryo UI"/>
                <a:cs typeface="Meiryo UI"/>
              </a:rPr>
              <a:t>関す</a:t>
            </a:r>
            <a:r>
              <a:rPr sz="1100" spc="-5" dirty="0">
                <a:latin typeface="Meiryo UI"/>
                <a:cs typeface="Meiryo UI"/>
              </a:rPr>
              <a:t>る</a:t>
            </a:r>
            <a:r>
              <a:rPr sz="1100" dirty="0">
                <a:latin typeface="Meiryo UI"/>
                <a:cs typeface="Meiryo UI"/>
              </a:rPr>
              <a:t>法律（平成</a:t>
            </a:r>
            <a:r>
              <a:rPr sz="1100" spc="-5" dirty="0">
                <a:latin typeface="Meiryo UI"/>
                <a:cs typeface="Meiryo UI"/>
              </a:rPr>
              <a:t>25</a:t>
            </a:r>
            <a:r>
              <a:rPr sz="1100" dirty="0">
                <a:latin typeface="Meiryo UI"/>
                <a:cs typeface="Meiryo UI"/>
              </a:rPr>
              <a:t>年法</a:t>
            </a:r>
            <a:r>
              <a:rPr sz="1100" spc="-14" dirty="0">
                <a:latin typeface="Meiryo UI"/>
                <a:cs typeface="Meiryo UI"/>
              </a:rPr>
              <a:t>律</a:t>
            </a:r>
            <a:r>
              <a:rPr sz="1100" dirty="0">
                <a:latin typeface="Meiryo UI"/>
                <a:cs typeface="Meiryo UI"/>
              </a:rPr>
              <a:t>第</a:t>
            </a:r>
            <a:r>
              <a:rPr sz="1100" spc="-5" dirty="0">
                <a:latin typeface="Meiryo UI"/>
                <a:cs typeface="Meiryo UI"/>
              </a:rPr>
              <a:t>85</a:t>
            </a:r>
            <a:r>
              <a:rPr sz="1100" dirty="0">
                <a:latin typeface="Meiryo UI"/>
                <a:cs typeface="Meiryo UI"/>
              </a:rPr>
              <a:t>号）第</a:t>
            </a:r>
            <a:r>
              <a:rPr sz="1100" spc="-14" dirty="0">
                <a:latin typeface="Meiryo UI"/>
                <a:cs typeface="Meiryo UI"/>
              </a:rPr>
              <a:t>２</a:t>
            </a:r>
            <a:r>
              <a:rPr sz="1100" dirty="0">
                <a:latin typeface="Meiryo UI"/>
                <a:cs typeface="Meiryo UI"/>
              </a:rPr>
              <a:t>条第 １項</a:t>
            </a:r>
            <a:r>
              <a:rPr sz="1100" spc="-5" dirty="0">
                <a:latin typeface="Meiryo UI"/>
                <a:cs typeface="Meiryo UI"/>
              </a:rPr>
              <a:t>に</a:t>
            </a:r>
            <a:r>
              <a:rPr sz="1100" dirty="0">
                <a:latin typeface="Meiryo UI"/>
                <a:cs typeface="Meiryo UI"/>
              </a:rPr>
              <a:t>規定す</a:t>
            </a:r>
            <a:r>
              <a:rPr sz="1100" spc="-5" dirty="0">
                <a:latin typeface="Meiryo UI"/>
                <a:cs typeface="Meiryo UI"/>
              </a:rPr>
              <a:t>る</a:t>
            </a:r>
            <a:r>
              <a:rPr sz="1100" dirty="0">
                <a:latin typeface="Meiryo UI"/>
                <a:cs typeface="Meiryo UI"/>
              </a:rPr>
              <a:t>再生医療等</a:t>
            </a:r>
            <a:r>
              <a:rPr sz="1100" spc="-5" dirty="0">
                <a:latin typeface="Meiryo UI"/>
                <a:cs typeface="Meiryo UI"/>
              </a:rPr>
              <a:t>に</a:t>
            </a:r>
            <a:r>
              <a:rPr sz="1100" spc="-14" dirty="0">
                <a:latin typeface="Meiryo UI"/>
                <a:cs typeface="Meiryo UI"/>
              </a:rPr>
              <a:t>該</a:t>
            </a:r>
            <a:r>
              <a:rPr sz="1100" dirty="0">
                <a:latin typeface="Meiryo UI"/>
                <a:cs typeface="Meiryo UI"/>
              </a:rPr>
              <a:t>当す</a:t>
            </a:r>
            <a:r>
              <a:rPr sz="1100" spc="-5" dirty="0">
                <a:latin typeface="Meiryo UI"/>
                <a:cs typeface="Meiryo UI"/>
              </a:rPr>
              <a:t>る</a:t>
            </a:r>
            <a:r>
              <a:rPr sz="1100" dirty="0">
                <a:latin typeface="Meiryo UI"/>
                <a:cs typeface="Meiryo UI"/>
              </a:rPr>
              <a:t>遺</a:t>
            </a:r>
            <a:r>
              <a:rPr sz="1100" spc="-14" dirty="0">
                <a:latin typeface="Meiryo UI"/>
                <a:cs typeface="Meiryo UI"/>
              </a:rPr>
              <a:t>伝</a:t>
            </a:r>
            <a:r>
              <a:rPr sz="1100" dirty="0">
                <a:latin typeface="Meiryo UI"/>
                <a:cs typeface="Meiryo UI"/>
              </a:rPr>
              <a:t>子治</a:t>
            </a:r>
            <a:r>
              <a:rPr sz="1100" spc="-14" dirty="0">
                <a:latin typeface="Meiryo UI"/>
                <a:cs typeface="Meiryo UI"/>
              </a:rPr>
              <a:t>療</a:t>
            </a:r>
            <a:r>
              <a:rPr sz="1100" dirty="0">
                <a:latin typeface="Meiryo UI"/>
                <a:cs typeface="Meiryo UI"/>
              </a:rPr>
              <a:t>等臨床 研究</a:t>
            </a:r>
            <a:r>
              <a:rPr sz="1100" spc="-5" dirty="0">
                <a:latin typeface="Meiryo UI"/>
                <a:cs typeface="Meiryo UI"/>
              </a:rPr>
              <a:t>について</a:t>
            </a:r>
            <a:r>
              <a:rPr sz="1100" dirty="0">
                <a:latin typeface="Meiryo UI"/>
                <a:cs typeface="Meiryo UI"/>
              </a:rPr>
              <a:t>は</a:t>
            </a:r>
            <a:r>
              <a:rPr sz="1100" spc="-5" dirty="0">
                <a:latin typeface="Meiryo UI"/>
                <a:cs typeface="Meiryo UI"/>
              </a:rPr>
              <a:t>、</a:t>
            </a:r>
            <a:r>
              <a:rPr sz="1100" dirty="0">
                <a:latin typeface="Meiryo UI"/>
                <a:cs typeface="Meiryo UI"/>
              </a:rPr>
              <a:t>適用</a:t>
            </a:r>
            <a:r>
              <a:rPr sz="1100" spc="-9" dirty="0">
                <a:latin typeface="Meiryo UI"/>
                <a:cs typeface="Meiryo UI"/>
              </a:rPr>
              <a:t>し</a:t>
            </a:r>
            <a:r>
              <a:rPr sz="1100" dirty="0">
                <a:latin typeface="Meiryo UI"/>
                <a:cs typeface="Meiryo UI"/>
              </a:rPr>
              <a:t>な</a:t>
            </a:r>
            <a:r>
              <a:rPr sz="1100" spc="-5" dirty="0">
                <a:latin typeface="Meiryo UI"/>
                <a:cs typeface="Meiryo UI"/>
              </a:rPr>
              <a:t>い</a:t>
            </a:r>
            <a:r>
              <a:rPr sz="1100" dirty="0">
                <a:latin typeface="Meiryo UI"/>
                <a:cs typeface="Meiryo UI"/>
              </a:rPr>
              <a:t>。</a:t>
            </a:r>
            <a:endParaRPr sz="997" dirty="0">
              <a:latin typeface="Meiryo UI"/>
              <a:cs typeface="Meiryo UI"/>
            </a:endParaRPr>
          </a:p>
          <a:p>
            <a:pPr marL="11516">
              <a:spcBef>
                <a:spcPts val="172"/>
              </a:spcBef>
            </a:pPr>
            <a:r>
              <a:rPr sz="1088" u="sng" spc="-272" dirty="0">
                <a:solidFill>
                  <a:srgbClr val="0070BF"/>
                </a:solidFill>
                <a:uFill>
                  <a:solidFill>
                    <a:srgbClr val="0070BF"/>
                  </a:solidFill>
                </a:uFill>
                <a:latin typeface="Times New Roman"/>
                <a:cs typeface="Times New Roman"/>
              </a:rPr>
              <a:t> </a:t>
            </a:r>
            <a:r>
              <a:rPr sz="1088" b="1" u="sng" dirty="0">
                <a:solidFill>
                  <a:srgbClr val="0070BF"/>
                </a:solidFill>
                <a:uFill>
                  <a:solidFill>
                    <a:srgbClr val="0070BF"/>
                  </a:solidFill>
                </a:uFill>
                <a:latin typeface="Meiryo UI"/>
                <a:cs typeface="Meiryo UI"/>
              </a:rPr>
              <a:t>基本構成</a:t>
            </a:r>
            <a:endParaRPr sz="1088" dirty="0">
              <a:latin typeface="Meiryo UI"/>
              <a:cs typeface="Meiryo UI"/>
            </a:endParaRPr>
          </a:p>
          <a:p>
            <a:pPr marL="175624">
              <a:spcBef>
                <a:spcPts val="871"/>
              </a:spcBef>
            </a:pPr>
            <a:r>
              <a:rPr sz="900" u="sng" spc="-185" dirty="0">
                <a:uFill>
                  <a:solidFill>
                    <a:srgbClr val="000000"/>
                  </a:solidFill>
                </a:uFill>
                <a:latin typeface="Times New Roman"/>
                <a:cs typeface="Times New Roman"/>
              </a:rPr>
              <a:t> </a:t>
            </a:r>
            <a:r>
              <a:rPr sz="900" u="sng" dirty="0">
                <a:uFill>
                  <a:solidFill>
                    <a:srgbClr val="000000"/>
                  </a:solidFill>
                </a:uFill>
                <a:latin typeface="Meiryo UI"/>
                <a:cs typeface="Meiryo UI"/>
              </a:rPr>
              <a:t>第１章</a:t>
            </a:r>
            <a:r>
              <a:rPr sz="900" u="sng" spc="227" dirty="0">
                <a:uFill>
                  <a:solidFill>
                    <a:srgbClr val="000000"/>
                  </a:solidFill>
                </a:uFill>
                <a:latin typeface="Meiryo UI"/>
                <a:cs typeface="Meiryo UI"/>
              </a:rPr>
              <a:t> </a:t>
            </a:r>
            <a:r>
              <a:rPr sz="900" u="sng" dirty="0">
                <a:uFill>
                  <a:solidFill>
                    <a:srgbClr val="000000"/>
                  </a:solidFill>
                </a:uFill>
                <a:latin typeface="Meiryo UI"/>
                <a:cs typeface="Meiryo UI"/>
              </a:rPr>
              <a:t>総則</a:t>
            </a:r>
            <a:endParaRPr sz="900" dirty="0">
              <a:latin typeface="Meiryo UI"/>
              <a:cs typeface="Meiryo UI"/>
            </a:endParaRPr>
          </a:p>
          <a:p>
            <a:pPr marL="496355" marR="2378704" indent="-156622"/>
            <a:r>
              <a:rPr sz="900" dirty="0">
                <a:latin typeface="Meiryo UI"/>
                <a:cs typeface="Meiryo UI"/>
              </a:rPr>
              <a:t>第１節</a:t>
            </a:r>
            <a:r>
              <a:rPr sz="900" spc="190" dirty="0">
                <a:latin typeface="Meiryo UI"/>
                <a:cs typeface="Meiryo UI"/>
              </a:rPr>
              <a:t> </a:t>
            </a:r>
            <a:r>
              <a:rPr sz="900" dirty="0">
                <a:latin typeface="Meiryo UI"/>
                <a:cs typeface="Meiryo UI"/>
              </a:rPr>
              <a:t>総則 第１</a:t>
            </a:r>
            <a:r>
              <a:rPr sz="900" spc="154" dirty="0">
                <a:latin typeface="Meiryo UI"/>
                <a:cs typeface="Meiryo UI"/>
              </a:rPr>
              <a:t> </a:t>
            </a:r>
            <a:r>
              <a:rPr sz="900" dirty="0">
                <a:latin typeface="Meiryo UI"/>
                <a:cs typeface="Meiryo UI"/>
              </a:rPr>
              <a:t>目的</a:t>
            </a:r>
          </a:p>
          <a:p>
            <a:pPr marL="496355" marR="2117283"/>
            <a:r>
              <a:rPr sz="900" dirty="0">
                <a:latin typeface="Meiryo UI"/>
                <a:cs typeface="Meiryo UI"/>
              </a:rPr>
              <a:t>第２</a:t>
            </a:r>
            <a:r>
              <a:rPr sz="900" spc="163" dirty="0">
                <a:latin typeface="Meiryo UI"/>
                <a:cs typeface="Meiryo UI"/>
              </a:rPr>
              <a:t> </a:t>
            </a:r>
            <a:r>
              <a:rPr sz="900" dirty="0" err="1">
                <a:latin typeface="Meiryo UI"/>
                <a:cs typeface="Meiryo UI"/>
              </a:rPr>
              <a:t>用語の定義</a:t>
            </a:r>
            <a:r>
              <a:rPr sz="900" dirty="0">
                <a:latin typeface="Meiryo UI"/>
                <a:cs typeface="Meiryo UI"/>
              </a:rPr>
              <a:t> </a:t>
            </a:r>
            <a:endParaRPr lang="en-US" sz="900" dirty="0" smtClean="0">
              <a:latin typeface="Meiryo UI"/>
              <a:cs typeface="Meiryo UI"/>
            </a:endParaRPr>
          </a:p>
          <a:p>
            <a:pPr marL="496355" marR="2117283"/>
            <a:r>
              <a:rPr sz="900" dirty="0" smtClean="0">
                <a:latin typeface="Meiryo UI"/>
                <a:cs typeface="Meiryo UI"/>
              </a:rPr>
              <a:t>第</a:t>
            </a:r>
            <a:r>
              <a:rPr sz="900" dirty="0">
                <a:latin typeface="Meiryo UI"/>
                <a:cs typeface="Meiryo UI"/>
              </a:rPr>
              <a:t>３</a:t>
            </a:r>
            <a:r>
              <a:rPr sz="900" spc="195" dirty="0">
                <a:latin typeface="Meiryo UI"/>
                <a:cs typeface="Meiryo UI"/>
              </a:rPr>
              <a:t> </a:t>
            </a:r>
            <a:r>
              <a:rPr sz="900" dirty="0">
                <a:latin typeface="Meiryo UI"/>
                <a:cs typeface="Meiryo UI"/>
              </a:rPr>
              <a:t>適用範囲</a:t>
            </a:r>
          </a:p>
          <a:p>
            <a:pPr marL="496355" marR="1119390"/>
            <a:r>
              <a:rPr sz="900" dirty="0">
                <a:latin typeface="Meiryo UI"/>
                <a:cs typeface="Meiryo UI"/>
              </a:rPr>
              <a:t>第４</a:t>
            </a:r>
            <a:r>
              <a:rPr sz="900" spc="199" dirty="0">
                <a:latin typeface="Meiryo UI"/>
                <a:cs typeface="Meiryo UI"/>
              </a:rPr>
              <a:t> </a:t>
            </a:r>
            <a:r>
              <a:rPr sz="900" dirty="0" err="1">
                <a:latin typeface="Meiryo UI"/>
                <a:cs typeface="Meiryo UI"/>
              </a:rPr>
              <a:t>遺伝子治療等臨床研究</a:t>
            </a:r>
            <a:r>
              <a:rPr sz="900" spc="-9" dirty="0" err="1">
                <a:latin typeface="Meiryo UI"/>
                <a:cs typeface="Meiryo UI"/>
              </a:rPr>
              <a:t>の</a:t>
            </a:r>
            <a:r>
              <a:rPr sz="900" dirty="0" err="1">
                <a:latin typeface="Meiryo UI"/>
                <a:cs typeface="Meiryo UI"/>
              </a:rPr>
              <a:t>対</a:t>
            </a:r>
            <a:r>
              <a:rPr sz="900" spc="-14" dirty="0" err="1">
                <a:latin typeface="Meiryo UI"/>
                <a:cs typeface="Meiryo UI"/>
              </a:rPr>
              <a:t>象</a:t>
            </a:r>
            <a:r>
              <a:rPr sz="900" spc="-9" dirty="0" err="1">
                <a:latin typeface="Meiryo UI"/>
                <a:cs typeface="Meiryo UI"/>
              </a:rPr>
              <a:t>の</a:t>
            </a:r>
            <a:r>
              <a:rPr sz="900" dirty="0" err="1">
                <a:latin typeface="Meiryo UI"/>
                <a:cs typeface="Meiryo UI"/>
              </a:rPr>
              <a:t>要件</a:t>
            </a:r>
            <a:r>
              <a:rPr sz="900" dirty="0">
                <a:latin typeface="Meiryo UI"/>
                <a:cs typeface="Meiryo UI"/>
              </a:rPr>
              <a:t> </a:t>
            </a:r>
            <a:endParaRPr lang="en-US" sz="900" dirty="0" smtClean="0">
              <a:latin typeface="Meiryo UI"/>
              <a:cs typeface="Meiryo UI"/>
            </a:endParaRPr>
          </a:p>
          <a:p>
            <a:pPr marL="496355" marR="1119390"/>
            <a:r>
              <a:rPr sz="900" dirty="0" smtClean="0">
                <a:latin typeface="Meiryo UI"/>
                <a:cs typeface="Meiryo UI"/>
              </a:rPr>
              <a:t>第</a:t>
            </a:r>
            <a:r>
              <a:rPr sz="900" dirty="0">
                <a:latin typeface="Meiryo UI"/>
                <a:cs typeface="Meiryo UI"/>
              </a:rPr>
              <a:t>５</a:t>
            </a:r>
            <a:r>
              <a:rPr sz="900" spc="222" dirty="0">
                <a:latin typeface="Meiryo UI"/>
                <a:cs typeface="Meiryo UI"/>
              </a:rPr>
              <a:t> </a:t>
            </a:r>
            <a:r>
              <a:rPr sz="900" dirty="0">
                <a:latin typeface="Meiryo UI"/>
                <a:cs typeface="Meiryo UI"/>
              </a:rPr>
              <a:t>有効性及び安全性</a:t>
            </a:r>
          </a:p>
          <a:p>
            <a:pPr marL="496355"/>
            <a:r>
              <a:rPr sz="900" dirty="0">
                <a:latin typeface="Meiryo UI"/>
                <a:cs typeface="Meiryo UI"/>
              </a:rPr>
              <a:t>第６</a:t>
            </a:r>
            <a:r>
              <a:rPr sz="900" spc="222" dirty="0">
                <a:latin typeface="Meiryo UI"/>
                <a:cs typeface="Meiryo UI"/>
              </a:rPr>
              <a:t> </a:t>
            </a:r>
            <a:r>
              <a:rPr sz="900" dirty="0">
                <a:latin typeface="Meiryo UI"/>
                <a:cs typeface="Meiryo UI"/>
              </a:rPr>
              <a:t>品質等の確認</a:t>
            </a:r>
          </a:p>
          <a:p>
            <a:pPr marL="496355" marR="366220"/>
            <a:r>
              <a:rPr sz="900" dirty="0">
                <a:latin typeface="Meiryo UI"/>
                <a:cs typeface="Meiryo UI"/>
              </a:rPr>
              <a:t>第７</a:t>
            </a:r>
            <a:r>
              <a:rPr sz="900" spc="227" dirty="0">
                <a:latin typeface="Meiryo UI"/>
                <a:cs typeface="Meiryo UI"/>
              </a:rPr>
              <a:t> </a:t>
            </a:r>
            <a:r>
              <a:rPr sz="900" dirty="0" err="1">
                <a:latin typeface="Meiryo UI"/>
                <a:cs typeface="Meiryo UI"/>
              </a:rPr>
              <a:t>生殖細胞等</a:t>
            </a:r>
            <a:r>
              <a:rPr sz="900" spc="5" dirty="0" err="1">
                <a:latin typeface="Meiryo UI"/>
                <a:cs typeface="Meiryo UI"/>
              </a:rPr>
              <a:t>を</a:t>
            </a:r>
            <a:r>
              <a:rPr sz="900" dirty="0" err="1">
                <a:latin typeface="Meiryo UI"/>
                <a:cs typeface="Meiryo UI"/>
              </a:rPr>
              <a:t>対象</a:t>
            </a:r>
            <a:r>
              <a:rPr sz="900" spc="-14" dirty="0" err="1">
                <a:latin typeface="Meiryo UI"/>
                <a:cs typeface="Meiryo UI"/>
              </a:rPr>
              <a:t>と</a:t>
            </a:r>
            <a:r>
              <a:rPr sz="900" dirty="0" err="1">
                <a:latin typeface="Meiryo UI"/>
                <a:cs typeface="Meiryo UI"/>
              </a:rPr>
              <a:t>す</a:t>
            </a:r>
            <a:r>
              <a:rPr sz="900" spc="-5" dirty="0" err="1">
                <a:latin typeface="Meiryo UI"/>
                <a:cs typeface="Meiryo UI"/>
              </a:rPr>
              <a:t>る</a:t>
            </a:r>
            <a:r>
              <a:rPr sz="900" spc="-14" dirty="0" err="1">
                <a:latin typeface="Meiryo UI"/>
                <a:cs typeface="Meiryo UI"/>
              </a:rPr>
              <a:t>遺</a:t>
            </a:r>
            <a:r>
              <a:rPr sz="900" dirty="0" err="1">
                <a:latin typeface="Meiryo UI"/>
                <a:cs typeface="Meiryo UI"/>
              </a:rPr>
              <a:t>伝子</a:t>
            </a:r>
            <a:r>
              <a:rPr sz="900" spc="-14" dirty="0" err="1">
                <a:latin typeface="Meiryo UI"/>
                <a:cs typeface="Meiryo UI"/>
              </a:rPr>
              <a:t>治</a:t>
            </a:r>
            <a:r>
              <a:rPr sz="900" dirty="0" err="1">
                <a:latin typeface="Meiryo UI"/>
                <a:cs typeface="Meiryo UI"/>
              </a:rPr>
              <a:t>療等</a:t>
            </a:r>
            <a:r>
              <a:rPr sz="900" spc="-14" dirty="0" err="1">
                <a:latin typeface="Meiryo UI"/>
                <a:cs typeface="Meiryo UI"/>
              </a:rPr>
              <a:t>臨</a:t>
            </a:r>
            <a:r>
              <a:rPr sz="900" dirty="0" err="1">
                <a:latin typeface="Meiryo UI"/>
                <a:cs typeface="Meiryo UI"/>
              </a:rPr>
              <a:t>床研</a:t>
            </a:r>
            <a:r>
              <a:rPr sz="900" spc="-14" dirty="0" err="1">
                <a:latin typeface="Meiryo UI"/>
                <a:cs typeface="Meiryo UI"/>
              </a:rPr>
              <a:t>究</a:t>
            </a:r>
            <a:r>
              <a:rPr sz="900" dirty="0" err="1">
                <a:latin typeface="Meiryo UI"/>
                <a:cs typeface="Meiryo UI"/>
              </a:rPr>
              <a:t>の</a:t>
            </a:r>
            <a:r>
              <a:rPr sz="900" spc="-14" dirty="0" err="1">
                <a:latin typeface="Meiryo UI"/>
                <a:cs typeface="Meiryo UI"/>
              </a:rPr>
              <a:t>禁</a:t>
            </a:r>
            <a:r>
              <a:rPr sz="900" dirty="0" err="1">
                <a:latin typeface="Meiryo UI"/>
                <a:cs typeface="Meiryo UI"/>
              </a:rPr>
              <a:t>止等</a:t>
            </a:r>
            <a:r>
              <a:rPr sz="900" dirty="0">
                <a:latin typeface="Meiryo UI"/>
                <a:cs typeface="Meiryo UI"/>
              </a:rPr>
              <a:t> </a:t>
            </a:r>
            <a:endParaRPr lang="en-US" sz="900" dirty="0" smtClean="0">
              <a:latin typeface="Meiryo UI"/>
              <a:cs typeface="Meiryo UI"/>
            </a:endParaRPr>
          </a:p>
          <a:p>
            <a:pPr marL="496355" marR="366220"/>
            <a:r>
              <a:rPr sz="900" dirty="0" smtClean="0">
                <a:latin typeface="Meiryo UI"/>
                <a:cs typeface="Meiryo UI"/>
              </a:rPr>
              <a:t>第</a:t>
            </a:r>
            <a:r>
              <a:rPr sz="900" dirty="0">
                <a:latin typeface="Meiryo UI"/>
                <a:cs typeface="Meiryo UI"/>
              </a:rPr>
              <a:t>８</a:t>
            </a:r>
            <a:r>
              <a:rPr sz="900" spc="222" dirty="0">
                <a:latin typeface="Meiryo UI"/>
                <a:cs typeface="Meiryo UI"/>
              </a:rPr>
              <a:t> </a:t>
            </a:r>
            <a:r>
              <a:rPr sz="900" spc="-5" dirty="0">
                <a:latin typeface="Meiryo UI"/>
                <a:cs typeface="Meiryo UI"/>
              </a:rPr>
              <a:t>イ</a:t>
            </a:r>
            <a:r>
              <a:rPr sz="900" dirty="0">
                <a:latin typeface="Meiryo UI"/>
                <a:cs typeface="Meiryo UI"/>
              </a:rPr>
              <a:t>ン</a:t>
            </a:r>
            <a:r>
              <a:rPr sz="900" spc="-5" dirty="0">
                <a:latin typeface="Meiryo UI"/>
                <a:cs typeface="Meiryo UI"/>
              </a:rPr>
              <a:t>フォ</a:t>
            </a:r>
            <a:r>
              <a:rPr sz="900" dirty="0">
                <a:latin typeface="Meiryo UI"/>
                <a:cs typeface="Meiryo UI"/>
              </a:rPr>
              <a:t>ーム</a:t>
            </a:r>
            <a:r>
              <a:rPr sz="900" spc="-5" dirty="0">
                <a:latin typeface="Meiryo UI"/>
                <a:cs typeface="Meiryo UI"/>
              </a:rPr>
              <a:t>ド</a:t>
            </a:r>
            <a:r>
              <a:rPr sz="900" spc="5" dirty="0">
                <a:latin typeface="Meiryo UI"/>
                <a:cs typeface="Meiryo UI"/>
              </a:rPr>
              <a:t>・</a:t>
            </a:r>
            <a:r>
              <a:rPr sz="900" spc="-5" dirty="0">
                <a:latin typeface="Meiryo UI"/>
                <a:cs typeface="Meiryo UI"/>
              </a:rPr>
              <a:t>コ</a:t>
            </a:r>
            <a:r>
              <a:rPr sz="900" dirty="0">
                <a:latin typeface="Meiryo UI"/>
                <a:cs typeface="Meiryo UI"/>
              </a:rPr>
              <a:t>ン</a:t>
            </a:r>
            <a:r>
              <a:rPr sz="900" spc="-9" dirty="0">
                <a:latin typeface="Meiryo UI"/>
                <a:cs typeface="Meiryo UI"/>
              </a:rPr>
              <a:t>セ</a:t>
            </a:r>
            <a:r>
              <a:rPr sz="900" dirty="0">
                <a:latin typeface="Meiryo UI"/>
                <a:cs typeface="Meiryo UI"/>
              </a:rPr>
              <a:t>ン</a:t>
            </a:r>
            <a:r>
              <a:rPr sz="900" spc="-5" dirty="0">
                <a:latin typeface="Meiryo UI"/>
                <a:cs typeface="Meiryo UI"/>
              </a:rPr>
              <a:t>ト</a:t>
            </a:r>
            <a:r>
              <a:rPr sz="900" spc="-9" dirty="0">
                <a:latin typeface="Meiryo UI"/>
                <a:cs typeface="Meiryo UI"/>
              </a:rPr>
              <a:t>の</a:t>
            </a:r>
            <a:r>
              <a:rPr sz="900" dirty="0">
                <a:latin typeface="Meiryo UI"/>
                <a:cs typeface="Meiryo UI"/>
              </a:rPr>
              <a:t>確保</a:t>
            </a:r>
          </a:p>
          <a:p>
            <a:pPr marL="496355" marR="1580044"/>
            <a:r>
              <a:rPr sz="900" dirty="0">
                <a:latin typeface="Meiryo UI"/>
                <a:cs typeface="Meiryo UI"/>
              </a:rPr>
              <a:t>第９</a:t>
            </a:r>
            <a:r>
              <a:rPr sz="900" spc="181" dirty="0">
                <a:latin typeface="Meiryo UI"/>
                <a:cs typeface="Meiryo UI"/>
              </a:rPr>
              <a:t> </a:t>
            </a:r>
            <a:r>
              <a:rPr sz="900" dirty="0" err="1">
                <a:latin typeface="Meiryo UI"/>
                <a:cs typeface="Meiryo UI"/>
              </a:rPr>
              <a:t>公衆衛生上の安全</a:t>
            </a:r>
            <a:r>
              <a:rPr sz="900" spc="-9" dirty="0" err="1">
                <a:latin typeface="Meiryo UI"/>
                <a:cs typeface="Meiryo UI"/>
              </a:rPr>
              <a:t>の</a:t>
            </a:r>
            <a:r>
              <a:rPr sz="900" dirty="0" err="1">
                <a:latin typeface="Meiryo UI"/>
                <a:cs typeface="Meiryo UI"/>
              </a:rPr>
              <a:t>確保</a:t>
            </a:r>
            <a:r>
              <a:rPr sz="900" dirty="0">
                <a:latin typeface="Meiryo UI"/>
                <a:cs typeface="Meiryo UI"/>
              </a:rPr>
              <a:t> </a:t>
            </a:r>
            <a:endParaRPr lang="en-US" sz="900" dirty="0" smtClean="0">
              <a:latin typeface="Meiryo UI"/>
              <a:cs typeface="Meiryo UI"/>
            </a:endParaRPr>
          </a:p>
          <a:p>
            <a:pPr marL="496355" marR="1580044"/>
            <a:r>
              <a:rPr sz="900" dirty="0" smtClean="0">
                <a:latin typeface="Meiryo UI"/>
                <a:cs typeface="Meiryo UI"/>
              </a:rPr>
              <a:t>第</a:t>
            </a:r>
            <a:r>
              <a:rPr sz="900" dirty="0">
                <a:latin typeface="Meiryo UI"/>
                <a:cs typeface="Meiryo UI"/>
              </a:rPr>
              <a:t>10</a:t>
            </a:r>
            <a:r>
              <a:rPr sz="900" spc="222" dirty="0">
                <a:latin typeface="Meiryo UI"/>
                <a:cs typeface="Meiryo UI"/>
              </a:rPr>
              <a:t> </a:t>
            </a:r>
            <a:r>
              <a:rPr sz="900" dirty="0">
                <a:latin typeface="Meiryo UI"/>
                <a:cs typeface="Meiryo UI"/>
              </a:rPr>
              <a:t>情報の公開</a:t>
            </a:r>
          </a:p>
          <a:p>
            <a:pPr marL="496355"/>
            <a:r>
              <a:rPr sz="900" dirty="0">
                <a:latin typeface="Meiryo UI"/>
                <a:cs typeface="Meiryo UI"/>
              </a:rPr>
              <a:t>第11</a:t>
            </a:r>
            <a:r>
              <a:rPr sz="900" spc="227" dirty="0">
                <a:latin typeface="Meiryo UI"/>
                <a:cs typeface="Meiryo UI"/>
              </a:rPr>
              <a:t> </a:t>
            </a:r>
            <a:r>
              <a:rPr sz="900" dirty="0">
                <a:latin typeface="Meiryo UI"/>
                <a:cs typeface="Meiryo UI"/>
              </a:rPr>
              <a:t>被験者の選定</a:t>
            </a:r>
          </a:p>
        </p:txBody>
      </p:sp>
      <p:sp>
        <p:nvSpPr>
          <p:cNvPr id="4" name="object 4"/>
          <p:cNvSpPr txBox="1"/>
          <p:nvPr/>
        </p:nvSpPr>
        <p:spPr>
          <a:xfrm>
            <a:off x="6003869" y="954477"/>
            <a:ext cx="3743397" cy="5220619"/>
          </a:xfrm>
          <a:prstGeom prst="rect">
            <a:avLst/>
          </a:prstGeom>
        </p:spPr>
        <p:txBody>
          <a:bodyPr vert="horz" wrap="square" lIns="0" tIns="11516" rIns="0" bIns="0" rtlCol="0">
            <a:spAutoFit/>
          </a:bodyPr>
          <a:lstStyle/>
          <a:p>
            <a:pPr marL="175624" marR="1547799" indent="-164684" algn="just">
              <a:spcBef>
                <a:spcPts val="91"/>
              </a:spcBef>
            </a:pPr>
            <a:r>
              <a:rPr sz="725" u="sng" spc="-185" dirty="0">
                <a:uFill>
                  <a:solidFill>
                    <a:srgbClr val="000000"/>
                  </a:solidFill>
                </a:uFill>
                <a:latin typeface="Times New Roman"/>
                <a:cs typeface="Times New Roman"/>
              </a:rPr>
              <a:t> </a:t>
            </a:r>
            <a:r>
              <a:rPr sz="725" u="sng" dirty="0">
                <a:uFill>
                  <a:solidFill>
                    <a:srgbClr val="000000"/>
                  </a:solidFill>
                </a:uFill>
                <a:latin typeface="Meiryo UI"/>
                <a:cs typeface="Meiryo UI"/>
              </a:rPr>
              <a:t>第２章</a:t>
            </a:r>
            <a:r>
              <a:rPr sz="725" u="sng" spc="218" dirty="0">
                <a:uFill>
                  <a:solidFill>
                    <a:srgbClr val="000000"/>
                  </a:solidFill>
                </a:uFill>
                <a:latin typeface="Meiryo UI"/>
                <a:cs typeface="Meiryo UI"/>
              </a:rPr>
              <a:t> </a:t>
            </a:r>
            <a:r>
              <a:rPr sz="725" u="sng" dirty="0">
                <a:uFill>
                  <a:solidFill>
                    <a:srgbClr val="000000"/>
                  </a:solidFill>
                </a:uFill>
                <a:latin typeface="Meiryo UI"/>
                <a:cs typeface="Meiryo UI"/>
              </a:rPr>
              <a:t>遺伝子治療等臨床研</a:t>
            </a:r>
            <a:r>
              <a:rPr sz="725" u="sng" spc="-14" dirty="0">
                <a:uFill>
                  <a:solidFill>
                    <a:srgbClr val="000000"/>
                  </a:solidFill>
                </a:uFill>
                <a:latin typeface="Meiryo UI"/>
                <a:cs typeface="Meiryo UI"/>
              </a:rPr>
              <a:t>究</a:t>
            </a:r>
            <a:r>
              <a:rPr sz="725" u="sng" dirty="0">
                <a:uFill>
                  <a:solidFill>
                    <a:srgbClr val="000000"/>
                  </a:solidFill>
                </a:uFill>
                <a:latin typeface="Meiryo UI"/>
                <a:cs typeface="Meiryo UI"/>
              </a:rPr>
              <a:t>に</a:t>
            </a:r>
            <a:r>
              <a:rPr sz="725" u="sng" spc="-14" dirty="0">
                <a:uFill>
                  <a:solidFill>
                    <a:srgbClr val="000000"/>
                  </a:solidFill>
                </a:uFill>
                <a:latin typeface="Meiryo UI"/>
                <a:cs typeface="Meiryo UI"/>
              </a:rPr>
              <a:t>関</a:t>
            </a:r>
            <a:r>
              <a:rPr sz="725" u="sng" spc="-5" dirty="0">
                <a:uFill>
                  <a:solidFill>
                    <a:srgbClr val="000000"/>
                  </a:solidFill>
                </a:uFill>
                <a:latin typeface="Meiryo UI"/>
                <a:cs typeface="Meiryo UI"/>
              </a:rPr>
              <a:t>し</a:t>
            </a:r>
            <a:r>
              <a:rPr sz="725" u="sng" dirty="0">
                <a:uFill>
                  <a:solidFill>
                    <a:srgbClr val="000000"/>
                  </a:solidFill>
                </a:uFill>
                <a:latin typeface="Meiryo UI"/>
                <a:cs typeface="Meiryo UI"/>
              </a:rPr>
              <a:t>遵</a:t>
            </a:r>
            <a:r>
              <a:rPr sz="725" u="sng" spc="-14" dirty="0">
                <a:uFill>
                  <a:solidFill>
                    <a:srgbClr val="000000"/>
                  </a:solidFill>
                </a:uFill>
                <a:latin typeface="Meiryo UI"/>
                <a:cs typeface="Meiryo UI"/>
              </a:rPr>
              <a:t>守</a:t>
            </a:r>
            <a:r>
              <a:rPr sz="725" u="sng" dirty="0">
                <a:uFill>
                  <a:solidFill>
                    <a:srgbClr val="000000"/>
                  </a:solidFill>
                </a:uFill>
                <a:latin typeface="Meiryo UI"/>
                <a:cs typeface="Meiryo UI"/>
              </a:rPr>
              <a:t>す</a:t>
            </a:r>
            <a:r>
              <a:rPr sz="725" u="sng" spc="-9" dirty="0">
                <a:uFill>
                  <a:solidFill>
                    <a:srgbClr val="000000"/>
                  </a:solidFill>
                </a:uFill>
                <a:latin typeface="Meiryo UI"/>
                <a:cs typeface="Meiryo UI"/>
              </a:rPr>
              <a:t>べき</a:t>
            </a:r>
            <a:r>
              <a:rPr sz="725" u="sng" dirty="0">
                <a:uFill>
                  <a:solidFill>
                    <a:srgbClr val="000000"/>
                  </a:solidFill>
                </a:uFill>
                <a:latin typeface="Meiryo UI"/>
                <a:cs typeface="Meiryo UI"/>
              </a:rPr>
              <a:t>事</a:t>
            </a:r>
            <a:r>
              <a:rPr sz="725" u="sng" spc="-14" dirty="0">
                <a:uFill>
                  <a:solidFill>
                    <a:srgbClr val="000000"/>
                  </a:solidFill>
                </a:uFill>
                <a:latin typeface="Meiryo UI"/>
                <a:cs typeface="Meiryo UI"/>
              </a:rPr>
              <a:t>項</a:t>
            </a:r>
            <a:r>
              <a:rPr sz="725" u="sng" dirty="0">
                <a:uFill>
                  <a:solidFill>
                    <a:srgbClr val="000000"/>
                  </a:solidFill>
                </a:uFill>
                <a:latin typeface="Meiryo UI"/>
                <a:cs typeface="Meiryo UI"/>
              </a:rPr>
              <a:t>等 </a:t>
            </a:r>
            <a:r>
              <a:rPr sz="725" dirty="0">
                <a:latin typeface="Meiryo UI"/>
                <a:cs typeface="Meiryo UI"/>
              </a:rPr>
              <a:t>第１節</a:t>
            </a:r>
            <a:r>
              <a:rPr sz="725" spc="222" dirty="0">
                <a:latin typeface="Meiryo UI"/>
                <a:cs typeface="Meiryo UI"/>
              </a:rPr>
              <a:t> </a:t>
            </a:r>
            <a:r>
              <a:rPr sz="725" dirty="0">
                <a:latin typeface="Meiryo UI"/>
                <a:cs typeface="Meiryo UI"/>
              </a:rPr>
              <a:t>研究者の責務等</a:t>
            </a:r>
          </a:p>
          <a:p>
            <a:pPr marL="331671" algn="just"/>
            <a:r>
              <a:rPr sz="725" dirty="0">
                <a:latin typeface="Meiryo UI"/>
                <a:cs typeface="Meiryo UI"/>
              </a:rPr>
              <a:t>第１</a:t>
            </a:r>
            <a:r>
              <a:rPr sz="725" spc="227" dirty="0">
                <a:latin typeface="Meiryo UI"/>
                <a:cs typeface="Meiryo UI"/>
              </a:rPr>
              <a:t> </a:t>
            </a:r>
            <a:r>
              <a:rPr sz="725" dirty="0">
                <a:latin typeface="Meiryo UI"/>
                <a:cs typeface="Meiryo UI"/>
              </a:rPr>
              <a:t>研究者の責務</a:t>
            </a:r>
          </a:p>
          <a:p>
            <a:pPr marL="331671" marR="2433983" algn="just"/>
            <a:r>
              <a:rPr sz="725" dirty="0">
                <a:latin typeface="Meiryo UI"/>
                <a:cs typeface="Meiryo UI"/>
              </a:rPr>
              <a:t>第２</a:t>
            </a:r>
            <a:r>
              <a:rPr sz="725" spc="172" dirty="0">
                <a:latin typeface="Meiryo UI"/>
                <a:cs typeface="Meiryo UI"/>
              </a:rPr>
              <a:t> </a:t>
            </a:r>
            <a:r>
              <a:rPr sz="725" dirty="0">
                <a:latin typeface="Meiryo UI"/>
                <a:cs typeface="Meiryo UI"/>
              </a:rPr>
              <a:t>研究責任者の責務 第３</a:t>
            </a:r>
            <a:r>
              <a:rPr sz="725" spc="172" dirty="0">
                <a:latin typeface="Meiryo UI"/>
                <a:cs typeface="Meiryo UI"/>
              </a:rPr>
              <a:t> </a:t>
            </a:r>
            <a:r>
              <a:rPr sz="725" dirty="0">
                <a:latin typeface="Meiryo UI"/>
                <a:cs typeface="Meiryo UI"/>
              </a:rPr>
              <a:t>総括責任者の責務 第４</a:t>
            </a:r>
            <a:r>
              <a:rPr sz="725" spc="218" dirty="0">
                <a:latin typeface="Meiryo UI"/>
                <a:cs typeface="Meiryo UI"/>
              </a:rPr>
              <a:t> </a:t>
            </a:r>
            <a:r>
              <a:rPr sz="725" dirty="0">
                <a:latin typeface="Meiryo UI"/>
                <a:cs typeface="Meiryo UI"/>
              </a:rPr>
              <a:t>研究機関</a:t>
            </a:r>
          </a:p>
          <a:p>
            <a:pPr marL="175624" marR="2359126" indent="156047" algn="just"/>
            <a:r>
              <a:rPr sz="725" dirty="0">
                <a:latin typeface="Meiryo UI"/>
                <a:cs typeface="Meiryo UI"/>
              </a:rPr>
              <a:t>第５</a:t>
            </a:r>
            <a:r>
              <a:rPr sz="725" spc="177" dirty="0">
                <a:latin typeface="Meiryo UI"/>
                <a:cs typeface="Meiryo UI"/>
              </a:rPr>
              <a:t> </a:t>
            </a:r>
            <a:r>
              <a:rPr sz="725" dirty="0">
                <a:latin typeface="Meiryo UI"/>
                <a:cs typeface="Meiryo UI"/>
              </a:rPr>
              <a:t>研究機関の長の</a:t>
            </a:r>
            <a:r>
              <a:rPr sz="725" spc="-14" dirty="0">
                <a:latin typeface="Meiryo UI"/>
                <a:cs typeface="Meiryo UI"/>
              </a:rPr>
              <a:t>責</a:t>
            </a:r>
            <a:r>
              <a:rPr sz="725" dirty="0">
                <a:latin typeface="Meiryo UI"/>
                <a:cs typeface="Meiryo UI"/>
              </a:rPr>
              <a:t>務 第２節</a:t>
            </a:r>
            <a:r>
              <a:rPr sz="725" spc="218" dirty="0">
                <a:latin typeface="Meiryo UI"/>
                <a:cs typeface="Meiryo UI"/>
              </a:rPr>
              <a:t> </a:t>
            </a:r>
            <a:r>
              <a:rPr sz="725" dirty="0">
                <a:latin typeface="Meiryo UI"/>
                <a:cs typeface="Meiryo UI"/>
              </a:rPr>
              <a:t>研究計画書</a:t>
            </a:r>
          </a:p>
          <a:p>
            <a:pPr marL="331671" marR="2196170" algn="just"/>
            <a:r>
              <a:rPr sz="725" dirty="0">
                <a:latin typeface="Meiryo UI"/>
                <a:cs typeface="Meiryo UI"/>
              </a:rPr>
              <a:t>第１</a:t>
            </a:r>
            <a:r>
              <a:rPr sz="725" spc="181" dirty="0">
                <a:latin typeface="Meiryo UI"/>
                <a:cs typeface="Meiryo UI"/>
              </a:rPr>
              <a:t> </a:t>
            </a:r>
            <a:r>
              <a:rPr sz="725" dirty="0">
                <a:latin typeface="Meiryo UI"/>
                <a:cs typeface="Meiryo UI"/>
              </a:rPr>
              <a:t>研究計画書に関</a:t>
            </a:r>
            <a:r>
              <a:rPr sz="725" spc="-9" dirty="0">
                <a:latin typeface="Meiryo UI"/>
                <a:cs typeface="Meiryo UI"/>
              </a:rPr>
              <a:t>す</a:t>
            </a:r>
            <a:r>
              <a:rPr sz="725" spc="-5" dirty="0">
                <a:latin typeface="Meiryo UI"/>
                <a:cs typeface="Meiryo UI"/>
              </a:rPr>
              <a:t>る</a:t>
            </a:r>
            <a:r>
              <a:rPr sz="725" dirty="0">
                <a:latin typeface="Meiryo UI"/>
                <a:cs typeface="Meiryo UI"/>
              </a:rPr>
              <a:t>手続 第２</a:t>
            </a:r>
            <a:r>
              <a:rPr sz="725" spc="199" dirty="0">
                <a:latin typeface="Meiryo UI"/>
                <a:cs typeface="Meiryo UI"/>
              </a:rPr>
              <a:t> </a:t>
            </a:r>
            <a:r>
              <a:rPr sz="725" dirty="0">
                <a:latin typeface="Meiryo UI"/>
                <a:cs typeface="Meiryo UI"/>
              </a:rPr>
              <a:t>研究計画書の記載事項</a:t>
            </a:r>
          </a:p>
          <a:p>
            <a:pPr marL="175624" marR="1505187" indent="156047"/>
            <a:r>
              <a:rPr sz="725" dirty="0">
                <a:latin typeface="Meiryo UI"/>
                <a:cs typeface="Meiryo UI"/>
              </a:rPr>
              <a:t>第３</a:t>
            </a:r>
            <a:r>
              <a:rPr sz="725" spc="208" dirty="0">
                <a:latin typeface="Meiryo UI"/>
                <a:cs typeface="Meiryo UI"/>
              </a:rPr>
              <a:t> </a:t>
            </a:r>
            <a:r>
              <a:rPr sz="725" dirty="0">
                <a:latin typeface="Meiryo UI"/>
                <a:cs typeface="Meiryo UI"/>
              </a:rPr>
              <a:t>遺伝子治療等臨床研究</a:t>
            </a:r>
            <a:r>
              <a:rPr sz="725" spc="-9" dirty="0">
                <a:latin typeface="Meiryo UI"/>
                <a:cs typeface="Meiryo UI"/>
              </a:rPr>
              <a:t>に</a:t>
            </a:r>
            <a:r>
              <a:rPr sz="725" dirty="0">
                <a:latin typeface="Meiryo UI"/>
                <a:cs typeface="Meiryo UI"/>
              </a:rPr>
              <a:t>関</a:t>
            </a:r>
            <a:r>
              <a:rPr sz="725" spc="-9" dirty="0">
                <a:latin typeface="Meiryo UI"/>
                <a:cs typeface="Meiryo UI"/>
              </a:rPr>
              <a:t>す</a:t>
            </a:r>
            <a:r>
              <a:rPr sz="725" spc="-5" dirty="0">
                <a:latin typeface="Meiryo UI"/>
                <a:cs typeface="Meiryo UI"/>
              </a:rPr>
              <a:t>る</a:t>
            </a:r>
            <a:r>
              <a:rPr sz="725" dirty="0">
                <a:latin typeface="Meiryo UI"/>
                <a:cs typeface="Meiryo UI"/>
              </a:rPr>
              <a:t>登</a:t>
            </a:r>
            <a:r>
              <a:rPr sz="725" spc="-14" dirty="0">
                <a:latin typeface="Meiryo UI"/>
                <a:cs typeface="Meiryo UI"/>
              </a:rPr>
              <a:t>録</a:t>
            </a:r>
            <a:r>
              <a:rPr sz="725" spc="5" dirty="0">
                <a:latin typeface="Meiryo UI"/>
                <a:cs typeface="Meiryo UI"/>
              </a:rPr>
              <a:t>・</a:t>
            </a:r>
            <a:r>
              <a:rPr sz="725" spc="-14" dirty="0">
                <a:latin typeface="Meiryo UI"/>
                <a:cs typeface="Meiryo UI"/>
              </a:rPr>
              <a:t>公</a:t>
            </a:r>
            <a:r>
              <a:rPr sz="725" dirty="0">
                <a:latin typeface="Meiryo UI"/>
                <a:cs typeface="Meiryo UI"/>
              </a:rPr>
              <a:t>表 第３節</a:t>
            </a:r>
            <a:r>
              <a:rPr sz="725" spc="222" dirty="0">
                <a:latin typeface="Meiryo UI"/>
                <a:cs typeface="Meiryo UI"/>
              </a:rPr>
              <a:t> </a:t>
            </a:r>
            <a:r>
              <a:rPr sz="725" dirty="0">
                <a:latin typeface="Meiryo UI"/>
                <a:cs typeface="Meiryo UI"/>
              </a:rPr>
              <a:t>倫理審査委員会</a:t>
            </a:r>
          </a:p>
          <a:p>
            <a:pPr marL="331671"/>
            <a:r>
              <a:rPr sz="725" dirty="0">
                <a:latin typeface="Meiryo UI"/>
                <a:cs typeface="Meiryo UI"/>
              </a:rPr>
              <a:t>第１</a:t>
            </a:r>
            <a:r>
              <a:rPr sz="725" spc="227" dirty="0">
                <a:latin typeface="Meiryo UI"/>
                <a:cs typeface="Meiryo UI"/>
              </a:rPr>
              <a:t> </a:t>
            </a:r>
            <a:r>
              <a:rPr sz="725" dirty="0">
                <a:latin typeface="Meiryo UI"/>
                <a:cs typeface="Meiryo UI"/>
              </a:rPr>
              <a:t>倫理審査委員会の設</a:t>
            </a:r>
            <a:r>
              <a:rPr sz="725" spc="-14" dirty="0">
                <a:latin typeface="Meiryo UI"/>
                <a:cs typeface="Meiryo UI"/>
              </a:rPr>
              <a:t>置</a:t>
            </a:r>
            <a:r>
              <a:rPr sz="725" dirty="0">
                <a:latin typeface="Meiryo UI"/>
                <a:cs typeface="Meiryo UI"/>
              </a:rPr>
              <a:t>等</a:t>
            </a:r>
          </a:p>
          <a:p>
            <a:pPr marL="175624" marR="1926687" indent="156047"/>
            <a:r>
              <a:rPr sz="725" dirty="0">
                <a:latin typeface="Meiryo UI"/>
                <a:cs typeface="Meiryo UI"/>
              </a:rPr>
              <a:t>第２</a:t>
            </a:r>
            <a:r>
              <a:rPr sz="725" spc="195" dirty="0">
                <a:latin typeface="Meiryo UI"/>
                <a:cs typeface="Meiryo UI"/>
              </a:rPr>
              <a:t> </a:t>
            </a:r>
            <a:r>
              <a:rPr sz="725" dirty="0">
                <a:latin typeface="Meiryo UI"/>
                <a:cs typeface="Meiryo UI"/>
              </a:rPr>
              <a:t>倫理審査委員会の役</a:t>
            </a:r>
            <a:r>
              <a:rPr sz="725" spc="-14" dirty="0">
                <a:latin typeface="Meiryo UI"/>
                <a:cs typeface="Meiryo UI"/>
              </a:rPr>
              <a:t>割</a:t>
            </a:r>
            <a:r>
              <a:rPr sz="725" spc="5" dirty="0">
                <a:latin typeface="Meiryo UI"/>
                <a:cs typeface="Meiryo UI"/>
              </a:rPr>
              <a:t>・</a:t>
            </a:r>
            <a:r>
              <a:rPr sz="725" spc="-14" dirty="0">
                <a:latin typeface="Meiryo UI"/>
                <a:cs typeface="Meiryo UI"/>
              </a:rPr>
              <a:t>責</a:t>
            </a:r>
            <a:r>
              <a:rPr sz="725" dirty="0">
                <a:latin typeface="Meiryo UI"/>
                <a:cs typeface="Meiryo UI"/>
              </a:rPr>
              <a:t>務等 第４節</a:t>
            </a:r>
            <a:r>
              <a:rPr sz="725" spc="218" dirty="0">
                <a:latin typeface="Meiryo UI"/>
                <a:cs typeface="Meiryo UI"/>
              </a:rPr>
              <a:t> </a:t>
            </a:r>
            <a:r>
              <a:rPr sz="725" spc="-5" dirty="0">
                <a:latin typeface="Meiryo UI"/>
                <a:cs typeface="Meiryo UI"/>
              </a:rPr>
              <a:t>イ</a:t>
            </a:r>
            <a:r>
              <a:rPr sz="725" dirty="0">
                <a:latin typeface="Meiryo UI"/>
                <a:cs typeface="Meiryo UI"/>
              </a:rPr>
              <a:t>ン</a:t>
            </a:r>
            <a:r>
              <a:rPr sz="725" spc="-5" dirty="0">
                <a:latin typeface="Meiryo UI"/>
                <a:cs typeface="Meiryo UI"/>
              </a:rPr>
              <a:t>フォ</a:t>
            </a:r>
            <a:r>
              <a:rPr sz="725" dirty="0">
                <a:latin typeface="Meiryo UI"/>
                <a:cs typeface="Meiryo UI"/>
              </a:rPr>
              <a:t>ーム</a:t>
            </a:r>
            <a:r>
              <a:rPr sz="725" spc="-5" dirty="0">
                <a:latin typeface="Meiryo UI"/>
                <a:cs typeface="Meiryo UI"/>
              </a:rPr>
              <a:t>ド</a:t>
            </a:r>
            <a:r>
              <a:rPr sz="725" spc="5" dirty="0">
                <a:latin typeface="Meiryo UI"/>
                <a:cs typeface="Meiryo UI"/>
              </a:rPr>
              <a:t>・</a:t>
            </a:r>
            <a:r>
              <a:rPr sz="725" spc="-5" dirty="0">
                <a:latin typeface="Meiryo UI"/>
                <a:cs typeface="Meiryo UI"/>
              </a:rPr>
              <a:t>コ</a:t>
            </a:r>
            <a:r>
              <a:rPr sz="725" dirty="0">
                <a:latin typeface="Meiryo UI"/>
                <a:cs typeface="Meiryo UI"/>
              </a:rPr>
              <a:t>ン</a:t>
            </a:r>
            <a:r>
              <a:rPr sz="725" spc="-9" dirty="0">
                <a:latin typeface="Meiryo UI"/>
                <a:cs typeface="Meiryo UI"/>
              </a:rPr>
              <a:t>セ</a:t>
            </a:r>
            <a:r>
              <a:rPr sz="725" dirty="0">
                <a:latin typeface="Meiryo UI"/>
                <a:cs typeface="Meiryo UI"/>
              </a:rPr>
              <a:t>ン</a:t>
            </a:r>
            <a:r>
              <a:rPr sz="725" spc="-5" dirty="0">
                <a:latin typeface="Meiryo UI"/>
                <a:cs typeface="Meiryo UI"/>
              </a:rPr>
              <a:t>ト</a:t>
            </a:r>
            <a:r>
              <a:rPr sz="725" dirty="0">
                <a:latin typeface="Meiryo UI"/>
                <a:cs typeface="Meiryo UI"/>
              </a:rPr>
              <a:t>等</a:t>
            </a:r>
          </a:p>
          <a:p>
            <a:pPr marL="331671"/>
            <a:r>
              <a:rPr sz="725" dirty="0">
                <a:latin typeface="Meiryo UI"/>
                <a:cs typeface="Meiryo UI"/>
              </a:rPr>
              <a:t>第１</a:t>
            </a:r>
            <a:r>
              <a:rPr sz="725" spc="227" dirty="0">
                <a:latin typeface="Meiryo UI"/>
                <a:cs typeface="Meiryo UI"/>
              </a:rPr>
              <a:t> </a:t>
            </a:r>
            <a:r>
              <a:rPr sz="725" spc="-5" dirty="0">
                <a:latin typeface="Meiryo UI"/>
                <a:cs typeface="Meiryo UI"/>
              </a:rPr>
              <a:t>イ</a:t>
            </a:r>
            <a:r>
              <a:rPr sz="725" dirty="0">
                <a:latin typeface="Meiryo UI"/>
                <a:cs typeface="Meiryo UI"/>
              </a:rPr>
              <a:t>ン</a:t>
            </a:r>
            <a:r>
              <a:rPr sz="725" spc="-5" dirty="0">
                <a:latin typeface="Meiryo UI"/>
                <a:cs typeface="Meiryo UI"/>
              </a:rPr>
              <a:t>フォ</a:t>
            </a:r>
            <a:r>
              <a:rPr sz="725" dirty="0">
                <a:latin typeface="Meiryo UI"/>
                <a:cs typeface="Meiryo UI"/>
              </a:rPr>
              <a:t>ーム</a:t>
            </a:r>
            <a:r>
              <a:rPr sz="725" spc="-5" dirty="0">
                <a:latin typeface="Meiryo UI"/>
                <a:cs typeface="Meiryo UI"/>
              </a:rPr>
              <a:t>ド</a:t>
            </a:r>
            <a:r>
              <a:rPr sz="725" spc="5" dirty="0">
                <a:latin typeface="Meiryo UI"/>
                <a:cs typeface="Meiryo UI"/>
              </a:rPr>
              <a:t>・</a:t>
            </a:r>
            <a:r>
              <a:rPr sz="725" spc="-5" dirty="0">
                <a:latin typeface="Meiryo UI"/>
                <a:cs typeface="Meiryo UI"/>
              </a:rPr>
              <a:t>コ</a:t>
            </a:r>
            <a:r>
              <a:rPr sz="725" dirty="0">
                <a:latin typeface="Meiryo UI"/>
                <a:cs typeface="Meiryo UI"/>
              </a:rPr>
              <a:t>ン</a:t>
            </a:r>
            <a:r>
              <a:rPr sz="725" spc="-9" dirty="0">
                <a:latin typeface="Meiryo UI"/>
                <a:cs typeface="Meiryo UI"/>
              </a:rPr>
              <a:t>セ</a:t>
            </a:r>
            <a:r>
              <a:rPr sz="725" dirty="0">
                <a:latin typeface="Meiryo UI"/>
                <a:cs typeface="Meiryo UI"/>
              </a:rPr>
              <a:t>ン</a:t>
            </a:r>
            <a:r>
              <a:rPr sz="725" spc="-5" dirty="0">
                <a:latin typeface="Meiryo UI"/>
                <a:cs typeface="Meiryo UI"/>
              </a:rPr>
              <a:t>ト</a:t>
            </a:r>
            <a:r>
              <a:rPr sz="725" spc="-9" dirty="0">
                <a:latin typeface="Meiryo UI"/>
                <a:cs typeface="Meiryo UI"/>
              </a:rPr>
              <a:t>を</a:t>
            </a:r>
            <a:r>
              <a:rPr sz="725" dirty="0">
                <a:latin typeface="Meiryo UI"/>
                <a:cs typeface="Meiryo UI"/>
              </a:rPr>
              <a:t>受</a:t>
            </a:r>
            <a:r>
              <a:rPr sz="725" spc="-9" dirty="0">
                <a:latin typeface="Meiryo UI"/>
                <a:cs typeface="Meiryo UI"/>
              </a:rPr>
              <a:t>け</a:t>
            </a:r>
            <a:r>
              <a:rPr sz="725" spc="-5" dirty="0">
                <a:latin typeface="Meiryo UI"/>
                <a:cs typeface="Meiryo UI"/>
              </a:rPr>
              <a:t>る</a:t>
            </a:r>
            <a:r>
              <a:rPr sz="725" dirty="0">
                <a:latin typeface="Meiryo UI"/>
                <a:cs typeface="Meiryo UI"/>
              </a:rPr>
              <a:t>手</a:t>
            </a:r>
            <a:r>
              <a:rPr sz="725" spc="-14" dirty="0">
                <a:latin typeface="Meiryo UI"/>
                <a:cs typeface="Meiryo UI"/>
              </a:rPr>
              <a:t>続</a:t>
            </a:r>
            <a:r>
              <a:rPr sz="725" spc="-9" dirty="0">
                <a:latin typeface="Meiryo UI"/>
                <a:cs typeface="Meiryo UI"/>
              </a:rPr>
              <a:t>き</a:t>
            </a:r>
            <a:r>
              <a:rPr sz="725" dirty="0">
                <a:latin typeface="Meiryo UI"/>
                <a:cs typeface="Meiryo UI"/>
              </a:rPr>
              <a:t>等</a:t>
            </a:r>
          </a:p>
          <a:p>
            <a:pPr marL="175624" marR="893094" indent="156047"/>
            <a:r>
              <a:rPr sz="725" dirty="0">
                <a:latin typeface="Meiryo UI"/>
                <a:cs typeface="Meiryo UI"/>
              </a:rPr>
              <a:t>第２</a:t>
            </a:r>
            <a:r>
              <a:rPr sz="725" spc="230" dirty="0">
                <a:latin typeface="Meiryo UI"/>
                <a:cs typeface="Meiryo UI"/>
              </a:rPr>
              <a:t> </a:t>
            </a:r>
            <a:r>
              <a:rPr sz="725" dirty="0">
                <a:latin typeface="Meiryo UI"/>
                <a:cs typeface="Meiryo UI"/>
              </a:rPr>
              <a:t>代諾者か</a:t>
            </a:r>
            <a:r>
              <a:rPr sz="725" spc="-5" dirty="0">
                <a:latin typeface="Meiryo UI"/>
                <a:cs typeface="Meiryo UI"/>
              </a:rPr>
              <a:t>ら</a:t>
            </a:r>
            <a:r>
              <a:rPr sz="725" dirty="0">
                <a:latin typeface="Meiryo UI"/>
                <a:cs typeface="Meiryo UI"/>
              </a:rPr>
              <a:t>の</a:t>
            </a:r>
            <a:r>
              <a:rPr sz="725" spc="-5" dirty="0">
                <a:latin typeface="Meiryo UI"/>
                <a:cs typeface="Meiryo UI"/>
              </a:rPr>
              <a:t>イ</a:t>
            </a:r>
            <a:r>
              <a:rPr sz="725" dirty="0">
                <a:latin typeface="Meiryo UI"/>
                <a:cs typeface="Meiryo UI"/>
              </a:rPr>
              <a:t>ン</a:t>
            </a:r>
            <a:r>
              <a:rPr sz="725" spc="-5" dirty="0">
                <a:latin typeface="Meiryo UI"/>
                <a:cs typeface="Meiryo UI"/>
              </a:rPr>
              <a:t>フォ</a:t>
            </a:r>
            <a:r>
              <a:rPr sz="725" spc="-9" dirty="0">
                <a:latin typeface="Meiryo UI"/>
                <a:cs typeface="Meiryo UI"/>
              </a:rPr>
              <a:t>ーム</a:t>
            </a:r>
            <a:r>
              <a:rPr sz="725" spc="-5" dirty="0">
                <a:latin typeface="Meiryo UI"/>
                <a:cs typeface="Meiryo UI"/>
              </a:rPr>
              <a:t>ド</a:t>
            </a:r>
            <a:r>
              <a:rPr sz="725" spc="-9" dirty="0">
                <a:latin typeface="Meiryo UI"/>
                <a:cs typeface="Meiryo UI"/>
              </a:rPr>
              <a:t>・</a:t>
            </a:r>
            <a:r>
              <a:rPr sz="725" spc="-5" dirty="0">
                <a:latin typeface="Meiryo UI"/>
                <a:cs typeface="Meiryo UI"/>
              </a:rPr>
              <a:t>コ</a:t>
            </a:r>
            <a:r>
              <a:rPr sz="725" dirty="0">
                <a:latin typeface="Meiryo UI"/>
                <a:cs typeface="Meiryo UI"/>
              </a:rPr>
              <a:t>ン</a:t>
            </a:r>
            <a:r>
              <a:rPr sz="725" spc="-9" dirty="0">
                <a:latin typeface="Meiryo UI"/>
                <a:cs typeface="Meiryo UI"/>
              </a:rPr>
              <a:t>セ</a:t>
            </a:r>
            <a:r>
              <a:rPr sz="725" dirty="0">
                <a:latin typeface="Meiryo UI"/>
                <a:cs typeface="Meiryo UI"/>
              </a:rPr>
              <a:t>ン</a:t>
            </a:r>
            <a:r>
              <a:rPr sz="725" spc="-5" dirty="0">
                <a:latin typeface="Meiryo UI"/>
                <a:cs typeface="Meiryo UI"/>
              </a:rPr>
              <a:t>ト</a:t>
            </a:r>
            <a:r>
              <a:rPr sz="725" spc="-9" dirty="0">
                <a:latin typeface="Meiryo UI"/>
                <a:cs typeface="Meiryo UI"/>
              </a:rPr>
              <a:t>を</a:t>
            </a:r>
            <a:r>
              <a:rPr sz="725" dirty="0">
                <a:latin typeface="Meiryo UI"/>
                <a:cs typeface="Meiryo UI"/>
              </a:rPr>
              <a:t>受</a:t>
            </a:r>
            <a:r>
              <a:rPr sz="725" spc="-9" dirty="0">
                <a:latin typeface="Meiryo UI"/>
                <a:cs typeface="Meiryo UI"/>
              </a:rPr>
              <a:t>け</a:t>
            </a:r>
            <a:r>
              <a:rPr sz="725" spc="-5" dirty="0">
                <a:latin typeface="Meiryo UI"/>
                <a:cs typeface="Meiryo UI"/>
              </a:rPr>
              <a:t>る</a:t>
            </a:r>
            <a:r>
              <a:rPr sz="725" dirty="0">
                <a:latin typeface="Meiryo UI"/>
                <a:cs typeface="Meiryo UI"/>
              </a:rPr>
              <a:t>場</a:t>
            </a:r>
            <a:r>
              <a:rPr sz="725" spc="-14" dirty="0">
                <a:latin typeface="Meiryo UI"/>
                <a:cs typeface="Meiryo UI"/>
              </a:rPr>
              <a:t>合</a:t>
            </a:r>
            <a:r>
              <a:rPr sz="725" dirty="0">
                <a:latin typeface="Meiryo UI"/>
                <a:cs typeface="Meiryo UI"/>
              </a:rPr>
              <a:t>の</a:t>
            </a:r>
            <a:r>
              <a:rPr sz="725" spc="-14" dirty="0">
                <a:latin typeface="Meiryo UI"/>
                <a:cs typeface="Meiryo UI"/>
              </a:rPr>
              <a:t>手</a:t>
            </a:r>
            <a:r>
              <a:rPr sz="725" dirty="0">
                <a:latin typeface="Meiryo UI"/>
                <a:cs typeface="Meiryo UI"/>
              </a:rPr>
              <a:t>続</a:t>
            </a:r>
            <a:r>
              <a:rPr sz="725" spc="-9" dirty="0">
                <a:latin typeface="Meiryo UI"/>
                <a:cs typeface="Meiryo UI"/>
              </a:rPr>
              <a:t>き</a:t>
            </a:r>
            <a:r>
              <a:rPr sz="725" dirty="0">
                <a:latin typeface="Meiryo UI"/>
                <a:cs typeface="Meiryo UI"/>
              </a:rPr>
              <a:t>等 第５節</a:t>
            </a:r>
            <a:r>
              <a:rPr sz="725" spc="222" dirty="0">
                <a:latin typeface="Meiryo UI"/>
                <a:cs typeface="Meiryo UI"/>
              </a:rPr>
              <a:t> </a:t>
            </a:r>
            <a:r>
              <a:rPr sz="725" dirty="0">
                <a:latin typeface="Meiryo UI"/>
                <a:cs typeface="Meiryo UI"/>
              </a:rPr>
              <a:t>厚生労働大臣の意</a:t>
            </a:r>
            <a:r>
              <a:rPr sz="725" spc="-14" dirty="0">
                <a:latin typeface="Meiryo UI"/>
                <a:cs typeface="Meiryo UI"/>
              </a:rPr>
              <a:t>見</a:t>
            </a:r>
            <a:r>
              <a:rPr sz="725" dirty="0">
                <a:latin typeface="Meiryo UI"/>
                <a:cs typeface="Meiryo UI"/>
              </a:rPr>
              <a:t>等</a:t>
            </a:r>
          </a:p>
          <a:p>
            <a:pPr marL="331671"/>
            <a:r>
              <a:rPr sz="725" dirty="0">
                <a:latin typeface="Meiryo UI"/>
                <a:cs typeface="Meiryo UI"/>
              </a:rPr>
              <a:t>第１</a:t>
            </a:r>
            <a:r>
              <a:rPr sz="725" spc="227" dirty="0">
                <a:latin typeface="Meiryo UI"/>
                <a:cs typeface="Meiryo UI"/>
              </a:rPr>
              <a:t> </a:t>
            </a:r>
            <a:r>
              <a:rPr sz="725" dirty="0">
                <a:latin typeface="Meiryo UI"/>
                <a:cs typeface="Meiryo UI"/>
              </a:rPr>
              <a:t>厚生労働大臣の意見</a:t>
            </a:r>
          </a:p>
          <a:p>
            <a:pPr marL="331671" marR="1381963"/>
            <a:r>
              <a:rPr sz="725" dirty="0">
                <a:latin typeface="Meiryo UI"/>
                <a:cs typeface="Meiryo UI"/>
              </a:rPr>
              <a:t>第２</a:t>
            </a:r>
            <a:r>
              <a:rPr sz="725" spc="213" dirty="0">
                <a:latin typeface="Meiryo UI"/>
                <a:cs typeface="Meiryo UI"/>
              </a:rPr>
              <a:t> </a:t>
            </a:r>
            <a:r>
              <a:rPr sz="725" dirty="0">
                <a:latin typeface="Meiryo UI"/>
                <a:cs typeface="Meiryo UI"/>
              </a:rPr>
              <a:t>重篤</a:t>
            </a:r>
            <a:r>
              <a:rPr sz="725" spc="-5" dirty="0">
                <a:latin typeface="Meiryo UI"/>
                <a:cs typeface="Meiryo UI"/>
              </a:rPr>
              <a:t>な</a:t>
            </a:r>
            <a:r>
              <a:rPr sz="725" dirty="0">
                <a:latin typeface="Meiryo UI"/>
                <a:cs typeface="Meiryo UI"/>
              </a:rPr>
              <a:t>有害事象等に係</a:t>
            </a:r>
            <a:r>
              <a:rPr sz="725" spc="-5" dirty="0">
                <a:latin typeface="Meiryo UI"/>
                <a:cs typeface="Meiryo UI"/>
              </a:rPr>
              <a:t>る</a:t>
            </a:r>
            <a:r>
              <a:rPr sz="725" dirty="0">
                <a:latin typeface="Meiryo UI"/>
                <a:cs typeface="Meiryo UI"/>
              </a:rPr>
              <a:t>厚</a:t>
            </a:r>
            <a:r>
              <a:rPr sz="725" spc="-14" dirty="0">
                <a:latin typeface="Meiryo UI"/>
                <a:cs typeface="Meiryo UI"/>
              </a:rPr>
              <a:t>生</a:t>
            </a:r>
            <a:r>
              <a:rPr sz="725" dirty="0">
                <a:latin typeface="Meiryo UI"/>
                <a:cs typeface="Meiryo UI"/>
              </a:rPr>
              <a:t>労働</a:t>
            </a:r>
            <a:r>
              <a:rPr sz="725" spc="-14" dirty="0">
                <a:latin typeface="Meiryo UI"/>
                <a:cs typeface="Meiryo UI"/>
              </a:rPr>
              <a:t>大</a:t>
            </a:r>
            <a:r>
              <a:rPr sz="725" dirty="0">
                <a:latin typeface="Meiryo UI"/>
                <a:cs typeface="Meiryo UI"/>
              </a:rPr>
              <a:t>臣</a:t>
            </a:r>
            <a:r>
              <a:rPr sz="725" spc="-9" dirty="0">
                <a:latin typeface="Meiryo UI"/>
                <a:cs typeface="Meiryo UI"/>
              </a:rPr>
              <a:t>の</a:t>
            </a:r>
            <a:r>
              <a:rPr sz="725" dirty="0">
                <a:latin typeface="Meiryo UI"/>
                <a:cs typeface="Meiryo UI"/>
              </a:rPr>
              <a:t>意見 第３</a:t>
            </a:r>
            <a:r>
              <a:rPr sz="725" spc="222" dirty="0">
                <a:latin typeface="Meiryo UI"/>
                <a:cs typeface="Meiryo UI"/>
              </a:rPr>
              <a:t> </a:t>
            </a:r>
            <a:r>
              <a:rPr sz="725" dirty="0">
                <a:latin typeface="Meiryo UI"/>
                <a:cs typeface="Meiryo UI"/>
              </a:rPr>
              <a:t>厚生労働大臣の調査等</a:t>
            </a:r>
          </a:p>
          <a:p>
            <a:pPr marL="331671" marR="2089644" indent="-156622"/>
            <a:r>
              <a:rPr sz="725" dirty="0">
                <a:latin typeface="Meiryo UI"/>
                <a:cs typeface="Meiryo UI"/>
              </a:rPr>
              <a:t>第６節</a:t>
            </a:r>
            <a:r>
              <a:rPr sz="725" spc="204" dirty="0">
                <a:latin typeface="Meiryo UI"/>
                <a:cs typeface="Meiryo UI"/>
              </a:rPr>
              <a:t> </a:t>
            </a:r>
            <a:r>
              <a:rPr sz="725" dirty="0">
                <a:latin typeface="Meiryo UI"/>
                <a:cs typeface="Meiryo UI"/>
              </a:rPr>
              <a:t>個人情報及び匿名</a:t>
            </a:r>
            <a:r>
              <a:rPr sz="725" spc="-14" dirty="0">
                <a:latin typeface="Meiryo UI"/>
                <a:cs typeface="Meiryo UI"/>
              </a:rPr>
              <a:t>加</a:t>
            </a:r>
            <a:r>
              <a:rPr sz="725" dirty="0">
                <a:latin typeface="Meiryo UI"/>
                <a:cs typeface="Meiryo UI"/>
              </a:rPr>
              <a:t>工情報 第１</a:t>
            </a:r>
            <a:r>
              <a:rPr sz="725" spc="185" dirty="0">
                <a:latin typeface="Meiryo UI"/>
                <a:cs typeface="Meiryo UI"/>
              </a:rPr>
              <a:t> </a:t>
            </a:r>
            <a:r>
              <a:rPr sz="725" dirty="0">
                <a:latin typeface="Meiryo UI"/>
                <a:cs typeface="Meiryo UI"/>
              </a:rPr>
              <a:t>個人情報に係</a:t>
            </a:r>
            <a:r>
              <a:rPr sz="725" spc="-5" dirty="0">
                <a:latin typeface="Meiryo UI"/>
                <a:cs typeface="Meiryo UI"/>
              </a:rPr>
              <a:t>る</a:t>
            </a:r>
            <a:r>
              <a:rPr sz="725" dirty="0">
                <a:latin typeface="Meiryo UI"/>
                <a:cs typeface="Meiryo UI"/>
              </a:rPr>
              <a:t>基本的</a:t>
            </a:r>
            <a:r>
              <a:rPr sz="725" spc="-14" dirty="0">
                <a:latin typeface="Meiryo UI"/>
                <a:cs typeface="Meiryo UI"/>
              </a:rPr>
              <a:t>責</a:t>
            </a:r>
            <a:r>
              <a:rPr sz="725" dirty="0">
                <a:latin typeface="Meiryo UI"/>
                <a:cs typeface="Meiryo UI"/>
              </a:rPr>
              <a:t>務 第２</a:t>
            </a:r>
            <a:r>
              <a:rPr sz="725" spc="222" dirty="0">
                <a:latin typeface="Meiryo UI"/>
                <a:cs typeface="Meiryo UI"/>
              </a:rPr>
              <a:t> </a:t>
            </a:r>
            <a:r>
              <a:rPr sz="725" dirty="0">
                <a:latin typeface="Meiryo UI"/>
                <a:cs typeface="Meiryo UI"/>
              </a:rPr>
              <a:t>安全管理</a:t>
            </a:r>
          </a:p>
          <a:p>
            <a:pPr marL="331671" marR="2100584"/>
            <a:r>
              <a:rPr sz="725" dirty="0">
                <a:latin typeface="Meiryo UI"/>
                <a:cs typeface="Meiryo UI"/>
              </a:rPr>
              <a:t>第３</a:t>
            </a:r>
            <a:r>
              <a:rPr sz="725" spc="185" dirty="0">
                <a:latin typeface="Meiryo UI"/>
                <a:cs typeface="Meiryo UI"/>
              </a:rPr>
              <a:t> </a:t>
            </a:r>
            <a:r>
              <a:rPr sz="725" dirty="0">
                <a:latin typeface="Meiryo UI"/>
                <a:cs typeface="Meiryo UI"/>
              </a:rPr>
              <a:t>保有す</a:t>
            </a:r>
            <a:r>
              <a:rPr sz="725" spc="-5" dirty="0">
                <a:latin typeface="Meiryo UI"/>
                <a:cs typeface="Meiryo UI"/>
              </a:rPr>
              <a:t>る</a:t>
            </a:r>
            <a:r>
              <a:rPr sz="725" dirty="0">
                <a:latin typeface="Meiryo UI"/>
                <a:cs typeface="Meiryo UI"/>
              </a:rPr>
              <a:t>個人情報の</a:t>
            </a:r>
            <a:r>
              <a:rPr sz="725" spc="-14" dirty="0">
                <a:latin typeface="Meiryo UI"/>
                <a:cs typeface="Meiryo UI"/>
              </a:rPr>
              <a:t>開</a:t>
            </a:r>
            <a:r>
              <a:rPr sz="725" dirty="0">
                <a:latin typeface="Meiryo UI"/>
                <a:cs typeface="Meiryo UI"/>
              </a:rPr>
              <a:t>示等 第４</a:t>
            </a:r>
            <a:r>
              <a:rPr sz="725" spc="213" dirty="0">
                <a:latin typeface="Meiryo UI"/>
                <a:cs typeface="Meiryo UI"/>
              </a:rPr>
              <a:t> </a:t>
            </a:r>
            <a:r>
              <a:rPr sz="725" dirty="0">
                <a:latin typeface="Meiryo UI"/>
                <a:cs typeface="Meiryo UI"/>
              </a:rPr>
              <a:t>匿名加工情報の取扱い</a:t>
            </a:r>
          </a:p>
          <a:p>
            <a:pPr marL="331671" marR="2188684" indent="-156622"/>
            <a:r>
              <a:rPr sz="725" dirty="0">
                <a:latin typeface="Meiryo UI"/>
                <a:cs typeface="Meiryo UI"/>
              </a:rPr>
              <a:t>第７節</a:t>
            </a:r>
            <a:r>
              <a:rPr sz="725" spc="208" dirty="0">
                <a:latin typeface="Meiryo UI"/>
                <a:cs typeface="Meiryo UI"/>
              </a:rPr>
              <a:t> </a:t>
            </a:r>
            <a:r>
              <a:rPr sz="725" dirty="0">
                <a:latin typeface="Meiryo UI"/>
                <a:cs typeface="Meiryo UI"/>
              </a:rPr>
              <a:t>重篤</a:t>
            </a:r>
            <a:r>
              <a:rPr sz="725" spc="-5" dirty="0">
                <a:latin typeface="Meiryo UI"/>
                <a:cs typeface="Meiryo UI"/>
              </a:rPr>
              <a:t>な</a:t>
            </a:r>
            <a:r>
              <a:rPr sz="725" dirty="0">
                <a:latin typeface="Meiryo UI"/>
                <a:cs typeface="Meiryo UI"/>
              </a:rPr>
              <a:t>有害事象へ</a:t>
            </a:r>
            <a:r>
              <a:rPr sz="725" spc="-9" dirty="0">
                <a:latin typeface="Meiryo UI"/>
                <a:cs typeface="Meiryo UI"/>
              </a:rPr>
              <a:t>の</a:t>
            </a:r>
            <a:r>
              <a:rPr sz="725" dirty="0">
                <a:latin typeface="Meiryo UI"/>
                <a:cs typeface="Meiryo UI"/>
              </a:rPr>
              <a:t>対応 第１</a:t>
            </a:r>
            <a:r>
              <a:rPr sz="725" spc="181" dirty="0">
                <a:latin typeface="Meiryo UI"/>
                <a:cs typeface="Meiryo UI"/>
              </a:rPr>
              <a:t> </a:t>
            </a:r>
            <a:r>
              <a:rPr sz="725" dirty="0">
                <a:latin typeface="Meiryo UI"/>
                <a:cs typeface="Meiryo UI"/>
              </a:rPr>
              <a:t>重篤</a:t>
            </a:r>
            <a:r>
              <a:rPr sz="725" spc="-5" dirty="0">
                <a:latin typeface="Meiryo UI"/>
                <a:cs typeface="Meiryo UI"/>
              </a:rPr>
              <a:t>な</a:t>
            </a:r>
            <a:r>
              <a:rPr sz="725" dirty="0">
                <a:latin typeface="Meiryo UI"/>
                <a:cs typeface="Meiryo UI"/>
              </a:rPr>
              <a:t>有害事象への</a:t>
            </a:r>
            <a:r>
              <a:rPr sz="725" spc="-14" dirty="0">
                <a:latin typeface="Meiryo UI"/>
                <a:cs typeface="Meiryo UI"/>
              </a:rPr>
              <a:t>対</a:t>
            </a:r>
            <a:r>
              <a:rPr sz="725" dirty="0">
                <a:latin typeface="Meiryo UI"/>
                <a:cs typeface="Meiryo UI"/>
              </a:rPr>
              <a:t>応</a:t>
            </a:r>
          </a:p>
          <a:p>
            <a:pPr marL="331671" marR="1760851" indent="-156622"/>
            <a:r>
              <a:rPr sz="725" dirty="0">
                <a:latin typeface="Meiryo UI"/>
                <a:cs typeface="Meiryo UI"/>
              </a:rPr>
              <a:t>第８節</a:t>
            </a:r>
            <a:r>
              <a:rPr sz="725" spc="204" dirty="0">
                <a:latin typeface="Meiryo UI"/>
                <a:cs typeface="Meiryo UI"/>
              </a:rPr>
              <a:t> </a:t>
            </a:r>
            <a:r>
              <a:rPr sz="725" dirty="0">
                <a:latin typeface="Meiryo UI"/>
                <a:cs typeface="Meiryo UI"/>
              </a:rPr>
              <a:t>遺伝子治療等臨床研</a:t>
            </a:r>
            <a:r>
              <a:rPr sz="725" spc="-14" dirty="0">
                <a:latin typeface="Meiryo UI"/>
                <a:cs typeface="Meiryo UI"/>
              </a:rPr>
              <a:t>究</a:t>
            </a:r>
            <a:r>
              <a:rPr sz="725" dirty="0">
                <a:latin typeface="Meiryo UI"/>
                <a:cs typeface="Meiryo UI"/>
              </a:rPr>
              <a:t>の</a:t>
            </a:r>
            <a:r>
              <a:rPr sz="725" spc="-14" dirty="0">
                <a:latin typeface="Meiryo UI"/>
                <a:cs typeface="Meiryo UI"/>
              </a:rPr>
              <a:t>信</a:t>
            </a:r>
            <a:r>
              <a:rPr sz="725" dirty="0">
                <a:latin typeface="Meiryo UI"/>
                <a:cs typeface="Meiryo UI"/>
              </a:rPr>
              <a:t>頼性</a:t>
            </a:r>
            <a:r>
              <a:rPr sz="725" spc="-14" dirty="0">
                <a:latin typeface="Meiryo UI"/>
                <a:cs typeface="Meiryo UI"/>
              </a:rPr>
              <a:t>確</a:t>
            </a:r>
            <a:r>
              <a:rPr sz="725" dirty="0">
                <a:latin typeface="Meiryo UI"/>
                <a:cs typeface="Meiryo UI"/>
              </a:rPr>
              <a:t>保 第１</a:t>
            </a:r>
            <a:r>
              <a:rPr sz="725" spc="222" dirty="0">
                <a:latin typeface="Meiryo UI"/>
                <a:cs typeface="Meiryo UI"/>
              </a:rPr>
              <a:t> </a:t>
            </a:r>
            <a:r>
              <a:rPr sz="725" dirty="0">
                <a:latin typeface="Meiryo UI"/>
                <a:cs typeface="Meiryo UI"/>
              </a:rPr>
              <a:t>利益相反の管理</a:t>
            </a:r>
          </a:p>
          <a:p>
            <a:pPr marL="331671" marR="2265268"/>
            <a:r>
              <a:rPr sz="725" dirty="0">
                <a:latin typeface="Meiryo UI"/>
                <a:cs typeface="Meiryo UI"/>
              </a:rPr>
              <a:t>第２</a:t>
            </a:r>
            <a:r>
              <a:rPr sz="725" spc="181" dirty="0">
                <a:latin typeface="Meiryo UI"/>
                <a:cs typeface="Meiryo UI"/>
              </a:rPr>
              <a:t> </a:t>
            </a:r>
            <a:r>
              <a:rPr sz="725" dirty="0">
                <a:latin typeface="Meiryo UI"/>
                <a:cs typeface="Meiryo UI"/>
              </a:rPr>
              <a:t>試料及び情報等</a:t>
            </a:r>
            <a:r>
              <a:rPr sz="725" spc="-9" dirty="0">
                <a:latin typeface="Meiryo UI"/>
                <a:cs typeface="Meiryo UI"/>
              </a:rPr>
              <a:t>の</a:t>
            </a:r>
            <a:r>
              <a:rPr sz="725" dirty="0">
                <a:latin typeface="Meiryo UI"/>
                <a:cs typeface="Meiryo UI"/>
              </a:rPr>
              <a:t>保管 第３</a:t>
            </a:r>
            <a:r>
              <a:rPr sz="725" spc="208" dirty="0">
                <a:latin typeface="Meiryo UI"/>
                <a:cs typeface="Meiryo UI"/>
              </a:rPr>
              <a:t> </a:t>
            </a:r>
            <a:r>
              <a:rPr sz="725" spc="5" dirty="0">
                <a:latin typeface="Meiryo UI"/>
                <a:cs typeface="Meiryo UI"/>
              </a:rPr>
              <a:t>モ</a:t>
            </a:r>
            <a:r>
              <a:rPr sz="725" dirty="0">
                <a:latin typeface="Meiryo UI"/>
                <a:cs typeface="Meiryo UI"/>
              </a:rPr>
              <a:t>ニ</a:t>
            </a:r>
            <a:r>
              <a:rPr sz="725" spc="-5" dirty="0">
                <a:latin typeface="Meiryo UI"/>
                <a:cs typeface="Meiryo UI"/>
              </a:rPr>
              <a:t>タリ</a:t>
            </a:r>
            <a:r>
              <a:rPr sz="725" dirty="0">
                <a:latin typeface="Meiryo UI"/>
                <a:cs typeface="Meiryo UI"/>
              </a:rPr>
              <a:t>ン</a:t>
            </a:r>
            <a:r>
              <a:rPr sz="725" spc="5" dirty="0">
                <a:latin typeface="Meiryo UI"/>
                <a:cs typeface="Meiryo UI"/>
              </a:rPr>
              <a:t>グ</a:t>
            </a:r>
            <a:r>
              <a:rPr sz="725" dirty="0">
                <a:latin typeface="Meiryo UI"/>
                <a:cs typeface="Meiryo UI"/>
              </a:rPr>
              <a:t>及び監査</a:t>
            </a:r>
          </a:p>
          <a:p>
            <a:pPr marL="175624"/>
            <a:r>
              <a:rPr sz="725" dirty="0">
                <a:latin typeface="Meiryo UI"/>
                <a:cs typeface="Meiryo UI"/>
              </a:rPr>
              <a:t>第９節</a:t>
            </a:r>
            <a:r>
              <a:rPr sz="725" spc="227" dirty="0">
                <a:latin typeface="Meiryo UI"/>
                <a:cs typeface="Meiryo UI"/>
              </a:rPr>
              <a:t> </a:t>
            </a:r>
            <a:r>
              <a:rPr sz="725" dirty="0">
                <a:latin typeface="Meiryo UI"/>
                <a:cs typeface="Meiryo UI"/>
              </a:rPr>
              <a:t>雑則</a:t>
            </a:r>
          </a:p>
          <a:p>
            <a:pPr marL="331671"/>
            <a:r>
              <a:rPr sz="725" dirty="0">
                <a:latin typeface="Meiryo UI"/>
                <a:cs typeface="Meiryo UI"/>
              </a:rPr>
              <a:t>第１</a:t>
            </a:r>
            <a:r>
              <a:rPr sz="725" spc="227" dirty="0">
                <a:latin typeface="Meiryo UI"/>
                <a:cs typeface="Meiryo UI"/>
              </a:rPr>
              <a:t> </a:t>
            </a:r>
            <a:r>
              <a:rPr sz="725" dirty="0">
                <a:latin typeface="Meiryo UI"/>
                <a:cs typeface="Meiryo UI"/>
              </a:rPr>
              <a:t>普及啓発</a:t>
            </a:r>
          </a:p>
          <a:p>
            <a:pPr>
              <a:spcBef>
                <a:spcPts val="27"/>
              </a:spcBef>
            </a:pPr>
            <a:endParaRPr sz="499" dirty="0">
              <a:latin typeface="Meiryo UI"/>
              <a:cs typeface="Meiryo UI"/>
            </a:endParaRPr>
          </a:p>
          <a:p>
            <a:pPr marL="175624" marR="4607" indent="-164684">
              <a:spcBef>
                <a:spcPts val="5"/>
              </a:spcBef>
            </a:pPr>
            <a:r>
              <a:rPr sz="725" u="sng" spc="-185" dirty="0">
                <a:uFill>
                  <a:solidFill>
                    <a:srgbClr val="000000"/>
                  </a:solidFill>
                </a:uFill>
                <a:latin typeface="Times New Roman"/>
                <a:cs typeface="Times New Roman"/>
              </a:rPr>
              <a:t> </a:t>
            </a:r>
            <a:r>
              <a:rPr sz="725" u="sng" dirty="0">
                <a:uFill>
                  <a:solidFill>
                    <a:srgbClr val="000000"/>
                  </a:solidFill>
                </a:uFill>
                <a:latin typeface="Meiryo UI"/>
                <a:cs typeface="Meiryo UI"/>
              </a:rPr>
              <a:t>第３章</a:t>
            </a:r>
            <a:r>
              <a:rPr sz="725" u="sng" spc="27" dirty="0">
                <a:uFill>
                  <a:solidFill>
                    <a:srgbClr val="000000"/>
                  </a:solidFill>
                </a:uFill>
                <a:latin typeface="Meiryo UI"/>
                <a:cs typeface="Meiryo UI"/>
              </a:rPr>
              <a:t> </a:t>
            </a:r>
            <a:r>
              <a:rPr sz="725" u="sng" dirty="0">
                <a:uFill>
                  <a:solidFill>
                    <a:srgbClr val="000000"/>
                  </a:solidFill>
                </a:uFill>
                <a:latin typeface="Meiryo UI"/>
                <a:cs typeface="Meiryo UI"/>
              </a:rPr>
              <a:t>臨床研究法に定</a:t>
            </a:r>
            <a:r>
              <a:rPr sz="725" u="sng" spc="-9" dirty="0">
                <a:uFill>
                  <a:solidFill>
                    <a:srgbClr val="000000"/>
                  </a:solidFill>
                </a:uFill>
                <a:latin typeface="Meiryo UI"/>
                <a:cs typeface="Meiryo UI"/>
              </a:rPr>
              <a:t>め</a:t>
            </a:r>
            <a:r>
              <a:rPr sz="725" u="sng" spc="-5" dirty="0">
                <a:uFill>
                  <a:solidFill>
                    <a:srgbClr val="000000"/>
                  </a:solidFill>
                </a:uFill>
                <a:latin typeface="Meiryo UI"/>
                <a:cs typeface="Meiryo UI"/>
              </a:rPr>
              <a:t>る</a:t>
            </a:r>
            <a:r>
              <a:rPr sz="725" u="sng" dirty="0">
                <a:uFill>
                  <a:solidFill>
                    <a:srgbClr val="000000"/>
                  </a:solidFill>
                </a:uFill>
                <a:latin typeface="Meiryo UI"/>
                <a:cs typeface="Meiryo UI"/>
              </a:rPr>
              <a:t>臨</a:t>
            </a:r>
            <a:r>
              <a:rPr sz="725" u="sng" spc="-14" dirty="0">
                <a:uFill>
                  <a:solidFill>
                    <a:srgbClr val="000000"/>
                  </a:solidFill>
                </a:uFill>
                <a:latin typeface="Meiryo UI"/>
                <a:cs typeface="Meiryo UI"/>
              </a:rPr>
              <a:t>床</a:t>
            </a:r>
            <a:r>
              <a:rPr sz="725" u="sng" dirty="0">
                <a:uFill>
                  <a:solidFill>
                    <a:srgbClr val="000000"/>
                  </a:solidFill>
                </a:uFill>
                <a:latin typeface="Meiryo UI"/>
                <a:cs typeface="Meiryo UI"/>
              </a:rPr>
              <a:t>研究</a:t>
            </a:r>
            <a:r>
              <a:rPr sz="725" u="sng" spc="-9" dirty="0">
                <a:uFill>
                  <a:solidFill>
                    <a:srgbClr val="000000"/>
                  </a:solidFill>
                </a:uFill>
                <a:latin typeface="Meiryo UI"/>
                <a:cs typeface="Meiryo UI"/>
              </a:rPr>
              <a:t>に</a:t>
            </a:r>
            <a:r>
              <a:rPr sz="725" u="sng" dirty="0">
                <a:uFill>
                  <a:solidFill>
                    <a:srgbClr val="000000"/>
                  </a:solidFill>
                </a:uFill>
                <a:latin typeface="Meiryo UI"/>
                <a:cs typeface="Meiryo UI"/>
              </a:rPr>
              <a:t>該</a:t>
            </a:r>
            <a:r>
              <a:rPr sz="725" u="sng" spc="-14" dirty="0">
                <a:uFill>
                  <a:solidFill>
                    <a:srgbClr val="000000"/>
                  </a:solidFill>
                </a:uFill>
                <a:latin typeface="Meiryo UI"/>
                <a:cs typeface="Meiryo UI"/>
              </a:rPr>
              <a:t>当</a:t>
            </a:r>
            <a:r>
              <a:rPr sz="725" u="sng" spc="-9" dirty="0">
                <a:uFill>
                  <a:solidFill>
                    <a:srgbClr val="000000"/>
                  </a:solidFill>
                </a:uFill>
                <a:latin typeface="Meiryo UI"/>
                <a:cs typeface="Meiryo UI"/>
              </a:rPr>
              <a:t>す</a:t>
            </a:r>
            <a:r>
              <a:rPr sz="725" u="sng" spc="-5" dirty="0">
                <a:uFill>
                  <a:solidFill>
                    <a:srgbClr val="000000"/>
                  </a:solidFill>
                </a:uFill>
                <a:latin typeface="Meiryo UI"/>
                <a:cs typeface="Meiryo UI"/>
              </a:rPr>
              <a:t>る</a:t>
            </a:r>
            <a:r>
              <a:rPr sz="725" u="sng" dirty="0">
                <a:uFill>
                  <a:solidFill>
                    <a:srgbClr val="000000"/>
                  </a:solidFill>
                </a:uFill>
                <a:latin typeface="Meiryo UI"/>
                <a:cs typeface="Meiryo UI"/>
              </a:rPr>
              <a:t>遺伝</a:t>
            </a:r>
            <a:r>
              <a:rPr sz="725" u="sng" spc="-14" dirty="0">
                <a:uFill>
                  <a:solidFill>
                    <a:srgbClr val="000000"/>
                  </a:solidFill>
                </a:uFill>
                <a:latin typeface="Meiryo UI"/>
                <a:cs typeface="Meiryo UI"/>
              </a:rPr>
              <a:t>子</a:t>
            </a:r>
            <a:r>
              <a:rPr sz="725" u="sng" dirty="0">
                <a:uFill>
                  <a:solidFill>
                    <a:srgbClr val="000000"/>
                  </a:solidFill>
                </a:uFill>
                <a:latin typeface="Meiryo UI"/>
                <a:cs typeface="Meiryo UI"/>
              </a:rPr>
              <a:t>治療</a:t>
            </a:r>
            <a:r>
              <a:rPr sz="725" u="sng" spc="-14" dirty="0">
                <a:uFill>
                  <a:solidFill>
                    <a:srgbClr val="000000"/>
                  </a:solidFill>
                </a:uFill>
                <a:latin typeface="Meiryo UI"/>
                <a:cs typeface="Meiryo UI"/>
              </a:rPr>
              <a:t>等</a:t>
            </a:r>
            <a:r>
              <a:rPr sz="725" u="sng" dirty="0">
                <a:uFill>
                  <a:solidFill>
                    <a:srgbClr val="000000"/>
                  </a:solidFill>
                </a:uFill>
                <a:latin typeface="Meiryo UI"/>
                <a:cs typeface="Meiryo UI"/>
              </a:rPr>
              <a:t>臨床</a:t>
            </a:r>
            <a:r>
              <a:rPr sz="725" u="sng" spc="-14" dirty="0">
                <a:uFill>
                  <a:solidFill>
                    <a:srgbClr val="000000"/>
                  </a:solidFill>
                </a:uFill>
                <a:latin typeface="Meiryo UI"/>
                <a:cs typeface="Meiryo UI"/>
              </a:rPr>
              <a:t>研</a:t>
            </a:r>
            <a:r>
              <a:rPr sz="725" u="sng" dirty="0">
                <a:uFill>
                  <a:solidFill>
                    <a:srgbClr val="000000"/>
                  </a:solidFill>
                </a:uFill>
                <a:latin typeface="Meiryo UI"/>
                <a:cs typeface="Meiryo UI"/>
              </a:rPr>
              <a:t>究</a:t>
            </a:r>
            <a:r>
              <a:rPr sz="725" u="sng" spc="-9" dirty="0">
                <a:uFill>
                  <a:solidFill>
                    <a:srgbClr val="000000"/>
                  </a:solidFill>
                </a:uFill>
                <a:latin typeface="Meiryo UI"/>
                <a:cs typeface="Meiryo UI"/>
              </a:rPr>
              <a:t>に</a:t>
            </a:r>
            <a:r>
              <a:rPr sz="725" u="sng" dirty="0">
                <a:uFill>
                  <a:solidFill>
                    <a:srgbClr val="000000"/>
                  </a:solidFill>
                </a:uFill>
                <a:latin typeface="Meiryo UI"/>
                <a:cs typeface="Meiryo UI"/>
              </a:rPr>
              <a:t>関</a:t>
            </a:r>
            <a:r>
              <a:rPr sz="725" u="sng" spc="-5" dirty="0">
                <a:uFill>
                  <a:solidFill>
                    <a:srgbClr val="000000"/>
                  </a:solidFill>
                </a:uFill>
                <a:latin typeface="Meiryo UI"/>
                <a:cs typeface="Meiryo UI"/>
              </a:rPr>
              <a:t>し</a:t>
            </a:r>
            <a:r>
              <a:rPr sz="725" u="sng" spc="-14" dirty="0">
                <a:uFill>
                  <a:solidFill>
                    <a:srgbClr val="000000"/>
                  </a:solidFill>
                </a:uFill>
                <a:latin typeface="Meiryo UI"/>
                <a:cs typeface="Meiryo UI"/>
              </a:rPr>
              <a:t>遵</a:t>
            </a:r>
            <a:r>
              <a:rPr sz="725" u="sng" dirty="0">
                <a:uFill>
                  <a:solidFill>
                    <a:srgbClr val="000000"/>
                  </a:solidFill>
                </a:uFill>
                <a:latin typeface="Meiryo UI"/>
                <a:cs typeface="Meiryo UI"/>
              </a:rPr>
              <a:t>守</a:t>
            </a:r>
            <a:r>
              <a:rPr sz="725" u="sng" spc="-9" dirty="0">
                <a:uFill>
                  <a:solidFill>
                    <a:srgbClr val="000000"/>
                  </a:solidFill>
                </a:uFill>
                <a:latin typeface="Meiryo UI"/>
                <a:cs typeface="Meiryo UI"/>
              </a:rPr>
              <a:t>す</a:t>
            </a:r>
            <a:r>
              <a:rPr sz="725" u="sng" dirty="0">
                <a:uFill>
                  <a:solidFill>
                    <a:srgbClr val="000000"/>
                  </a:solidFill>
                </a:uFill>
                <a:latin typeface="Meiryo UI"/>
                <a:cs typeface="Meiryo UI"/>
              </a:rPr>
              <a:t>べ</a:t>
            </a:r>
            <a:r>
              <a:rPr sz="725" u="sng" spc="-9" dirty="0">
                <a:uFill>
                  <a:solidFill>
                    <a:srgbClr val="000000"/>
                  </a:solidFill>
                </a:uFill>
                <a:latin typeface="Meiryo UI"/>
                <a:cs typeface="Meiryo UI"/>
              </a:rPr>
              <a:t>き</a:t>
            </a:r>
            <a:r>
              <a:rPr sz="725" u="sng" spc="-14" dirty="0">
                <a:uFill>
                  <a:solidFill>
                    <a:srgbClr val="000000"/>
                  </a:solidFill>
                </a:uFill>
                <a:latin typeface="Meiryo UI"/>
                <a:cs typeface="Meiryo UI"/>
              </a:rPr>
              <a:t>事</a:t>
            </a:r>
            <a:r>
              <a:rPr sz="725" u="sng" dirty="0">
                <a:uFill>
                  <a:solidFill>
                    <a:srgbClr val="000000"/>
                  </a:solidFill>
                </a:uFill>
                <a:latin typeface="Meiryo UI"/>
                <a:cs typeface="Meiryo UI"/>
              </a:rPr>
              <a:t>項等 </a:t>
            </a:r>
            <a:r>
              <a:rPr sz="725" dirty="0">
                <a:latin typeface="Meiryo UI"/>
                <a:cs typeface="Meiryo UI"/>
              </a:rPr>
              <a:t>第１</a:t>
            </a:r>
            <a:r>
              <a:rPr sz="725" spc="227" dirty="0">
                <a:latin typeface="Meiryo UI"/>
                <a:cs typeface="Meiryo UI"/>
              </a:rPr>
              <a:t> </a:t>
            </a:r>
            <a:r>
              <a:rPr sz="725" dirty="0">
                <a:latin typeface="Meiryo UI"/>
                <a:cs typeface="Meiryo UI"/>
              </a:rPr>
              <a:t>研究機関の長の</a:t>
            </a:r>
            <a:r>
              <a:rPr sz="725" spc="-14" dirty="0">
                <a:latin typeface="Meiryo UI"/>
                <a:cs typeface="Meiryo UI"/>
              </a:rPr>
              <a:t>責</a:t>
            </a:r>
            <a:r>
              <a:rPr sz="725" dirty="0">
                <a:latin typeface="Meiryo UI"/>
                <a:cs typeface="Meiryo UI"/>
              </a:rPr>
              <a:t>務</a:t>
            </a:r>
          </a:p>
          <a:p>
            <a:pPr marL="175624" marR="2282543"/>
            <a:r>
              <a:rPr sz="725" dirty="0">
                <a:latin typeface="Meiryo UI"/>
                <a:cs typeface="Meiryo UI"/>
              </a:rPr>
              <a:t>第２</a:t>
            </a:r>
            <a:r>
              <a:rPr sz="725" spc="185" dirty="0">
                <a:latin typeface="Meiryo UI"/>
                <a:cs typeface="Meiryo UI"/>
              </a:rPr>
              <a:t> </a:t>
            </a:r>
            <a:r>
              <a:rPr sz="725" dirty="0">
                <a:latin typeface="Meiryo UI"/>
                <a:cs typeface="Meiryo UI"/>
              </a:rPr>
              <a:t>研究計画書に関</a:t>
            </a:r>
            <a:r>
              <a:rPr sz="725" spc="-9" dirty="0">
                <a:latin typeface="Meiryo UI"/>
                <a:cs typeface="Meiryo UI"/>
              </a:rPr>
              <a:t>す</a:t>
            </a:r>
            <a:r>
              <a:rPr sz="725" spc="-5" dirty="0">
                <a:latin typeface="Meiryo UI"/>
                <a:cs typeface="Meiryo UI"/>
              </a:rPr>
              <a:t>る</a:t>
            </a:r>
            <a:r>
              <a:rPr sz="725" dirty="0">
                <a:latin typeface="Meiryo UI"/>
                <a:cs typeface="Meiryo UI"/>
              </a:rPr>
              <a:t>手続き 第３</a:t>
            </a:r>
            <a:r>
              <a:rPr sz="725" spc="208" dirty="0">
                <a:latin typeface="Meiryo UI"/>
                <a:cs typeface="Meiryo UI"/>
              </a:rPr>
              <a:t> </a:t>
            </a:r>
            <a:r>
              <a:rPr sz="725" dirty="0">
                <a:latin typeface="Meiryo UI"/>
                <a:cs typeface="Meiryo UI"/>
              </a:rPr>
              <a:t>研究計画書の記載事項 第４</a:t>
            </a:r>
            <a:r>
              <a:rPr sz="725" spc="199" dirty="0">
                <a:latin typeface="Meiryo UI"/>
                <a:cs typeface="Meiryo UI"/>
              </a:rPr>
              <a:t> </a:t>
            </a:r>
            <a:r>
              <a:rPr sz="725" dirty="0">
                <a:latin typeface="Meiryo UI"/>
                <a:cs typeface="Meiryo UI"/>
              </a:rPr>
              <a:t>倫理審査委員会の設</a:t>
            </a:r>
            <a:r>
              <a:rPr sz="725" spc="-14" dirty="0">
                <a:latin typeface="Meiryo UI"/>
                <a:cs typeface="Meiryo UI"/>
              </a:rPr>
              <a:t>置</a:t>
            </a:r>
            <a:r>
              <a:rPr sz="725" dirty="0">
                <a:latin typeface="Meiryo UI"/>
                <a:cs typeface="Meiryo UI"/>
              </a:rPr>
              <a:t>等</a:t>
            </a:r>
          </a:p>
          <a:p>
            <a:pPr marL="175624" marR="1867378"/>
            <a:r>
              <a:rPr sz="725" dirty="0">
                <a:latin typeface="Meiryo UI"/>
                <a:cs typeface="Meiryo UI"/>
              </a:rPr>
              <a:t>第５</a:t>
            </a:r>
            <a:r>
              <a:rPr sz="725" spc="204" dirty="0">
                <a:latin typeface="Meiryo UI"/>
                <a:cs typeface="Meiryo UI"/>
              </a:rPr>
              <a:t> </a:t>
            </a:r>
            <a:r>
              <a:rPr sz="725" spc="-5" dirty="0">
                <a:latin typeface="Meiryo UI"/>
                <a:cs typeface="Meiryo UI"/>
              </a:rPr>
              <a:t>イ</a:t>
            </a:r>
            <a:r>
              <a:rPr sz="725" dirty="0">
                <a:latin typeface="Meiryo UI"/>
                <a:cs typeface="Meiryo UI"/>
              </a:rPr>
              <a:t>ン</a:t>
            </a:r>
            <a:r>
              <a:rPr sz="725" spc="-5" dirty="0">
                <a:latin typeface="Meiryo UI"/>
                <a:cs typeface="Meiryo UI"/>
              </a:rPr>
              <a:t>フォ</a:t>
            </a:r>
            <a:r>
              <a:rPr sz="725" dirty="0">
                <a:latin typeface="Meiryo UI"/>
                <a:cs typeface="Meiryo UI"/>
              </a:rPr>
              <a:t>ーム</a:t>
            </a:r>
            <a:r>
              <a:rPr sz="725" spc="-5" dirty="0">
                <a:latin typeface="Meiryo UI"/>
                <a:cs typeface="Meiryo UI"/>
              </a:rPr>
              <a:t>ド</a:t>
            </a:r>
            <a:r>
              <a:rPr sz="725" spc="5" dirty="0">
                <a:latin typeface="Meiryo UI"/>
                <a:cs typeface="Meiryo UI"/>
              </a:rPr>
              <a:t>・</a:t>
            </a:r>
            <a:r>
              <a:rPr sz="725" spc="-5" dirty="0">
                <a:latin typeface="Meiryo UI"/>
                <a:cs typeface="Meiryo UI"/>
              </a:rPr>
              <a:t>コ</a:t>
            </a:r>
            <a:r>
              <a:rPr sz="725" dirty="0">
                <a:latin typeface="Meiryo UI"/>
                <a:cs typeface="Meiryo UI"/>
              </a:rPr>
              <a:t>ン</a:t>
            </a:r>
            <a:r>
              <a:rPr sz="725" spc="-9" dirty="0">
                <a:latin typeface="Meiryo UI"/>
                <a:cs typeface="Meiryo UI"/>
              </a:rPr>
              <a:t>セ</a:t>
            </a:r>
            <a:r>
              <a:rPr sz="725" dirty="0">
                <a:latin typeface="Meiryo UI"/>
                <a:cs typeface="Meiryo UI"/>
              </a:rPr>
              <a:t>ン</a:t>
            </a:r>
            <a:r>
              <a:rPr sz="725" spc="-5" dirty="0">
                <a:latin typeface="Meiryo UI"/>
                <a:cs typeface="Meiryo UI"/>
              </a:rPr>
              <a:t>ト</a:t>
            </a:r>
            <a:r>
              <a:rPr sz="725" spc="-9" dirty="0">
                <a:latin typeface="Meiryo UI"/>
                <a:cs typeface="Meiryo UI"/>
              </a:rPr>
              <a:t>を</a:t>
            </a:r>
            <a:r>
              <a:rPr sz="725" dirty="0">
                <a:latin typeface="Meiryo UI"/>
                <a:cs typeface="Meiryo UI"/>
              </a:rPr>
              <a:t>受</a:t>
            </a:r>
            <a:r>
              <a:rPr sz="725" spc="-9" dirty="0">
                <a:latin typeface="Meiryo UI"/>
                <a:cs typeface="Meiryo UI"/>
              </a:rPr>
              <a:t>け</a:t>
            </a:r>
            <a:r>
              <a:rPr sz="725" spc="-5" dirty="0">
                <a:latin typeface="Meiryo UI"/>
                <a:cs typeface="Meiryo UI"/>
              </a:rPr>
              <a:t>る</a:t>
            </a:r>
            <a:r>
              <a:rPr sz="725" dirty="0">
                <a:latin typeface="Meiryo UI"/>
                <a:cs typeface="Meiryo UI"/>
              </a:rPr>
              <a:t>手</a:t>
            </a:r>
            <a:r>
              <a:rPr sz="725" spc="-14" dirty="0">
                <a:latin typeface="Meiryo UI"/>
                <a:cs typeface="Meiryo UI"/>
              </a:rPr>
              <a:t>続</a:t>
            </a:r>
            <a:r>
              <a:rPr sz="725" dirty="0">
                <a:latin typeface="Meiryo UI"/>
                <a:cs typeface="Meiryo UI"/>
              </a:rPr>
              <a:t>等 第６</a:t>
            </a:r>
            <a:r>
              <a:rPr sz="725" spc="222" dirty="0">
                <a:latin typeface="Meiryo UI"/>
                <a:cs typeface="Meiryo UI"/>
              </a:rPr>
              <a:t> </a:t>
            </a:r>
            <a:r>
              <a:rPr sz="725" dirty="0">
                <a:latin typeface="Meiryo UI"/>
                <a:cs typeface="Meiryo UI"/>
              </a:rPr>
              <a:t>厚生労働大臣の意見</a:t>
            </a:r>
          </a:p>
          <a:p>
            <a:pPr marL="175624" marR="1539162"/>
            <a:r>
              <a:rPr sz="725" dirty="0">
                <a:latin typeface="Meiryo UI"/>
                <a:cs typeface="Meiryo UI"/>
              </a:rPr>
              <a:t>第７</a:t>
            </a:r>
            <a:r>
              <a:rPr sz="725" spc="213" dirty="0">
                <a:latin typeface="Meiryo UI"/>
                <a:cs typeface="Meiryo UI"/>
              </a:rPr>
              <a:t> </a:t>
            </a:r>
            <a:r>
              <a:rPr sz="725" dirty="0">
                <a:latin typeface="Meiryo UI"/>
                <a:cs typeface="Meiryo UI"/>
              </a:rPr>
              <a:t>重篤</a:t>
            </a:r>
            <a:r>
              <a:rPr sz="725" spc="-5" dirty="0">
                <a:latin typeface="Meiryo UI"/>
                <a:cs typeface="Meiryo UI"/>
              </a:rPr>
              <a:t>な</a:t>
            </a:r>
            <a:r>
              <a:rPr sz="725" dirty="0">
                <a:latin typeface="Meiryo UI"/>
                <a:cs typeface="Meiryo UI"/>
              </a:rPr>
              <a:t>有害事象等に係</a:t>
            </a:r>
            <a:r>
              <a:rPr sz="725" spc="-5" dirty="0">
                <a:latin typeface="Meiryo UI"/>
                <a:cs typeface="Meiryo UI"/>
              </a:rPr>
              <a:t>る</a:t>
            </a:r>
            <a:r>
              <a:rPr sz="725" dirty="0">
                <a:latin typeface="Meiryo UI"/>
                <a:cs typeface="Meiryo UI"/>
              </a:rPr>
              <a:t>厚</a:t>
            </a:r>
            <a:r>
              <a:rPr sz="725" spc="-14" dirty="0">
                <a:latin typeface="Meiryo UI"/>
                <a:cs typeface="Meiryo UI"/>
              </a:rPr>
              <a:t>生</a:t>
            </a:r>
            <a:r>
              <a:rPr sz="725" dirty="0">
                <a:latin typeface="Meiryo UI"/>
                <a:cs typeface="Meiryo UI"/>
              </a:rPr>
              <a:t>労働</a:t>
            </a:r>
            <a:r>
              <a:rPr sz="725" spc="-14" dirty="0">
                <a:latin typeface="Meiryo UI"/>
                <a:cs typeface="Meiryo UI"/>
              </a:rPr>
              <a:t>大</a:t>
            </a:r>
            <a:r>
              <a:rPr sz="725" dirty="0">
                <a:latin typeface="Meiryo UI"/>
                <a:cs typeface="Meiryo UI"/>
              </a:rPr>
              <a:t>臣</a:t>
            </a:r>
            <a:r>
              <a:rPr sz="725" spc="-9" dirty="0">
                <a:latin typeface="Meiryo UI"/>
                <a:cs typeface="Meiryo UI"/>
              </a:rPr>
              <a:t>の</a:t>
            </a:r>
            <a:r>
              <a:rPr sz="725" dirty="0">
                <a:latin typeface="Meiryo UI"/>
                <a:cs typeface="Meiryo UI"/>
              </a:rPr>
              <a:t>意見 第８</a:t>
            </a:r>
            <a:r>
              <a:rPr sz="725" spc="222" dirty="0">
                <a:latin typeface="Meiryo UI"/>
                <a:cs typeface="Meiryo UI"/>
              </a:rPr>
              <a:t> </a:t>
            </a:r>
            <a:r>
              <a:rPr sz="725" dirty="0">
                <a:latin typeface="Meiryo UI"/>
                <a:cs typeface="Meiryo UI"/>
              </a:rPr>
              <a:t>厚生労働大臣の調査等</a:t>
            </a:r>
          </a:p>
          <a:p>
            <a:pPr marL="175624" marR="2344155"/>
            <a:r>
              <a:rPr sz="725" dirty="0">
                <a:latin typeface="Meiryo UI"/>
                <a:cs typeface="Meiryo UI"/>
              </a:rPr>
              <a:t>第９</a:t>
            </a:r>
            <a:r>
              <a:rPr sz="725" spc="181" dirty="0">
                <a:latin typeface="Meiryo UI"/>
                <a:cs typeface="Meiryo UI"/>
              </a:rPr>
              <a:t> </a:t>
            </a:r>
            <a:r>
              <a:rPr sz="725" dirty="0">
                <a:latin typeface="Meiryo UI"/>
                <a:cs typeface="Meiryo UI"/>
              </a:rPr>
              <a:t>重篤</a:t>
            </a:r>
            <a:r>
              <a:rPr sz="725" spc="-5" dirty="0">
                <a:latin typeface="Meiryo UI"/>
                <a:cs typeface="Meiryo UI"/>
              </a:rPr>
              <a:t>な</a:t>
            </a:r>
            <a:r>
              <a:rPr sz="725" dirty="0">
                <a:latin typeface="Meiryo UI"/>
                <a:cs typeface="Meiryo UI"/>
              </a:rPr>
              <a:t>有害事象への</a:t>
            </a:r>
            <a:r>
              <a:rPr sz="725" spc="-14" dirty="0">
                <a:latin typeface="Meiryo UI"/>
                <a:cs typeface="Meiryo UI"/>
              </a:rPr>
              <a:t>対</a:t>
            </a:r>
            <a:r>
              <a:rPr sz="725" dirty="0">
                <a:latin typeface="Meiryo UI"/>
                <a:cs typeface="Meiryo UI"/>
              </a:rPr>
              <a:t>応 第10</a:t>
            </a:r>
            <a:r>
              <a:rPr sz="725" spc="204" dirty="0">
                <a:latin typeface="Meiryo UI"/>
                <a:cs typeface="Meiryo UI"/>
              </a:rPr>
              <a:t> </a:t>
            </a:r>
            <a:r>
              <a:rPr sz="725" dirty="0">
                <a:latin typeface="Meiryo UI"/>
                <a:cs typeface="Meiryo UI"/>
              </a:rPr>
              <a:t>試料及び情報等</a:t>
            </a:r>
            <a:r>
              <a:rPr sz="725" spc="-9" dirty="0">
                <a:latin typeface="Meiryo UI"/>
                <a:cs typeface="Meiryo UI"/>
              </a:rPr>
              <a:t>の</a:t>
            </a:r>
            <a:r>
              <a:rPr sz="725" dirty="0">
                <a:latin typeface="Meiryo UI"/>
                <a:cs typeface="Meiryo UI"/>
              </a:rPr>
              <a:t>保管 第11</a:t>
            </a:r>
            <a:r>
              <a:rPr sz="725" spc="222" dirty="0">
                <a:latin typeface="Meiryo UI"/>
                <a:cs typeface="Meiryo UI"/>
              </a:rPr>
              <a:t> </a:t>
            </a:r>
            <a:r>
              <a:rPr sz="725" dirty="0">
                <a:latin typeface="Meiryo UI"/>
                <a:cs typeface="Meiryo UI"/>
              </a:rPr>
              <a:t>普及啓発</a:t>
            </a:r>
          </a:p>
        </p:txBody>
      </p:sp>
    </p:spTree>
    <p:extLst>
      <p:ext uri="{BB962C8B-B14F-4D97-AF65-F5344CB8AC3E}">
        <p14:creationId xmlns:p14="http://schemas.microsoft.com/office/powerpoint/2010/main" val="9639193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30183" y="3756180"/>
            <a:ext cx="7729789" cy="2374676"/>
          </a:xfrm>
          <a:custGeom>
            <a:avLst/>
            <a:gdLst/>
            <a:ahLst/>
            <a:cxnLst/>
            <a:rect l="l" t="t" r="r" b="b"/>
            <a:pathLst>
              <a:path w="8524240" h="2618740">
                <a:moveTo>
                  <a:pt x="8517636" y="0"/>
                </a:moveTo>
                <a:lnTo>
                  <a:pt x="6096" y="0"/>
                </a:lnTo>
                <a:lnTo>
                  <a:pt x="0" y="6095"/>
                </a:lnTo>
                <a:lnTo>
                  <a:pt x="0" y="2612141"/>
                </a:lnTo>
                <a:lnTo>
                  <a:pt x="6096" y="2618237"/>
                </a:lnTo>
                <a:lnTo>
                  <a:pt x="8517636" y="2618237"/>
                </a:lnTo>
                <a:lnTo>
                  <a:pt x="8523732" y="2612141"/>
                </a:lnTo>
                <a:lnTo>
                  <a:pt x="8523732" y="2604521"/>
                </a:lnTo>
                <a:lnTo>
                  <a:pt x="25908" y="2604521"/>
                </a:lnTo>
                <a:lnTo>
                  <a:pt x="13716" y="2592329"/>
                </a:lnTo>
                <a:lnTo>
                  <a:pt x="25908" y="2592329"/>
                </a:lnTo>
                <a:lnTo>
                  <a:pt x="25908" y="25907"/>
                </a:lnTo>
                <a:lnTo>
                  <a:pt x="13716" y="25907"/>
                </a:lnTo>
                <a:lnTo>
                  <a:pt x="25908" y="12191"/>
                </a:lnTo>
                <a:lnTo>
                  <a:pt x="8523732" y="12191"/>
                </a:lnTo>
                <a:lnTo>
                  <a:pt x="8523732" y="6095"/>
                </a:lnTo>
                <a:lnTo>
                  <a:pt x="8517636" y="0"/>
                </a:lnTo>
                <a:close/>
              </a:path>
              <a:path w="8524240" h="2618740">
                <a:moveTo>
                  <a:pt x="25908" y="2592329"/>
                </a:moveTo>
                <a:lnTo>
                  <a:pt x="13716" y="2592329"/>
                </a:lnTo>
                <a:lnTo>
                  <a:pt x="25908" y="2604521"/>
                </a:lnTo>
                <a:lnTo>
                  <a:pt x="25908" y="2592329"/>
                </a:lnTo>
                <a:close/>
              </a:path>
              <a:path w="8524240" h="2618740">
                <a:moveTo>
                  <a:pt x="8497824" y="2592329"/>
                </a:moveTo>
                <a:lnTo>
                  <a:pt x="25908" y="2592329"/>
                </a:lnTo>
                <a:lnTo>
                  <a:pt x="25908" y="2604521"/>
                </a:lnTo>
                <a:lnTo>
                  <a:pt x="8497824" y="2604521"/>
                </a:lnTo>
                <a:lnTo>
                  <a:pt x="8497824" y="2592329"/>
                </a:lnTo>
                <a:close/>
              </a:path>
              <a:path w="8524240" h="2618740">
                <a:moveTo>
                  <a:pt x="8497824" y="12191"/>
                </a:moveTo>
                <a:lnTo>
                  <a:pt x="8497824" y="2604521"/>
                </a:lnTo>
                <a:lnTo>
                  <a:pt x="8510016" y="2592329"/>
                </a:lnTo>
                <a:lnTo>
                  <a:pt x="8523732" y="2592329"/>
                </a:lnTo>
                <a:lnTo>
                  <a:pt x="8523732" y="25907"/>
                </a:lnTo>
                <a:lnTo>
                  <a:pt x="8510016" y="25907"/>
                </a:lnTo>
                <a:lnTo>
                  <a:pt x="8497824" y="12191"/>
                </a:lnTo>
                <a:close/>
              </a:path>
              <a:path w="8524240" h="2618740">
                <a:moveTo>
                  <a:pt x="8523732" y="2592329"/>
                </a:moveTo>
                <a:lnTo>
                  <a:pt x="8510016" y="2592329"/>
                </a:lnTo>
                <a:lnTo>
                  <a:pt x="8497824" y="2604521"/>
                </a:lnTo>
                <a:lnTo>
                  <a:pt x="8523732" y="2604521"/>
                </a:lnTo>
                <a:lnTo>
                  <a:pt x="8523732" y="2592329"/>
                </a:lnTo>
                <a:close/>
              </a:path>
              <a:path w="8524240" h="2618740">
                <a:moveTo>
                  <a:pt x="25908" y="12191"/>
                </a:moveTo>
                <a:lnTo>
                  <a:pt x="13716" y="25907"/>
                </a:lnTo>
                <a:lnTo>
                  <a:pt x="25908" y="25907"/>
                </a:lnTo>
                <a:lnTo>
                  <a:pt x="25908" y="12191"/>
                </a:lnTo>
                <a:close/>
              </a:path>
              <a:path w="8524240" h="2618740">
                <a:moveTo>
                  <a:pt x="8497824" y="12191"/>
                </a:moveTo>
                <a:lnTo>
                  <a:pt x="25908" y="12191"/>
                </a:lnTo>
                <a:lnTo>
                  <a:pt x="25908" y="25907"/>
                </a:lnTo>
                <a:lnTo>
                  <a:pt x="8497824" y="25907"/>
                </a:lnTo>
                <a:lnTo>
                  <a:pt x="8497824" y="12191"/>
                </a:lnTo>
                <a:close/>
              </a:path>
              <a:path w="8524240" h="2618740">
                <a:moveTo>
                  <a:pt x="8523732" y="12191"/>
                </a:moveTo>
                <a:lnTo>
                  <a:pt x="8497824" y="12191"/>
                </a:lnTo>
                <a:lnTo>
                  <a:pt x="8510016" y="25907"/>
                </a:lnTo>
                <a:lnTo>
                  <a:pt x="8523732" y="25907"/>
                </a:lnTo>
                <a:lnTo>
                  <a:pt x="8523732" y="12191"/>
                </a:lnTo>
                <a:close/>
              </a:path>
            </a:pathLst>
          </a:custGeom>
          <a:solidFill>
            <a:srgbClr val="001F60"/>
          </a:solidFill>
        </p:spPr>
        <p:txBody>
          <a:bodyPr wrap="square" lIns="0" tIns="0" rIns="0" bIns="0" rtlCol="0"/>
          <a:lstStyle/>
          <a:p>
            <a:endParaRPr sz="1632"/>
          </a:p>
        </p:txBody>
      </p:sp>
      <p:sp>
        <p:nvSpPr>
          <p:cNvPr id="3" name="object 3"/>
          <p:cNvSpPr/>
          <p:nvPr/>
        </p:nvSpPr>
        <p:spPr>
          <a:xfrm>
            <a:off x="1948263" y="316470"/>
            <a:ext cx="8291788" cy="431288"/>
          </a:xfrm>
          <a:custGeom>
            <a:avLst/>
            <a:gdLst/>
            <a:ahLst/>
            <a:cxnLst/>
            <a:rect l="l" t="t" r="r" b="b"/>
            <a:pathLst>
              <a:path w="9144000" h="475615">
                <a:moveTo>
                  <a:pt x="9144000" y="0"/>
                </a:moveTo>
                <a:lnTo>
                  <a:pt x="9131808" y="0"/>
                </a:lnTo>
                <a:lnTo>
                  <a:pt x="13716" y="0"/>
                </a:lnTo>
                <a:lnTo>
                  <a:pt x="0" y="0"/>
                </a:lnTo>
                <a:lnTo>
                  <a:pt x="0" y="13716"/>
                </a:lnTo>
                <a:lnTo>
                  <a:pt x="0" y="449580"/>
                </a:lnTo>
                <a:lnTo>
                  <a:pt x="0" y="461772"/>
                </a:lnTo>
                <a:lnTo>
                  <a:pt x="0" y="475488"/>
                </a:lnTo>
                <a:lnTo>
                  <a:pt x="9144000" y="475488"/>
                </a:lnTo>
                <a:lnTo>
                  <a:pt x="9144000" y="461772"/>
                </a:lnTo>
                <a:lnTo>
                  <a:pt x="9144000" y="449580"/>
                </a:lnTo>
                <a:lnTo>
                  <a:pt x="9144000" y="13716"/>
                </a:lnTo>
                <a:lnTo>
                  <a:pt x="9144000" y="0"/>
                </a:lnTo>
                <a:close/>
              </a:path>
            </a:pathLst>
          </a:custGeom>
          <a:solidFill>
            <a:srgbClr val="001F60"/>
          </a:solidFill>
        </p:spPr>
        <p:txBody>
          <a:bodyPr wrap="square" lIns="0" tIns="0" rIns="0" bIns="0" rtlCol="0"/>
          <a:lstStyle/>
          <a:p>
            <a:endParaRPr sz="1632">
              <a:latin typeface="Meiryo UI" panose="020B0604030504040204" pitchFamily="50" charset="-128"/>
              <a:ea typeface="Meiryo UI" panose="020B0604030504040204" pitchFamily="50" charset="-128"/>
            </a:endParaRPr>
          </a:p>
        </p:txBody>
      </p:sp>
      <p:sp>
        <p:nvSpPr>
          <p:cNvPr id="4" name="object 4"/>
          <p:cNvSpPr txBox="1">
            <a:spLocks noGrp="1"/>
          </p:cNvSpPr>
          <p:nvPr>
            <p:ph type="title"/>
          </p:nvPr>
        </p:nvSpPr>
        <p:spPr>
          <a:xfrm>
            <a:off x="3508040" y="338095"/>
            <a:ext cx="6812910" cy="346464"/>
          </a:xfrm>
          <a:prstGeom prst="rect">
            <a:avLst/>
          </a:prstGeom>
        </p:spPr>
        <p:txBody>
          <a:bodyPr vert="horz" wrap="square" lIns="0" tIns="11516" rIns="0" bIns="0" rtlCol="0" anchor="ctr">
            <a:spAutoFit/>
          </a:bodyPr>
          <a:lstStyle/>
          <a:p>
            <a:pPr marL="11516">
              <a:lnSpc>
                <a:spcPct val="100000"/>
              </a:lnSpc>
              <a:spcBef>
                <a:spcPts val="91"/>
              </a:spcBef>
            </a:pPr>
            <a:r>
              <a:rPr sz="2176" dirty="0">
                <a:solidFill>
                  <a:schemeClr val="bg1"/>
                </a:solidFill>
                <a:latin typeface="Meiryo UI" panose="020B0604030504040204" pitchFamily="50" charset="-128"/>
                <a:ea typeface="Meiryo UI" panose="020B0604030504040204" pitchFamily="50" charset="-128"/>
              </a:rPr>
              <a:t>遺伝子治療等臨床研究（</a:t>
            </a:r>
            <a:r>
              <a:rPr sz="2176" dirty="0">
                <a:solidFill>
                  <a:schemeClr val="bg1"/>
                </a:solidFill>
                <a:latin typeface="Meiryo UI" panose="020B0604030504040204" pitchFamily="50" charset="-128"/>
                <a:ea typeface="Meiryo UI" panose="020B0604030504040204" pitchFamily="50" charset="-128"/>
                <a:cs typeface="Calibri"/>
              </a:rPr>
              <a:t>in</a:t>
            </a:r>
            <a:r>
              <a:rPr sz="2176" spc="-77" dirty="0">
                <a:solidFill>
                  <a:schemeClr val="bg1"/>
                </a:solidFill>
                <a:latin typeface="Meiryo UI" panose="020B0604030504040204" pitchFamily="50" charset="-128"/>
                <a:ea typeface="Meiryo UI" panose="020B0604030504040204" pitchFamily="50" charset="-128"/>
                <a:cs typeface="Calibri"/>
              </a:rPr>
              <a:t> </a:t>
            </a:r>
            <a:r>
              <a:rPr sz="2176" spc="-9" dirty="0">
                <a:solidFill>
                  <a:schemeClr val="bg1"/>
                </a:solidFill>
                <a:latin typeface="Meiryo UI" panose="020B0604030504040204" pitchFamily="50" charset="-128"/>
                <a:ea typeface="Meiryo UI" panose="020B0604030504040204" pitchFamily="50" charset="-128"/>
                <a:cs typeface="Calibri"/>
              </a:rPr>
              <a:t>vivo</a:t>
            </a:r>
            <a:r>
              <a:rPr sz="2176" spc="-9" dirty="0">
                <a:solidFill>
                  <a:schemeClr val="bg1"/>
                </a:solidFill>
                <a:latin typeface="Meiryo UI" panose="020B0604030504040204" pitchFamily="50" charset="-128"/>
                <a:ea typeface="Meiryo UI" panose="020B0604030504040204" pitchFamily="50" charset="-128"/>
              </a:rPr>
              <a:t>）</a:t>
            </a:r>
            <a:r>
              <a:rPr sz="2176" dirty="0">
                <a:solidFill>
                  <a:schemeClr val="bg1"/>
                </a:solidFill>
                <a:latin typeface="Meiryo UI" panose="020B0604030504040204" pitchFamily="50" charset="-128"/>
                <a:ea typeface="Meiryo UI" panose="020B0604030504040204" pitchFamily="50" charset="-128"/>
              </a:rPr>
              <a:t>実施の手続</a:t>
            </a:r>
            <a:endParaRPr sz="2176" dirty="0">
              <a:solidFill>
                <a:schemeClr val="bg1"/>
              </a:solidFill>
              <a:latin typeface="Meiryo UI" panose="020B0604030504040204" pitchFamily="50" charset="-128"/>
              <a:ea typeface="Meiryo UI" panose="020B0604030504040204" pitchFamily="50" charset="-128"/>
              <a:cs typeface="Calibri"/>
            </a:endParaRPr>
          </a:p>
        </p:txBody>
      </p:sp>
      <p:sp>
        <p:nvSpPr>
          <p:cNvPr id="5" name="object 5"/>
          <p:cNvSpPr/>
          <p:nvPr/>
        </p:nvSpPr>
        <p:spPr>
          <a:xfrm>
            <a:off x="4855917" y="941118"/>
            <a:ext cx="2478323" cy="845878"/>
          </a:xfrm>
          <a:custGeom>
            <a:avLst/>
            <a:gdLst/>
            <a:ahLst/>
            <a:cxnLst/>
            <a:rect l="l" t="t" r="r" b="b"/>
            <a:pathLst>
              <a:path w="2733040" h="932814">
                <a:moveTo>
                  <a:pt x="2731008" y="0"/>
                </a:moveTo>
                <a:lnTo>
                  <a:pt x="1524" y="0"/>
                </a:lnTo>
                <a:lnTo>
                  <a:pt x="0" y="1524"/>
                </a:lnTo>
                <a:lnTo>
                  <a:pt x="0" y="931164"/>
                </a:lnTo>
                <a:lnTo>
                  <a:pt x="1524" y="932688"/>
                </a:lnTo>
                <a:lnTo>
                  <a:pt x="2731008" y="932688"/>
                </a:lnTo>
                <a:lnTo>
                  <a:pt x="2732532" y="931164"/>
                </a:lnTo>
                <a:lnTo>
                  <a:pt x="2732532" y="928116"/>
                </a:lnTo>
                <a:lnTo>
                  <a:pt x="9144" y="928116"/>
                </a:lnTo>
                <a:lnTo>
                  <a:pt x="4572" y="923544"/>
                </a:lnTo>
                <a:lnTo>
                  <a:pt x="9144" y="923544"/>
                </a:lnTo>
                <a:lnTo>
                  <a:pt x="9144" y="9144"/>
                </a:lnTo>
                <a:lnTo>
                  <a:pt x="4572" y="9144"/>
                </a:lnTo>
                <a:lnTo>
                  <a:pt x="9144" y="4572"/>
                </a:lnTo>
                <a:lnTo>
                  <a:pt x="2732532" y="4572"/>
                </a:lnTo>
                <a:lnTo>
                  <a:pt x="2732532" y="1524"/>
                </a:lnTo>
                <a:lnTo>
                  <a:pt x="2731008" y="0"/>
                </a:lnTo>
                <a:close/>
              </a:path>
              <a:path w="2733040" h="932814">
                <a:moveTo>
                  <a:pt x="9144" y="923544"/>
                </a:moveTo>
                <a:lnTo>
                  <a:pt x="4572" y="923544"/>
                </a:lnTo>
                <a:lnTo>
                  <a:pt x="9144" y="928116"/>
                </a:lnTo>
                <a:lnTo>
                  <a:pt x="9144" y="923544"/>
                </a:lnTo>
                <a:close/>
              </a:path>
              <a:path w="2733040" h="932814">
                <a:moveTo>
                  <a:pt x="2723388" y="923544"/>
                </a:moveTo>
                <a:lnTo>
                  <a:pt x="9144" y="923544"/>
                </a:lnTo>
                <a:lnTo>
                  <a:pt x="9144" y="928116"/>
                </a:lnTo>
                <a:lnTo>
                  <a:pt x="2723388" y="928116"/>
                </a:lnTo>
                <a:lnTo>
                  <a:pt x="2723388" y="923544"/>
                </a:lnTo>
                <a:close/>
              </a:path>
              <a:path w="2733040" h="932814">
                <a:moveTo>
                  <a:pt x="2723388" y="4572"/>
                </a:moveTo>
                <a:lnTo>
                  <a:pt x="2723388" y="928116"/>
                </a:lnTo>
                <a:lnTo>
                  <a:pt x="2727960" y="923544"/>
                </a:lnTo>
                <a:lnTo>
                  <a:pt x="2732532" y="923544"/>
                </a:lnTo>
                <a:lnTo>
                  <a:pt x="2732532" y="9144"/>
                </a:lnTo>
                <a:lnTo>
                  <a:pt x="2727960" y="9144"/>
                </a:lnTo>
                <a:lnTo>
                  <a:pt x="2723388" y="4572"/>
                </a:lnTo>
                <a:close/>
              </a:path>
              <a:path w="2733040" h="932814">
                <a:moveTo>
                  <a:pt x="2732532" y="923544"/>
                </a:moveTo>
                <a:lnTo>
                  <a:pt x="2727960" y="923544"/>
                </a:lnTo>
                <a:lnTo>
                  <a:pt x="2723388" y="928116"/>
                </a:lnTo>
                <a:lnTo>
                  <a:pt x="2732532" y="928116"/>
                </a:lnTo>
                <a:lnTo>
                  <a:pt x="2732532" y="923544"/>
                </a:lnTo>
                <a:close/>
              </a:path>
              <a:path w="2733040" h="932814">
                <a:moveTo>
                  <a:pt x="9144" y="4572"/>
                </a:moveTo>
                <a:lnTo>
                  <a:pt x="4572" y="9144"/>
                </a:lnTo>
                <a:lnTo>
                  <a:pt x="9144" y="9144"/>
                </a:lnTo>
                <a:lnTo>
                  <a:pt x="9144" y="4572"/>
                </a:lnTo>
                <a:close/>
              </a:path>
              <a:path w="2733040" h="932814">
                <a:moveTo>
                  <a:pt x="2723388" y="4572"/>
                </a:moveTo>
                <a:lnTo>
                  <a:pt x="9144" y="4572"/>
                </a:lnTo>
                <a:lnTo>
                  <a:pt x="9144" y="9144"/>
                </a:lnTo>
                <a:lnTo>
                  <a:pt x="2723388" y="9144"/>
                </a:lnTo>
                <a:lnTo>
                  <a:pt x="2723388" y="4572"/>
                </a:lnTo>
                <a:close/>
              </a:path>
              <a:path w="2733040" h="932814">
                <a:moveTo>
                  <a:pt x="2732532" y="4572"/>
                </a:moveTo>
                <a:lnTo>
                  <a:pt x="2723388" y="4572"/>
                </a:lnTo>
                <a:lnTo>
                  <a:pt x="2727960" y="9144"/>
                </a:lnTo>
                <a:lnTo>
                  <a:pt x="2732532" y="9144"/>
                </a:lnTo>
                <a:lnTo>
                  <a:pt x="2732532" y="4572"/>
                </a:lnTo>
                <a:close/>
              </a:path>
            </a:pathLst>
          </a:custGeom>
          <a:solidFill>
            <a:srgbClr val="001F60"/>
          </a:solidFill>
        </p:spPr>
        <p:txBody>
          <a:bodyPr wrap="square" lIns="0" tIns="0" rIns="0" bIns="0" rtlCol="0"/>
          <a:lstStyle/>
          <a:p>
            <a:endParaRPr sz="1632">
              <a:latin typeface="Meiryo UI" panose="020B0604030504040204" pitchFamily="50" charset="-128"/>
              <a:ea typeface="Meiryo UI" panose="020B0604030504040204" pitchFamily="50" charset="-128"/>
            </a:endParaRPr>
          </a:p>
        </p:txBody>
      </p:sp>
      <p:grpSp>
        <p:nvGrpSpPr>
          <p:cNvPr id="6" name="object 6"/>
          <p:cNvGrpSpPr/>
          <p:nvPr/>
        </p:nvGrpSpPr>
        <p:grpSpPr>
          <a:xfrm>
            <a:off x="5903446" y="1847687"/>
            <a:ext cx="382919" cy="355280"/>
            <a:chOff x="5134355" y="2037588"/>
            <a:chExt cx="422275" cy="391795"/>
          </a:xfrm>
        </p:grpSpPr>
        <p:sp>
          <p:nvSpPr>
            <p:cNvPr id="7" name="object 7"/>
            <p:cNvSpPr/>
            <p:nvPr/>
          </p:nvSpPr>
          <p:spPr>
            <a:xfrm>
              <a:off x="5164835" y="2049780"/>
              <a:ext cx="361315" cy="361315"/>
            </a:xfrm>
            <a:custGeom>
              <a:avLst/>
              <a:gdLst/>
              <a:ahLst/>
              <a:cxnLst/>
              <a:rect l="l" t="t" r="r" b="b"/>
              <a:pathLst>
                <a:path w="361314" h="361314">
                  <a:moveTo>
                    <a:pt x="271272" y="0"/>
                  </a:moveTo>
                  <a:lnTo>
                    <a:pt x="89915" y="0"/>
                  </a:lnTo>
                  <a:lnTo>
                    <a:pt x="89915" y="181355"/>
                  </a:lnTo>
                  <a:lnTo>
                    <a:pt x="0" y="181355"/>
                  </a:lnTo>
                  <a:lnTo>
                    <a:pt x="179831" y="361188"/>
                  </a:lnTo>
                  <a:lnTo>
                    <a:pt x="361188" y="181355"/>
                  </a:lnTo>
                  <a:lnTo>
                    <a:pt x="271272" y="181355"/>
                  </a:lnTo>
                  <a:lnTo>
                    <a:pt x="271272" y="0"/>
                  </a:lnTo>
                  <a:close/>
                </a:path>
              </a:pathLst>
            </a:custGeom>
            <a:solidFill>
              <a:srgbClr val="4F80BC"/>
            </a:solidFill>
          </p:spPr>
          <p:txBody>
            <a:bodyPr wrap="square" lIns="0" tIns="0" rIns="0" bIns="0" rtlCol="0"/>
            <a:lstStyle/>
            <a:p>
              <a:endParaRPr sz="1632">
                <a:latin typeface="Meiryo UI" panose="020B0604030504040204" pitchFamily="50" charset="-128"/>
                <a:ea typeface="Meiryo UI" panose="020B0604030504040204" pitchFamily="50" charset="-128"/>
              </a:endParaRPr>
            </a:p>
          </p:txBody>
        </p:sp>
        <p:sp>
          <p:nvSpPr>
            <p:cNvPr id="8" name="object 8"/>
            <p:cNvSpPr/>
            <p:nvPr/>
          </p:nvSpPr>
          <p:spPr>
            <a:xfrm>
              <a:off x="5134355" y="2037588"/>
              <a:ext cx="422275" cy="391795"/>
            </a:xfrm>
            <a:custGeom>
              <a:avLst/>
              <a:gdLst/>
              <a:ahLst/>
              <a:cxnLst/>
              <a:rect l="l" t="t" r="r" b="b"/>
              <a:pathLst>
                <a:path w="422275" h="391794">
                  <a:moveTo>
                    <a:pt x="108204" y="179832"/>
                  </a:moveTo>
                  <a:lnTo>
                    <a:pt x="0" y="179832"/>
                  </a:lnTo>
                  <a:lnTo>
                    <a:pt x="210312" y="391668"/>
                  </a:lnTo>
                  <a:lnTo>
                    <a:pt x="237744" y="364236"/>
                  </a:lnTo>
                  <a:lnTo>
                    <a:pt x="202692" y="364236"/>
                  </a:lnTo>
                  <a:lnTo>
                    <a:pt x="211074" y="355854"/>
                  </a:lnTo>
                  <a:lnTo>
                    <a:pt x="60959" y="205739"/>
                  </a:lnTo>
                  <a:lnTo>
                    <a:pt x="30480" y="205739"/>
                  </a:lnTo>
                  <a:lnTo>
                    <a:pt x="39624" y="184404"/>
                  </a:lnTo>
                  <a:lnTo>
                    <a:pt x="108204" y="184404"/>
                  </a:lnTo>
                  <a:lnTo>
                    <a:pt x="108204" y="179832"/>
                  </a:lnTo>
                  <a:close/>
                </a:path>
                <a:path w="422275" h="391794">
                  <a:moveTo>
                    <a:pt x="211074" y="355854"/>
                  </a:moveTo>
                  <a:lnTo>
                    <a:pt x="202692" y="364236"/>
                  </a:lnTo>
                  <a:lnTo>
                    <a:pt x="219456" y="364236"/>
                  </a:lnTo>
                  <a:lnTo>
                    <a:pt x="211074" y="355854"/>
                  </a:lnTo>
                  <a:close/>
                </a:path>
                <a:path w="422275" h="391794">
                  <a:moveTo>
                    <a:pt x="382524" y="184404"/>
                  </a:moveTo>
                  <a:lnTo>
                    <a:pt x="211074" y="355854"/>
                  </a:lnTo>
                  <a:lnTo>
                    <a:pt x="219456" y="364236"/>
                  </a:lnTo>
                  <a:lnTo>
                    <a:pt x="237744" y="364236"/>
                  </a:lnTo>
                  <a:lnTo>
                    <a:pt x="396240" y="205739"/>
                  </a:lnTo>
                  <a:lnTo>
                    <a:pt x="391668" y="205739"/>
                  </a:lnTo>
                  <a:lnTo>
                    <a:pt x="382524" y="184404"/>
                  </a:lnTo>
                  <a:close/>
                </a:path>
                <a:path w="422275" h="391794">
                  <a:moveTo>
                    <a:pt x="39624" y="184404"/>
                  </a:moveTo>
                  <a:lnTo>
                    <a:pt x="30480" y="205739"/>
                  </a:lnTo>
                  <a:lnTo>
                    <a:pt x="60959" y="205739"/>
                  </a:lnTo>
                  <a:lnTo>
                    <a:pt x="39624" y="184404"/>
                  </a:lnTo>
                  <a:close/>
                </a:path>
                <a:path w="422275" h="391794">
                  <a:moveTo>
                    <a:pt x="108204" y="184404"/>
                  </a:moveTo>
                  <a:lnTo>
                    <a:pt x="39624" y="184404"/>
                  </a:lnTo>
                  <a:lnTo>
                    <a:pt x="60959" y="205739"/>
                  </a:lnTo>
                  <a:lnTo>
                    <a:pt x="134112" y="205739"/>
                  </a:lnTo>
                  <a:lnTo>
                    <a:pt x="134112" y="193548"/>
                  </a:lnTo>
                  <a:lnTo>
                    <a:pt x="108204" y="193548"/>
                  </a:lnTo>
                  <a:lnTo>
                    <a:pt x="108204" y="184404"/>
                  </a:lnTo>
                  <a:close/>
                </a:path>
                <a:path w="422275" h="391794">
                  <a:moveTo>
                    <a:pt x="288036" y="12192"/>
                  </a:moveTo>
                  <a:lnTo>
                    <a:pt x="288036" y="205739"/>
                  </a:lnTo>
                  <a:lnTo>
                    <a:pt x="361188" y="205739"/>
                  </a:lnTo>
                  <a:lnTo>
                    <a:pt x="373380" y="193548"/>
                  </a:lnTo>
                  <a:lnTo>
                    <a:pt x="313944" y="193548"/>
                  </a:lnTo>
                  <a:lnTo>
                    <a:pt x="301752" y="179832"/>
                  </a:lnTo>
                  <a:lnTo>
                    <a:pt x="313944" y="179832"/>
                  </a:lnTo>
                  <a:lnTo>
                    <a:pt x="313944" y="25908"/>
                  </a:lnTo>
                  <a:lnTo>
                    <a:pt x="301752" y="25908"/>
                  </a:lnTo>
                  <a:lnTo>
                    <a:pt x="288036" y="12192"/>
                  </a:lnTo>
                  <a:close/>
                </a:path>
                <a:path w="422275" h="391794">
                  <a:moveTo>
                    <a:pt x="417575" y="184404"/>
                  </a:moveTo>
                  <a:lnTo>
                    <a:pt x="382524" y="184404"/>
                  </a:lnTo>
                  <a:lnTo>
                    <a:pt x="391668" y="205739"/>
                  </a:lnTo>
                  <a:lnTo>
                    <a:pt x="396240" y="205739"/>
                  </a:lnTo>
                  <a:lnTo>
                    <a:pt x="417575" y="184404"/>
                  </a:lnTo>
                  <a:close/>
                </a:path>
                <a:path w="422275" h="391794">
                  <a:moveTo>
                    <a:pt x="313944" y="0"/>
                  </a:moveTo>
                  <a:lnTo>
                    <a:pt x="108204" y="0"/>
                  </a:lnTo>
                  <a:lnTo>
                    <a:pt x="108204" y="193548"/>
                  </a:lnTo>
                  <a:lnTo>
                    <a:pt x="120396" y="179832"/>
                  </a:lnTo>
                  <a:lnTo>
                    <a:pt x="134112" y="179832"/>
                  </a:lnTo>
                  <a:lnTo>
                    <a:pt x="134112" y="25908"/>
                  </a:lnTo>
                  <a:lnTo>
                    <a:pt x="120396" y="25908"/>
                  </a:lnTo>
                  <a:lnTo>
                    <a:pt x="134112" y="12192"/>
                  </a:lnTo>
                  <a:lnTo>
                    <a:pt x="313944" y="12192"/>
                  </a:lnTo>
                  <a:lnTo>
                    <a:pt x="313944" y="0"/>
                  </a:lnTo>
                  <a:close/>
                </a:path>
                <a:path w="422275" h="391794">
                  <a:moveTo>
                    <a:pt x="134112" y="179832"/>
                  </a:moveTo>
                  <a:lnTo>
                    <a:pt x="120396" y="179832"/>
                  </a:lnTo>
                  <a:lnTo>
                    <a:pt x="108204" y="193548"/>
                  </a:lnTo>
                  <a:lnTo>
                    <a:pt x="134112" y="193548"/>
                  </a:lnTo>
                  <a:lnTo>
                    <a:pt x="134112" y="179832"/>
                  </a:lnTo>
                  <a:close/>
                </a:path>
                <a:path w="422275" h="391794">
                  <a:moveTo>
                    <a:pt x="313944" y="179832"/>
                  </a:moveTo>
                  <a:lnTo>
                    <a:pt x="301752" y="179832"/>
                  </a:lnTo>
                  <a:lnTo>
                    <a:pt x="313944" y="193548"/>
                  </a:lnTo>
                  <a:lnTo>
                    <a:pt x="313944" y="179832"/>
                  </a:lnTo>
                  <a:close/>
                </a:path>
                <a:path w="422275" h="391794">
                  <a:moveTo>
                    <a:pt x="422148" y="179832"/>
                  </a:moveTo>
                  <a:lnTo>
                    <a:pt x="313944" y="179832"/>
                  </a:lnTo>
                  <a:lnTo>
                    <a:pt x="313944" y="193548"/>
                  </a:lnTo>
                  <a:lnTo>
                    <a:pt x="373380" y="193548"/>
                  </a:lnTo>
                  <a:lnTo>
                    <a:pt x="382524" y="184404"/>
                  </a:lnTo>
                  <a:lnTo>
                    <a:pt x="417575" y="184404"/>
                  </a:lnTo>
                  <a:lnTo>
                    <a:pt x="422148" y="179832"/>
                  </a:lnTo>
                  <a:close/>
                </a:path>
                <a:path w="422275" h="391794">
                  <a:moveTo>
                    <a:pt x="134112" y="12192"/>
                  </a:moveTo>
                  <a:lnTo>
                    <a:pt x="120396" y="25908"/>
                  </a:lnTo>
                  <a:lnTo>
                    <a:pt x="134112" y="25908"/>
                  </a:lnTo>
                  <a:lnTo>
                    <a:pt x="134112" y="12192"/>
                  </a:lnTo>
                  <a:close/>
                </a:path>
                <a:path w="422275" h="391794">
                  <a:moveTo>
                    <a:pt x="288036" y="12192"/>
                  </a:moveTo>
                  <a:lnTo>
                    <a:pt x="134112" y="12192"/>
                  </a:lnTo>
                  <a:lnTo>
                    <a:pt x="134112" y="25908"/>
                  </a:lnTo>
                  <a:lnTo>
                    <a:pt x="288036" y="25908"/>
                  </a:lnTo>
                  <a:lnTo>
                    <a:pt x="288036" y="12192"/>
                  </a:lnTo>
                  <a:close/>
                </a:path>
                <a:path w="422275" h="391794">
                  <a:moveTo>
                    <a:pt x="313944" y="12192"/>
                  </a:moveTo>
                  <a:lnTo>
                    <a:pt x="288036" y="12192"/>
                  </a:lnTo>
                  <a:lnTo>
                    <a:pt x="301752" y="25908"/>
                  </a:lnTo>
                  <a:lnTo>
                    <a:pt x="313944" y="25908"/>
                  </a:lnTo>
                  <a:lnTo>
                    <a:pt x="313944" y="12192"/>
                  </a:lnTo>
                  <a:close/>
                </a:path>
              </a:pathLst>
            </a:custGeom>
            <a:solidFill>
              <a:srgbClr val="385D89"/>
            </a:solidFill>
          </p:spPr>
          <p:txBody>
            <a:bodyPr wrap="square" lIns="0" tIns="0" rIns="0" bIns="0" rtlCol="0"/>
            <a:lstStyle/>
            <a:p>
              <a:endParaRPr sz="1632">
                <a:latin typeface="Meiryo UI" panose="020B0604030504040204" pitchFamily="50" charset="-128"/>
                <a:ea typeface="Meiryo UI" panose="020B0604030504040204" pitchFamily="50" charset="-128"/>
              </a:endParaRPr>
            </a:p>
          </p:txBody>
        </p:sp>
      </p:grpSp>
      <p:sp>
        <p:nvSpPr>
          <p:cNvPr id="9" name="object 9"/>
          <p:cNvSpPr/>
          <p:nvPr/>
        </p:nvSpPr>
        <p:spPr>
          <a:xfrm>
            <a:off x="3766928" y="2247074"/>
            <a:ext cx="4656070" cy="1097510"/>
          </a:xfrm>
          <a:custGeom>
            <a:avLst/>
            <a:gdLst/>
            <a:ahLst/>
            <a:cxnLst/>
            <a:rect l="l" t="t" r="r" b="b"/>
            <a:pathLst>
              <a:path w="5134609" h="1210310">
                <a:moveTo>
                  <a:pt x="5131308" y="0"/>
                </a:moveTo>
                <a:lnTo>
                  <a:pt x="3048" y="0"/>
                </a:lnTo>
                <a:lnTo>
                  <a:pt x="0" y="1524"/>
                </a:lnTo>
                <a:lnTo>
                  <a:pt x="0" y="1207008"/>
                </a:lnTo>
                <a:lnTo>
                  <a:pt x="3048" y="1210056"/>
                </a:lnTo>
                <a:lnTo>
                  <a:pt x="5131308" y="1210056"/>
                </a:lnTo>
                <a:lnTo>
                  <a:pt x="5134356" y="1207008"/>
                </a:lnTo>
                <a:lnTo>
                  <a:pt x="5134356" y="1205484"/>
                </a:lnTo>
                <a:lnTo>
                  <a:pt x="10668" y="1205484"/>
                </a:lnTo>
                <a:lnTo>
                  <a:pt x="6096" y="1199388"/>
                </a:lnTo>
                <a:lnTo>
                  <a:pt x="10668" y="1199388"/>
                </a:lnTo>
                <a:lnTo>
                  <a:pt x="10668" y="9144"/>
                </a:lnTo>
                <a:lnTo>
                  <a:pt x="6096" y="9144"/>
                </a:lnTo>
                <a:lnTo>
                  <a:pt x="10668" y="4572"/>
                </a:lnTo>
                <a:lnTo>
                  <a:pt x="5134356" y="4572"/>
                </a:lnTo>
                <a:lnTo>
                  <a:pt x="5134356" y="1524"/>
                </a:lnTo>
                <a:lnTo>
                  <a:pt x="5131308" y="0"/>
                </a:lnTo>
                <a:close/>
              </a:path>
              <a:path w="5134609" h="1210310">
                <a:moveTo>
                  <a:pt x="10668" y="1199388"/>
                </a:moveTo>
                <a:lnTo>
                  <a:pt x="6096" y="1199388"/>
                </a:lnTo>
                <a:lnTo>
                  <a:pt x="10668" y="1205484"/>
                </a:lnTo>
                <a:lnTo>
                  <a:pt x="10668" y="1199388"/>
                </a:lnTo>
                <a:close/>
              </a:path>
              <a:path w="5134609" h="1210310">
                <a:moveTo>
                  <a:pt x="5123688" y="1199388"/>
                </a:moveTo>
                <a:lnTo>
                  <a:pt x="10668" y="1199388"/>
                </a:lnTo>
                <a:lnTo>
                  <a:pt x="10668" y="1205484"/>
                </a:lnTo>
                <a:lnTo>
                  <a:pt x="5123688" y="1205484"/>
                </a:lnTo>
                <a:lnTo>
                  <a:pt x="5123688" y="1199388"/>
                </a:lnTo>
                <a:close/>
              </a:path>
              <a:path w="5134609" h="1210310">
                <a:moveTo>
                  <a:pt x="5123688" y="4572"/>
                </a:moveTo>
                <a:lnTo>
                  <a:pt x="5123688" y="1205484"/>
                </a:lnTo>
                <a:lnTo>
                  <a:pt x="5128259" y="1199388"/>
                </a:lnTo>
                <a:lnTo>
                  <a:pt x="5134356" y="1199388"/>
                </a:lnTo>
                <a:lnTo>
                  <a:pt x="5134356" y="9144"/>
                </a:lnTo>
                <a:lnTo>
                  <a:pt x="5128259" y="9144"/>
                </a:lnTo>
                <a:lnTo>
                  <a:pt x="5123688" y="4572"/>
                </a:lnTo>
                <a:close/>
              </a:path>
              <a:path w="5134609" h="1210310">
                <a:moveTo>
                  <a:pt x="5134356" y="1199388"/>
                </a:moveTo>
                <a:lnTo>
                  <a:pt x="5128259" y="1199388"/>
                </a:lnTo>
                <a:lnTo>
                  <a:pt x="5123688" y="1205484"/>
                </a:lnTo>
                <a:lnTo>
                  <a:pt x="5134356" y="1205484"/>
                </a:lnTo>
                <a:lnTo>
                  <a:pt x="5134356" y="1199388"/>
                </a:lnTo>
                <a:close/>
              </a:path>
              <a:path w="5134609" h="1210310">
                <a:moveTo>
                  <a:pt x="10668" y="4572"/>
                </a:moveTo>
                <a:lnTo>
                  <a:pt x="6096" y="9144"/>
                </a:lnTo>
                <a:lnTo>
                  <a:pt x="10668" y="9144"/>
                </a:lnTo>
                <a:lnTo>
                  <a:pt x="10668" y="4572"/>
                </a:lnTo>
                <a:close/>
              </a:path>
              <a:path w="5134609" h="1210310">
                <a:moveTo>
                  <a:pt x="5123688" y="4572"/>
                </a:moveTo>
                <a:lnTo>
                  <a:pt x="10668" y="4572"/>
                </a:lnTo>
                <a:lnTo>
                  <a:pt x="10668" y="9144"/>
                </a:lnTo>
                <a:lnTo>
                  <a:pt x="5123688" y="9144"/>
                </a:lnTo>
                <a:lnTo>
                  <a:pt x="5123688" y="4572"/>
                </a:lnTo>
                <a:close/>
              </a:path>
              <a:path w="5134609" h="1210310">
                <a:moveTo>
                  <a:pt x="5134356" y="4572"/>
                </a:moveTo>
                <a:lnTo>
                  <a:pt x="5123688" y="4572"/>
                </a:lnTo>
                <a:lnTo>
                  <a:pt x="5128259" y="9144"/>
                </a:lnTo>
                <a:lnTo>
                  <a:pt x="5134356" y="9144"/>
                </a:lnTo>
                <a:lnTo>
                  <a:pt x="5134356" y="4572"/>
                </a:lnTo>
                <a:close/>
              </a:path>
            </a:pathLst>
          </a:custGeom>
          <a:solidFill>
            <a:srgbClr val="001F60"/>
          </a:solidFill>
        </p:spPr>
        <p:txBody>
          <a:bodyPr wrap="square" lIns="0" tIns="0" rIns="0" bIns="0" rtlCol="0"/>
          <a:lstStyle/>
          <a:p>
            <a:endParaRPr sz="1632">
              <a:latin typeface="Meiryo UI" panose="020B0604030504040204" pitchFamily="50" charset="-128"/>
              <a:ea typeface="Meiryo UI" panose="020B0604030504040204" pitchFamily="50" charset="-128"/>
            </a:endParaRPr>
          </a:p>
        </p:txBody>
      </p:sp>
      <p:sp>
        <p:nvSpPr>
          <p:cNvPr id="10" name="object 10"/>
          <p:cNvSpPr txBox="1"/>
          <p:nvPr/>
        </p:nvSpPr>
        <p:spPr>
          <a:xfrm>
            <a:off x="3865970" y="965532"/>
            <a:ext cx="4456836" cy="2305783"/>
          </a:xfrm>
          <a:prstGeom prst="rect">
            <a:avLst/>
          </a:prstGeom>
        </p:spPr>
        <p:txBody>
          <a:bodyPr vert="horz" wrap="square" lIns="0" tIns="11516" rIns="0" bIns="0" rtlCol="0">
            <a:spAutoFit/>
          </a:bodyPr>
          <a:lstStyle/>
          <a:p>
            <a:pPr marL="1087720" marR="1081386" algn="ctr">
              <a:spcBef>
                <a:spcPts val="91"/>
              </a:spcBef>
            </a:pPr>
            <a:r>
              <a:rPr sz="1632" dirty="0">
                <a:latin typeface="Meiryo UI" panose="020B0604030504040204" pitchFamily="50" charset="-128"/>
                <a:ea typeface="Meiryo UI" panose="020B0604030504040204" pitchFamily="50" charset="-128"/>
                <a:cs typeface="ＭＳ Ｐゴシック"/>
              </a:rPr>
              <a:t>臨床研究法</a:t>
            </a:r>
            <a:r>
              <a:rPr sz="1632" spc="-5" dirty="0">
                <a:latin typeface="Meiryo UI" panose="020B0604030504040204" pitchFamily="50" charset="-128"/>
                <a:ea typeface="Meiryo UI" panose="020B0604030504040204" pitchFamily="50" charset="-128"/>
                <a:cs typeface="ＭＳ Ｐゴシック"/>
              </a:rPr>
              <a:t>に</a:t>
            </a:r>
            <a:r>
              <a:rPr sz="1632" dirty="0">
                <a:latin typeface="Meiryo UI" panose="020B0604030504040204" pitchFamily="50" charset="-128"/>
                <a:ea typeface="Meiryo UI" panose="020B0604030504040204" pitchFamily="50" charset="-128"/>
                <a:cs typeface="ＭＳ Ｐゴシック"/>
              </a:rPr>
              <a:t>規定された 認定臨床研究審査委員会 </a:t>
            </a:r>
            <a:r>
              <a:rPr sz="1632" spc="-5" dirty="0">
                <a:latin typeface="Meiryo UI" panose="020B0604030504040204" pitchFamily="50" charset="-128"/>
                <a:ea typeface="Meiryo UI" panose="020B0604030504040204" pitchFamily="50" charset="-128"/>
                <a:cs typeface="ＭＳ Ｐゴシック"/>
              </a:rPr>
              <a:t>に</a:t>
            </a:r>
            <a:r>
              <a:rPr sz="1632" dirty="0">
                <a:latin typeface="Meiryo UI" panose="020B0604030504040204" pitchFamily="50" charset="-128"/>
                <a:ea typeface="Meiryo UI" panose="020B0604030504040204" pitchFamily="50" charset="-128"/>
                <a:cs typeface="ＭＳ Ｐゴシック"/>
              </a:rPr>
              <a:t>おけ</a:t>
            </a:r>
            <a:r>
              <a:rPr sz="1632" spc="-9" dirty="0">
                <a:latin typeface="Meiryo UI" panose="020B0604030504040204" pitchFamily="50" charset="-128"/>
                <a:ea typeface="Meiryo UI" panose="020B0604030504040204" pitchFamily="50" charset="-128"/>
                <a:cs typeface="ＭＳ Ｐゴシック"/>
              </a:rPr>
              <a:t>る</a:t>
            </a:r>
            <a:r>
              <a:rPr sz="1632" dirty="0">
                <a:latin typeface="Meiryo UI" panose="020B0604030504040204" pitchFamily="50" charset="-128"/>
                <a:ea typeface="Meiryo UI" panose="020B0604030504040204" pitchFamily="50" charset="-128"/>
                <a:cs typeface="ＭＳ Ｐゴシック"/>
              </a:rPr>
              <a:t>審査</a:t>
            </a:r>
          </a:p>
          <a:p>
            <a:pPr>
              <a:lnSpc>
                <a:spcPct val="100000"/>
              </a:lnSpc>
            </a:pPr>
            <a:endParaRPr sz="1632" dirty="0">
              <a:latin typeface="Meiryo UI" panose="020B0604030504040204" pitchFamily="50" charset="-128"/>
              <a:ea typeface="Meiryo UI" panose="020B0604030504040204" pitchFamily="50" charset="-128"/>
              <a:cs typeface="ＭＳ Ｐゴシック"/>
            </a:endParaRPr>
          </a:p>
          <a:p>
            <a:pPr>
              <a:spcBef>
                <a:spcPts val="50"/>
              </a:spcBef>
            </a:pPr>
            <a:endParaRPr sz="1768" dirty="0">
              <a:latin typeface="Meiryo UI" panose="020B0604030504040204" pitchFamily="50" charset="-128"/>
              <a:ea typeface="Meiryo UI" panose="020B0604030504040204" pitchFamily="50" charset="-128"/>
              <a:cs typeface="ＭＳ Ｐゴシック"/>
            </a:endParaRPr>
          </a:p>
          <a:p>
            <a:pPr marL="11516" marR="4607" algn="ctr"/>
            <a:r>
              <a:rPr sz="1632" dirty="0">
                <a:latin typeface="Meiryo UI" panose="020B0604030504040204" pitchFamily="50" charset="-128"/>
                <a:ea typeface="Meiryo UI" panose="020B0604030504040204" pitchFamily="50" charset="-128"/>
                <a:cs typeface="ＭＳ Ｐゴシック"/>
              </a:rPr>
              <a:t>遺伝子治療等臨床研究</a:t>
            </a:r>
            <a:r>
              <a:rPr sz="1632" spc="-5" dirty="0">
                <a:latin typeface="Meiryo UI" panose="020B0604030504040204" pitchFamily="50" charset="-128"/>
                <a:ea typeface="Meiryo UI" panose="020B0604030504040204" pitchFamily="50" charset="-128"/>
                <a:cs typeface="ＭＳ Ｐゴシック"/>
              </a:rPr>
              <a:t>に</a:t>
            </a:r>
            <a:r>
              <a:rPr sz="1632" dirty="0">
                <a:latin typeface="Meiryo UI" panose="020B0604030504040204" pitchFamily="50" charset="-128"/>
                <a:ea typeface="Meiryo UI" panose="020B0604030504040204" pitchFamily="50" charset="-128"/>
                <a:cs typeface="ＭＳ Ｐゴシック"/>
              </a:rPr>
              <a:t>関</a:t>
            </a:r>
            <a:r>
              <a:rPr sz="1632" spc="-5" dirty="0">
                <a:latin typeface="Meiryo UI" panose="020B0604030504040204" pitchFamily="50" charset="-128"/>
                <a:ea typeface="Meiryo UI" panose="020B0604030504040204" pitchFamily="50" charset="-128"/>
                <a:cs typeface="ＭＳ Ｐゴシック"/>
              </a:rPr>
              <a:t>す</a:t>
            </a:r>
            <a:r>
              <a:rPr sz="1632" spc="-9" dirty="0">
                <a:latin typeface="Meiryo UI" panose="020B0604030504040204" pitchFamily="50" charset="-128"/>
                <a:ea typeface="Meiryo UI" panose="020B0604030504040204" pitchFamily="50" charset="-128"/>
                <a:cs typeface="ＭＳ Ｐゴシック"/>
              </a:rPr>
              <a:t>る</a:t>
            </a:r>
            <a:r>
              <a:rPr sz="1632" dirty="0">
                <a:latin typeface="Meiryo UI" panose="020B0604030504040204" pitchFamily="50" charset="-128"/>
                <a:ea typeface="Meiryo UI" panose="020B0604030504040204" pitchFamily="50" charset="-128"/>
                <a:cs typeface="ＭＳ Ｐゴシック"/>
              </a:rPr>
              <a:t>指針</a:t>
            </a:r>
            <a:r>
              <a:rPr sz="1632" spc="-5" dirty="0">
                <a:latin typeface="Meiryo UI" panose="020B0604030504040204" pitchFamily="50" charset="-128"/>
                <a:ea typeface="Meiryo UI" panose="020B0604030504040204" pitchFamily="50" charset="-128"/>
                <a:cs typeface="ＭＳ Ｐゴシック"/>
              </a:rPr>
              <a:t>に</a:t>
            </a:r>
            <a:r>
              <a:rPr sz="1632" dirty="0">
                <a:latin typeface="Meiryo UI" panose="020B0604030504040204" pitchFamily="50" charset="-128"/>
                <a:ea typeface="Meiryo UI" panose="020B0604030504040204" pitchFamily="50" charset="-128"/>
                <a:cs typeface="ＭＳ Ｐゴシック"/>
              </a:rPr>
              <a:t>規定された 厚生科学審議会</a:t>
            </a:r>
            <a:r>
              <a:rPr sz="1632" spc="-5" dirty="0">
                <a:latin typeface="Meiryo UI" panose="020B0604030504040204" pitchFamily="50" charset="-128"/>
                <a:ea typeface="Meiryo UI" panose="020B0604030504040204" pitchFamily="50" charset="-128"/>
                <a:cs typeface="ＭＳ Ｐゴシック"/>
              </a:rPr>
              <a:t>で</a:t>
            </a:r>
            <a:r>
              <a:rPr sz="1632" dirty="0">
                <a:latin typeface="Meiryo UI" panose="020B0604030504040204" pitchFamily="50" charset="-128"/>
                <a:ea typeface="Meiryo UI" panose="020B0604030504040204" pitchFamily="50" charset="-128"/>
                <a:cs typeface="ＭＳ Ｐゴシック"/>
              </a:rPr>
              <a:t>の審査</a:t>
            </a:r>
          </a:p>
          <a:p>
            <a:pPr marL="283302" marR="276968" algn="ctr"/>
            <a:r>
              <a:rPr sz="1632" dirty="0">
                <a:latin typeface="Meiryo UI" panose="020B0604030504040204" pitchFamily="50" charset="-128"/>
                <a:ea typeface="Meiryo UI" panose="020B0604030504040204" pitchFamily="50" charset="-128"/>
                <a:cs typeface="ＭＳ Ｐゴシック"/>
              </a:rPr>
              <a:t>「遺伝子治療臨床研究</a:t>
            </a:r>
            <a:r>
              <a:rPr sz="1632" spc="-5" dirty="0">
                <a:latin typeface="Meiryo UI" panose="020B0604030504040204" pitchFamily="50" charset="-128"/>
                <a:ea typeface="Meiryo UI" panose="020B0604030504040204" pitchFamily="50" charset="-128"/>
                <a:cs typeface="ＭＳ Ｐゴシック"/>
              </a:rPr>
              <a:t>に</a:t>
            </a:r>
            <a:r>
              <a:rPr sz="1632" dirty="0">
                <a:latin typeface="Meiryo UI" panose="020B0604030504040204" pitchFamily="50" charset="-128"/>
                <a:ea typeface="Meiryo UI" panose="020B0604030504040204" pitchFamily="50" charset="-128"/>
                <a:cs typeface="ＭＳ Ｐゴシック"/>
              </a:rPr>
              <a:t>関</a:t>
            </a:r>
            <a:r>
              <a:rPr sz="1632" spc="-5" dirty="0">
                <a:latin typeface="Meiryo UI" panose="020B0604030504040204" pitchFamily="50" charset="-128"/>
                <a:ea typeface="Meiryo UI" panose="020B0604030504040204" pitchFamily="50" charset="-128"/>
                <a:cs typeface="ＭＳ Ｐゴシック"/>
              </a:rPr>
              <a:t>す</a:t>
            </a:r>
            <a:r>
              <a:rPr sz="1632" spc="-9" dirty="0">
                <a:latin typeface="Meiryo UI" panose="020B0604030504040204" pitchFamily="50" charset="-128"/>
                <a:ea typeface="Meiryo UI" panose="020B0604030504040204" pitchFamily="50" charset="-128"/>
                <a:cs typeface="ＭＳ Ｐゴシック"/>
              </a:rPr>
              <a:t>る</a:t>
            </a:r>
            <a:r>
              <a:rPr sz="1632" dirty="0">
                <a:latin typeface="Meiryo UI" panose="020B0604030504040204" pitchFamily="50" charset="-128"/>
                <a:ea typeface="Meiryo UI" panose="020B0604030504040204" pitchFamily="50" charset="-128"/>
                <a:cs typeface="ＭＳ Ｐゴシック"/>
              </a:rPr>
              <a:t>審査委員会」 </a:t>
            </a:r>
            <a:r>
              <a:rPr sz="1632" spc="-5" dirty="0">
                <a:latin typeface="Meiryo UI" panose="020B0604030504040204" pitchFamily="50" charset="-128"/>
                <a:ea typeface="Meiryo UI" panose="020B0604030504040204" pitchFamily="50" charset="-128"/>
                <a:cs typeface="ＭＳ Ｐゴシック"/>
              </a:rPr>
              <a:t>に</a:t>
            </a:r>
            <a:r>
              <a:rPr sz="1632" dirty="0">
                <a:latin typeface="Meiryo UI" panose="020B0604030504040204" pitchFamily="50" charset="-128"/>
                <a:ea typeface="Meiryo UI" panose="020B0604030504040204" pitchFamily="50" charset="-128"/>
                <a:cs typeface="ＭＳ Ｐゴシック"/>
              </a:rPr>
              <a:t>おけ</a:t>
            </a:r>
            <a:r>
              <a:rPr sz="1632" spc="-9" dirty="0">
                <a:latin typeface="Meiryo UI" panose="020B0604030504040204" pitchFamily="50" charset="-128"/>
                <a:ea typeface="Meiryo UI" panose="020B0604030504040204" pitchFamily="50" charset="-128"/>
                <a:cs typeface="ＭＳ Ｐゴシック"/>
              </a:rPr>
              <a:t>る</a:t>
            </a:r>
            <a:r>
              <a:rPr sz="1632" dirty="0">
                <a:latin typeface="Meiryo UI" panose="020B0604030504040204" pitchFamily="50" charset="-128"/>
                <a:ea typeface="Meiryo UI" panose="020B0604030504040204" pitchFamily="50" charset="-128"/>
                <a:cs typeface="ＭＳ Ｐゴシック"/>
              </a:rPr>
              <a:t>審査</a:t>
            </a:r>
          </a:p>
        </p:txBody>
      </p:sp>
      <p:sp>
        <p:nvSpPr>
          <p:cNvPr id="11" name="object 11"/>
          <p:cNvSpPr/>
          <p:nvPr/>
        </p:nvSpPr>
        <p:spPr>
          <a:xfrm>
            <a:off x="2420895" y="3539211"/>
            <a:ext cx="5127089" cy="370827"/>
          </a:xfrm>
          <a:custGeom>
            <a:avLst/>
            <a:gdLst/>
            <a:ahLst/>
            <a:cxnLst/>
            <a:rect l="l" t="t" r="r" b="b"/>
            <a:pathLst>
              <a:path w="5654040" h="408939">
                <a:moveTo>
                  <a:pt x="5654040" y="19812"/>
                </a:moveTo>
                <a:lnTo>
                  <a:pt x="5652681" y="12217"/>
                </a:lnTo>
                <a:lnTo>
                  <a:pt x="5648896" y="5905"/>
                </a:lnTo>
                <a:lnTo>
                  <a:pt x="5643105" y="1600"/>
                </a:lnTo>
                <a:lnTo>
                  <a:pt x="5635752" y="0"/>
                </a:lnTo>
                <a:lnTo>
                  <a:pt x="19812" y="0"/>
                </a:lnTo>
                <a:lnTo>
                  <a:pt x="12204" y="1600"/>
                </a:lnTo>
                <a:lnTo>
                  <a:pt x="5905" y="5905"/>
                </a:lnTo>
                <a:lnTo>
                  <a:pt x="1587" y="12217"/>
                </a:lnTo>
                <a:lnTo>
                  <a:pt x="0" y="19812"/>
                </a:lnTo>
                <a:lnTo>
                  <a:pt x="0" y="388620"/>
                </a:lnTo>
                <a:lnTo>
                  <a:pt x="1587" y="396227"/>
                </a:lnTo>
                <a:lnTo>
                  <a:pt x="5905" y="402526"/>
                </a:lnTo>
                <a:lnTo>
                  <a:pt x="12204" y="406844"/>
                </a:lnTo>
                <a:lnTo>
                  <a:pt x="19812" y="408432"/>
                </a:lnTo>
                <a:lnTo>
                  <a:pt x="5635752" y="408432"/>
                </a:lnTo>
                <a:lnTo>
                  <a:pt x="5643105" y="406844"/>
                </a:lnTo>
                <a:lnTo>
                  <a:pt x="5648896" y="402526"/>
                </a:lnTo>
                <a:lnTo>
                  <a:pt x="5652681" y="396227"/>
                </a:lnTo>
                <a:lnTo>
                  <a:pt x="5654027" y="388632"/>
                </a:lnTo>
                <a:lnTo>
                  <a:pt x="5654040" y="370332"/>
                </a:lnTo>
                <a:lnTo>
                  <a:pt x="5654040" y="38100"/>
                </a:lnTo>
                <a:lnTo>
                  <a:pt x="5654040" y="19812"/>
                </a:lnTo>
                <a:close/>
              </a:path>
            </a:pathLst>
          </a:custGeom>
          <a:solidFill>
            <a:srgbClr val="001F60"/>
          </a:solidFill>
        </p:spPr>
        <p:txBody>
          <a:bodyPr wrap="square" lIns="0" tIns="0" rIns="0" bIns="0" rtlCol="0"/>
          <a:lstStyle/>
          <a:p>
            <a:endParaRPr sz="1632">
              <a:latin typeface="Meiryo UI" panose="020B0604030504040204" pitchFamily="50" charset="-128"/>
              <a:ea typeface="Meiryo UI" panose="020B0604030504040204" pitchFamily="50" charset="-128"/>
            </a:endParaRPr>
          </a:p>
        </p:txBody>
      </p:sp>
      <p:sp>
        <p:nvSpPr>
          <p:cNvPr id="12" name="object 12"/>
          <p:cNvSpPr txBox="1"/>
          <p:nvPr/>
        </p:nvSpPr>
        <p:spPr>
          <a:xfrm>
            <a:off x="2450549" y="3606230"/>
            <a:ext cx="6961072" cy="262787"/>
          </a:xfrm>
          <a:prstGeom prst="rect">
            <a:avLst/>
          </a:prstGeom>
        </p:spPr>
        <p:txBody>
          <a:bodyPr vert="horz" wrap="square" lIns="0" tIns="11516" rIns="0" bIns="0" rtlCol="0">
            <a:spAutoFit/>
          </a:bodyPr>
          <a:lstStyle/>
          <a:p>
            <a:pPr marL="11516">
              <a:spcBef>
                <a:spcPts val="91"/>
              </a:spcBef>
            </a:pPr>
            <a:r>
              <a:rPr sz="1632" dirty="0">
                <a:solidFill>
                  <a:srgbClr val="FFFFFF"/>
                </a:solidFill>
                <a:latin typeface="Meiryo UI" panose="020B0604030504040204" pitchFamily="50" charset="-128"/>
                <a:ea typeface="Meiryo UI" panose="020B0604030504040204" pitchFamily="50" charset="-128"/>
                <a:cs typeface="ＭＳ Ｐゴシック"/>
              </a:rPr>
              <a:t>「</a:t>
            </a:r>
            <a:r>
              <a:rPr sz="1632" dirty="0" err="1">
                <a:solidFill>
                  <a:srgbClr val="FFFFFF"/>
                </a:solidFill>
                <a:latin typeface="Meiryo UI" panose="020B0604030504040204" pitchFamily="50" charset="-128"/>
                <a:ea typeface="Meiryo UI" panose="020B0604030504040204" pitchFamily="50" charset="-128"/>
                <a:cs typeface="ＭＳ Ｐゴシック"/>
              </a:rPr>
              <a:t>遺伝子治療臨床研究</a:t>
            </a:r>
            <a:r>
              <a:rPr sz="1632" spc="-5" dirty="0" err="1">
                <a:solidFill>
                  <a:srgbClr val="FFFFFF"/>
                </a:solidFill>
                <a:latin typeface="Meiryo UI" panose="020B0604030504040204" pitchFamily="50" charset="-128"/>
                <a:ea typeface="Meiryo UI" panose="020B0604030504040204" pitchFamily="50" charset="-128"/>
                <a:cs typeface="ＭＳ Ｐゴシック"/>
              </a:rPr>
              <a:t>に</a:t>
            </a:r>
            <a:r>
              <a:rPr sz="1632" dirty="0" err="1">
                <a:solidFill>
                  <a:srgbClr val="FFFFFF"/>
                </a:solidFill>
                <a:latin typeface="Meiryo UI" panose="020B0604030504040204" pitchFamily="50" charset="-128"/>
                <a:ea typeface="Meiryo UI" panose="020B0604030504040204" pitchFamily="50" charset="-128"/>
                <a:cs typeface="ＭＳ Ｐゴシック"/>
              </a:rPr>
              <a:t>関</a:t>
            </a:r>
            <a:r>
              <a:rPr sz="1632" spc="-5" dirty="0" err="1">
                <a:solidFill>
                  <a:srgbClr val="FFFFFF"/>
                </a:solidFill>
                <a:latin typeface="Meiryo UI" panose="020B0604030504040204" pitchFamily="50" charset="-128"/>
                <a:ea typeface="Meiryo UI" panose="020B0604030504040204" pitchFamily="50" charset="-128"/>
                <a:cs typeface="ＭＳ Ｐゴシック"/>
              </a:rPr>
              <a:t>す</a:t>
            </a:r>
            <a:r>
              <a:rPr sz="1632" spc="-9" dirty="0" err="1">
                <a:solidFill>
                  <a:srgbClr val="FFFFFF"/>
                </a:solidFill>
                <a:latin typeface="Meiryo UI" panose="020B0604030504040204" pitchFamily="50" charset="-128"/>
                <a:ea typeface="Meiryo UI" panose="020B0604030504040204" pitchFamily="50" charset="-128"/>
                <a:cs typeface="ＭＳ Ｐゴシック"/>
              </a:rPr>
              <a:t>る</a:t>
            </a:r>
            <a:r>
              <a:rPr sz="1632" dirty="0" err="1">
                <a:solidFill>
                  <a:srgbClr val="FFFFFF"/>
                </a:solidFill>
                <a:latin typeface="Meiryo UI" panose="020B0604030504040204" pitchFamily="50" charset="-128"/>
                <a:ea typeface="Meiryo UI" panose="020B0604030504040204" pitchFamily="50" charset="-128"/>
                <a:cs typeface="ＭＳ Ｐゴシック"/>
              </a:rPr>
              <a:t>審査委員会」</a:t>
            </a:r>
            <a:r>
              <a:rPr sz="1632" dirty="0" err="1" smtClean="0">
                <a:solidFill>
                  <a:srgbClr val="FFFFFF"/>
                </a:solidFill>
                <a:latin typeface="Meiryo UI" panose="020B0604030504040204" pitchFamily="50" charset="-128"/>
                <a:ea typeface="Meiryo UI" panose="020B0604030504040204" pitchFamily="50" charset="-128"/>
                <a:cs typeface="ＭＳ Ｐゴシック"/>
              </a:rPr>
              <a:t>の検討事項</a:t>
            </a:r>
            <a:endParaRPr sz="1632" dirty="0">
              <a:latin typeface="Meiryo UI" panose="020B0604030504040204" pitchFamily="50" charset="-128"/>
              <a:ea typeface="Meiryo UI" panose="020B0604030504040204" pitchFamily="50" charset="-128"/>
              <a:cs typeface="ＭＳ Ｐゴシック"/>
            </a:endParaRPr>
          </a:p>
        </p:txBody>
      </p:sp>
      <p:sp>
        <p:nvSpPr>
          <p:cNvPr id="13" name="正方形/長方形 12"/>
          <p:cNvSpPr/>
          <p:nvPr/>
        </p:nvSpPr>
        <p:spPr>
          <a:xfrm>
            <a:off x="2219726" y="4190442"/>
            <a:ext cx="7715931" cy="1574790"/>
          </a:xfrm>
          <a:prstGeom prst="rect">
            <a:avLst/>
          </a:prstGeom>
        </p:spPr>
        <p:txBody>
          <a:bodyPr wrap="square">
            <a:spAutoFit/>
          </a:bodyPr>
          <a:lstStyle/>
          <a:p>
            <a:pPr marL="536662" marR="4607" indent="-329368">
              <a:lnSpc>
                <a:spcPct val="150000"/>
              </a:lnSpc>
              <a:spcBef>
                <a:spcPts val="1424"/>
              </a:spcBef>
            </a:pPr>
            <a:r>
              <a:rPr lang="ja-JP" altLang="en-US" sz="1600" dirty="0">
                <a:latin typeface="Meiryo UI" panose="020B0604030504040204" pitchFamily="50" charset="-128"/>
                <a:ea typeface="Meiryo UI" panose="020B0604030504040204" pitchFamily="50" charset="-128"/>
                <a:cs typeface="ＭＳ Ｐゴシック"/>
              </a:rPr>
              <a:t>（</a:t>
            </a:r>
            <a:r>
              <a:rPr lang="ja-JP" altLang="en-US" sz="1600" spc="5" dirty="0">
                <a:latin typeface="Meiryo UI" panose="020B0604030504040204" pitchFamily="50" charset="-128"/>
                <a:ea typeface="Meiryo UI" panose="020B0604030504040204" pitchFamily="50" charset="-128"/>
                <a:cs typeface="ＭＳ Ｐゴシック"/>
              </a:rPr>
              <a:t>１</a:t>
            </a:r>
            <a:r>
              <a:rPr lang="ja-JP" altLang="en-US" sz="1600" dirty="0">
                <a:latin typeface="Meiryo UI" panose="020B0604030504040204" pitchFamily="50" charset="-128"/>
                <a:ea typeface="Meiryo UI" panose="020B0604030504040204" pitchFamily="50" charset="-128"/>
                <a:cs typeface="ＭＳ Ｐゴシック"/>
              </a:rPr>
              <a:t>）遺伝子治療臨床研究の実施計画</a:t>
            </a:r>
            <a:r>
              <a:rPr lang="ja-JP" altLang="en-US" sz="1600" spc="-5" dirty="0">
                <a:latin typeface="Meiryo UI" panose="020B0604030504040204" pitchFamily="50" charset="-128"/>
                <a:ea typeface="Meiryo UI" panose="020B0604030504040204" pitchFamily="50" charset="-128"/>
                <a:cs typeface="ＭＳ Ｐゴシック"/>
              </a:rPr>
              <a:t>に</a:t>
            </a:r>
            <a:r>
              <a:rPr lang="ja-JP" altLang="en-US" sz="1600" dirty="0">
                <a:latin typeface="Meiryo UI" panose="020B0604030504040204" pitchFamily="50" charset="-128"/>
                <a:ea typeface="Meiryo UI" panose="020B0604030504040204" pitchFamily="50" charset="-128"/>
                <a:cs typeface="ＭＳ Ｐゴシック"/>
              </a:rPr>
              <a:t>つい</a:t>
            </a:r>
            <a:r>
              <a:rPr lang="ja-JP" altLang="en-US" sz="1600" spc="-5" dirty="0">
                <a:latin typeface="Meiryo UI" panose="020B0604030504040204" pitchFamily="50" charset="-128"/>
                <a:ea typeface="Meiryo UI" panose="020B0604030504040204" pitchFamily="50" charset="-128"/>
                <a:cs typeface="ＭＳ Ｐゴシック"/>
              </a:rPr>
              <a:t>て</a:t>
            </a:r>
            <a:r>
              <a:rPr lang="ja-JP" altLang="en-US" sz="1600" dirty="0">
                <a:latin typeface="Meiryo UI" panose="020B0604030504040204" pitchFamily="50" charset="-128"/>
                <a:ea typeface="Meiryo UI" panose="020B0604030504040204" pitchFamily="50" charset="-128"/>
                <a:cs typeface="ＭＳ Ｐゴシック"/>
              </a:rPr>
              <a:t>主とし</a:t>
            </a:r>
            <a:r>
              <a:rPr lang="ja-JP" altLang="en-US" sz="1600" spc="-5" dirty="0">
                <a:latin typeface="Meiryo UI" panose="020B0604030504040204" pitchFamily="50" charset="-128"/>
                <a:ea typeface="Meiryo UI" panose="020B0604030504040204" pitchFamily="50" charset="-128"/>
                <a:cs typeface="ＭＳ Ｐゴシック"/>
              </a:rPr>
              <a:t>て</a:t>
            </a:r>
            <a:r>
              <a:rPr lang="ja-JP" altLang="en-US" sz="1600" dirty="0">
                <a:latin typeface="Meiryo UI" panose="020B0604030504040204" pitchFamily="50" charset="-128"/>
                <a:ea typeface="Meiryo UI" panose="020B0604030504040204" pitchFamily="50" charset="-128"/>
                <a:cs typeface="ＭＳ Ｐゴシック"/>
              </a:rPr>
              <a:t>科学的観点から審査を行</a:t>
            </a:r>
            <a:r>
              <a:rPr lang="ja-JP" altLang="en-US" sz="1600" spc="-5" dirty="0">
                <a:latin typeface="Meiryo UI" panose="020B0604030504040204" pitchFamily="50" charset="-128"/>
                <a:ea typeface="Meiryo UI" panose="020B0604030504040204" pitchFamily="50" charset="-128"/>
                <a:cs typeface="ＭＳ Ｐゴシック"/>
              </a:rPr>
              <a:t>う</a:t>
            </a:r>
            <a:r>
              <a:rPr lang="ja-JP" altLang="en-US" sz="1600" spc="5" dirty="0">
                <a:latin typeface="Meiryo UI" panose="020B0604030504040204" pitchFamily="50" charset="-128"/>
                <a:ea typeface="Meiryo UI" panose="020B0604030504040204" pitchFamily="50" charset="-128"/>
                <a:cs typeface="ＭＳ Ｐゴシック"/>
              </a:rPr>
              <a:t>こ</a:t>
            </a:r>
            <a:r>
              <a:rPr lang="ja-JP" altLang="en-US" sz="1600" dirty="0">
                <a:latin typeface="Meiryo UI" panose="020B0604030504040204" pitchFamily="50" charset="-128"/>
                <a:ea typeface="Meiryo UI" panose="020B0604030504040204" pitchFamily="50" charset="-128"/>
                <a:cs typeface="ＭＳ Ｐゴシック"/>
              </a:rPr>
              <a:t>と</a:t>
            </a:r>
            <a:r>
              <a:rPr lang="ja-JP" altLang="en-US" sz="1600" dirty="0" smtClean="0">
                <a:latin typeface="Meiryo UI" panose="020B0604030504040204" pitchFamily="50" charset="-128"/>
                <a:ea typeface="Meiryo UI" panose="020B0604030504040204" pitchFamily="50" charset="-128"/>
                <a:cs typeface="ＭＳ Ｐゴシック"/>
              </a:rPr>
              <a:t>。</a:t>
            </a:r>
            <a:endParaRPr lang="en-US" altLang="ja-JP" sz="1600" dirty="0" smtClean="0">
              <a:latin typeface="Meiryo UI" panose="020B0604030504040204" pitchFamily="50" charset="-128"/>
              <a:ea typeface="Meiryo UI" panose="020B0604030504040204" pitchFamily="50" charset="-128"/>
              <a:cs typeface="ＭＳ Ｐゴシック"/>
            </a:endParaRPr>
          </a:p>
          <a:p>
            <a:pPr marL="536662" marR="52974" indent="-329368">
              <a:lnSpc>
                <a:spcPct val="150000"/>
              </a:lnSpc>
            </a:pPr>
            <a:r>
              <a:rPr lang="ja-JP" altLang="en-US" sz="1600" dirty="0" smtClean="0">
                <a:latin typeface="Meiryo UI" panose="020B0604030504040204" pitchFamily="50" charset="-128"/>
                <a:ea typeface="Meiryo UI" panose="020B0604030504040204" pitchFamily="50" charset="-128"/>
                <a:cs typeface="ＭＳ Ｐゴシック"/>
              </a:rPr>
              <a:t>（</a:t>
            </a:r>
            <a:r>
              <a:rPr lang="ja-JP" altLang="en-US" sz="1600" spc="5" dirty="0">
                <a:latin typeface="Meiryo UI" panose="020B0604030504040204" pitchFamily="50" charset="-128"/>
                <a:ea typeface="Meiryo UI" panose="020B0604030504040204" pitchFamily="50" charset="-128"/>
                <a:cs typeface="ＭＳ Ｐゴシック"/>
              </a:rPr>
              <a:t>２</a:t>
            </a:r>
            <a:r>
              <a:rPr lang="ja-JP" altLang="en-US" sz="1600" dirty="0">
                <a:latin typeface="Meiryo UI" panose="020B0604030504040204" pitchFamily="50" charset="-128"/>
                <a:ea typeface="Meiryo UI" panose="020B0604030504040204" pitchFamily="50" charset="-128"/>
                <a:cs typeface="ＭＳ Ｐゴシック"/>
              </a:rPr>
              <a:t>）遺伝子治療臨床研究</a:t>
            </a:r>
            <a:r>
              <a:rPr lang="ja-JP" altLang="en-US" sz="1600" spc="-5" dirty="0">
                <a:latin typeface="Meiryo UI" panose="020B0604030504040204" pitchFamily="50" charset="-128"/>
                <a:ea typeface="Meiryo UI" panose="020B0604030504040204" pitchFamily="50" charset="-128"/>
                <a:cs typeface="ＭＳ Ｐゴシック"/>
              </a:rPr>
              <a:t>に</a:t>
            </a:r>
            <a:r>
              <a:rPr lang="ja-JP" altLang="en-US" sz="1600" dirty="0">
                <a:latin typeface="Meiryo UI" panose="020B0604030504040204" pitchFamily="50" charset="-128"/>
                <a:ea typeface="Meiryo UI" panose="020B0604030504040204" pitchFamily="50" charset="-128"/>
                <a:cs typeface="ＭＳ Ｐゴシック"/>
              </a:rPr>
              <a:t>係</a:t>
            </a:r>
            <a:r>
              <a:rPr lang="ja-JP" altLang="en-US" sz="1600" spc="-9" dirty="0">
                <a:latin typeface="Meiryo UI" panose="020B0604030504040204" pitchFamily="50" charset="-128"/>
                <a:ea typeface="Meiryo UI" panose="020B0604030504040204" pitchFamily="50" charset="-128"/>
                <a:cs typeface="ＭＳ Ｐゴシック"/>
              </a:rPr>
              <a:t>る</a:t>
            </a:r>
            <a:r>
              <a:rPr lang="ja-JP" altLang="en-US" sz="1600" dirty="0">
                <a:latin typeface="Meiryo UI" panose="020B0604030504040204" pitchFamily="50" charset="-128"/>
                <a:ea typeface="Meiryo UI" panose="020B0604030504040204" pitchFamily="50" charset="-128"/>
                <a:cs typeface="ＭＳ Ｐゴシック"/>
              </a:rPr>
              <a:t>遺伝子組換</a:t>
            </a:r>
            <a:r>
              <a:rPr lang="ja-JP" altLang="en-US" sz="1600" spc="-5" dirty="0">
                <a:latin typeface="Meiryo UI" panose="020B0604030504040204" pitchFamily="50" charset="-128"/>
                <a:ea typeface="Meiryo UI" panose="020B0604030504040204" pitchFamily="50" charset="-128"/>
                <a:cs typeface="ＭＳ Ｐゴシック"/>
              </a:rPr>
              <a:t>え</a:t>
            </a:r>
            <a:r>
              <a:rPr lang="ja-JP" altLang="en-US" sz="1600" dirty="0">
                <a:latin typeface="Meiryo UI" panose="020B0604030504040204" pitchFamily="50" charset="-128"/>
                <a:ea typeface="Meiryo UI" panose="020B0604030504040204" pitchFamily="50" charset="-128"/>
                <a:cs typeface="ＭＳ Ｐゴシック"/>
              </a:rPr>
              <a:t>生物等の第一種使用等</a:t>
            </a:r>
            <a:r>
              <a:rPr lang="ja-JP" altLang="en-US" sz="1600" spc="-5" dirty="0">
                <a:latin typeface="Meiryo UI" panose="020B0604030504040204" pitchFamily="50" charset="-128"/>
                <a:ea typeface="Meiryo UI" panose="020B0604030504040204" pitchFamily="50" charset="-128"/>
                <a:cs typeface="ＭＳ Ｐゴシック"/>
              </a:rPr>
              <a:t>に</a:t>
            </a:r>
            <a:r>
              <a:rPr lang="ja-JP" altLang="en-US" sz="1600" dirty="0">
                <a:latin typeface="Meiryo UI" panose="020B0604030504040204" pitchFamily="50" charset="-128"/>
                <a:ea typeface="Meiryo UI" panose="020B0604030504040204" pitchFamily="50" charset="-128"/>
                <a:cs typeface="ＭＳ Ｐゴシック"/>
              </a:rPr>
              <a:t>関す</a:t>
            </a:r>
            <a:r>
              <a:rPr lang="ja-JP" altLang="en-US" sz="1600" spc="-9" dirty="0">
                <a:latin typeface="Meiryo UI" panose="020B0604030504040204" pitchFamily="50" charset="-128"/>
                <a:ea typeface="Meiryo UI" panose="020B0604030504040204" pitchFamily="50" charset="-128"/>
                <a:cs typeface="ＭＳ Ｐゴシック"/>
              </a:rPr>
              <a:t>る</a:t>
            </a:r>
            <a:r>
              <a:rPr lang="ja-JP" altLang="en-US" sz="1600" dirty="0">
                <a:latin typeface="Meiryo UI" panose="020B0604030504040204" pitchFamily="50" charset="-128"/>
                <a:ea typeface="Meiryo UI" panose="020B0604030504040204" pitchFamily="50" charset="-128"/>
                <a:cs typeface="ＭＳ Ｐゴシック"/>
              </a:rPr>
              <a:t>生物多様性影響の評価</a:t>
            </a:r>
            <a:r>
              <a:rPr lang="ja-JP" altLang="en-US" sz="1600" spc="-5" dirty="0">
                <a:latin typeface="Meiryo UI" panose="020B0604030504040204" pitchFamily="50" charset="-128"/>
                <a:ea typeface="Meiryo UI" panose="020B0604030504040204" pitchFamily="50" charset="-128"/>
                <a:cs typeface="ＭＳ Ｐゴシック"/>
              </a:rPr>
              <a:t>を</a:t>
            </a:r>
            <a:r>
              <a:rPr lang="ja-JP" altLang="en-US" sz="1600" dirty="0">
                <a:latin typeface="Meiryo UI" panose="020B0604030504040204" pitchFamily="50" charset="-128"/>
                <a:ea typeface="Meiryo UI" panose="020B0604030504040204" pitchFamily="50" charset="-128"/>
                <a:cs typeface="ＭＳ Ｐゴシック"/>
              </a:rPr>
              <a:t>行</a:t>
            </a:r>
            <a:r>
              <a:rPr lang="ja-JP" altLang="en-US" sz="1600" spc="-5" dirty="0">
                <a:latin typeface="Meiryo UI" panose="020B0604030504040204" pitchFamily="50" charset="-128"/>
                <a:ea typeface="Meiryo UI" panose="020B0604030504040204" pitchFamily="50" charset="-128"/>
                <a:cs typeface="ＭＳ Ｐゴシック"/>
              </a:rPr>
              <a:t>う</a:t>
            </a:r>
            <a:r>
              <a:rPr lang="ja-JP" altLang="en-US" sz="1600" spc="5" dirty="0">
                <a:latin typeface="Meiryo UI" panose="020B0604030504040204" pitchFamily="50" charset="-128"/>
                <a:ea typeface="Meiryo UI" panose="020B0604030504040204" pitchFamily="50" charset="-128"/>
                <a:cs typeface="ＭＳ Ｐゴシック"/>
              </a:rPr>
              <a:t>こ</a:t>
            </a:r>
            <a:r>
              <a:rPr lang="ja-JP" altLang="en-US" sz="1600" dirty="0">
                <a:latin typeface="Meiryo UI" panose="020B0604030504040204" pitchFamily="50" charset="-128"/>
                <a:ea typeface="Meiryo UI" panose="020B0604030504040204" pitchFamily="50" charset="-128"/>
                <a:cs typeface="ＭＳ Ｐゴシック"/>
              </a:rPr>
              <a:t>と。</a:t>
            </a:r>
          </a:p>
          <a:p>
            <a:pPr marL="207294">
              <a:spcBef>
                <a:spcPts val="979"/>
              </a:spcBef>
            </a:pPr>
            <a:r>
              <a:rPr lang="ja-JP" altLang="en-US" sz="1600" dirty="0">
                <a:latin typeface="Meiryo UI" panose="020B0604030504040204" pitchFamily="50" charset="-128"/>
                <a:ea typeface="Meiryo UI" panose="020B0604030504040204" pitchFamily="50" charset="-128"/>
                <a:cs typeface="ＭＳ Ｐゴシック"/>
              </a:rPr>
              <a:t>（３）</a:t>
            </a:r>
            <a:r>
              <a:rPr lang="ja-JP" altLang="en-US" sz="1600" spc="-5" dirty="0">
                <a:latin typeface="Meiryo UI" panose="020B0604030504040204" pitchFamily="50" charset="-128"/>
                <a:ea typeface="Meiryo UI" panose="020B0604030504040204" pitchFamily="50" charset="-128"/>
                <a:cs typeface="ＭＳ Ｐゴシック"/>
              </a:rPr>
              <a:t>そ</a:t>
            </a:r>
            <a:r>
              <a:rPr lang="ja-JP" altLang="en-US" sz="1600" dirty="0">
                <a:latin typeface="Meiryo UI" panose="020B0604030504040204" pitchFamily="50" charset="-128"/>
                <a:ea typeface="Meiryo UI" panose="020B0604030504040204" pitchFamily="50" charset="-128"/>
                <a:cs typeface="ＭＳ Ｐゴシック"/>
              </a:rPr>
              <a:t>の他関連</a:t>
            </a:r>
            <a:r>
              <a:rPr lang="ja-JP" altLang="en-US" sz="1600" spc="-5" dirty="0">
                <a:latin typeface="Meiryo UI" panose="020B0604030504040204" pitchFamily="50" charset="-128"/>
                <a:ea typeface="Meiryo UI" panose="020B0604030504040204" pitchFamily="50" charset="-128"/>
                <a:cs typeface="ＭＳ Ｐゴシック"/>
              </a:rPr>
              <a:t>す</a:t>
            </a:r>
            <a:r>
              <a:rPr lang="ja-JP" altLang="en-US" sz="1600" spc="-9" dirty="0">
                <a:latin typeface="Meiryo UI" panose="020B0604030504040204" pitchFamily="50" charset="-128"/>
                <a:ea typeface="Meiryo UI" panose="020B0604030504040204" pitchFamily="50" charset="-128"/>
                <a:cs typeface="ＭＳ Ｐゴシック"/>
              </a:rPr>
              <a:t>る</a:t>
            </a:r>
            <a:r>
              <a:rPr lang="ja-JP" altLang="en-US" sz="1600" dirty="0">
                <a:latin typeface="Meiryo UI" panose="020B0604030504040204" pitchFamily="50" charset="-128"/>
                <a:ea typeface="Meiryo UI" panose="020B0604030504040204" pitchFamily="50" charset="-128"/>
                <a:cs typeface="ＭＳ Ｐゴシック"/>
              </a:rPr>
              <a:t>事項</a:t>
            </a:r>
            <a:r>
              <a:rPr lang="ja-JP" altLang="en-US" sz="1600" spc="-5" dirty="0">
                <a:latin typeface="Meiryo UI" panose="020B0604030504040204" pitchFamily="50" charset="-128"/>
                <a:ea typeface="Meiryo UI" panose="020B0604030504040204" pitchFamily="50" charset="-128"/>
                <a:cs typeface="ＭＳ Ｐゴシック"/>
              </a:rPr>
              <a:t>に</a:t>
            </a:r>
            <a:r>
              <a:rPr lang="ja-JP" altLang="en-US" sz="1600" dirty="0">
                <a:latin typeface="Meiryo UI" panose="020B0604030504040204" pitchFamily="50" charset="-128"/>
                <a:ea typeface="Meiryo UI" panose="020B0604030504040204" pitchFamily="50" charset="-128"/>
                <a:cs typeface="ＭＳ Ｐゴシック"/>
              </a:rPr>
              <a:t>つい</a:t>
            </a:r>
            <a:r>
              <a:rPr lang="ja-JP" altLang="en-US" sz="1600" spc="-5" dirty="0">
                <a:latin typeface="Meiryo UI" panose="020B0604030504040204" pitchFamily="50" charset="-128"/>
                <a:ea typeface="Meiryo UI" panose="020B0604030504040204" pitchFamily="50" charset="-128"/>
                <a:cs typeface="ＭＳ Ｐゴシック"/>
              </a:rPr>
              <a:t>て</a:t>
            </a:r>
            <a:r>
              <a:rPr lang="ja-JP" altLang="en-US" sz="1600" dirty="0">
                <a:latin typeface="Meiryo UI" panose="020B0604030504040204" pitchFamily="50" charset="-128"/>
                <a:ea typeface="Meiryo UI" panose="020B0604030504040204" pitchFamily="50" charset="-128"/>
                <a:cs typeface="ＭＳ Ｐゴシック"/>
              </a:rPr>
              <a:t>検討</a:t>
            </a:r>
            <a:r>
              <a:rPr lang="ja-JP" altLang="en-US" sz="1600" spc="-5" dirty="0">
                <a:latin typeface="Meiryo UI" panose="020B0604030504040204" pitchFamily="50" charset="-128"/>
                <a:ea typeface="Meiryo UI" panose="020B0604030504040204" pitchFamily="50" charset="-128"/>
                <a:cs typeface="ＭＳ Ｐゴシック"/>
              </a:rPr>
              <a:t>を</a:t>
            </a:r>
            <a:r>
              <a:rPr lang="ja-JP" altLang="en-US" sz="1600" dirty="0">
                <a:latin typeface="Meiryo UI" panose="020B0604030504040204" pitchFamily="50" charset="-128"/>
                <a:ea typeface="Meiryo UI" panose="020B0604030504040204" pitchFamily="50" charset="-128"/>
                <a:cs typeface="ＭＳ Ｐゴシック"/>
              </a:rPr>
              <a:t>行</a:t>
            </a:r>
            <a:r>
              <a:rPr lang="ja-JP" altLang="en-US" sz="1600" spc="-5" dirty="0">
                <a:latin typeface="Meiryo UI" panose="020B0604030504040204" pitchFamily="50" charset="-128"/>
                <a:ea typeface="Meiryo UI" panose="020B0604030504040204" pitchFamily="50" charset="-128"/>
                <a:cs typeface="ＭＳ Ｐゴシック"/>
              </a:rPr>
              <a:t>う</a:t>
            </a:r>
            <a:r>
              <a:rPr lang="ja-JP" altLang="en-US" sz="1600" spc="5" dirty="0">
                <a:latin typeface="Meiryo UI" panose="020B0604030504040204" pitchFamily="50" charset="-128"/>
                <a:ea typeface="Meiryo UI" panose="020B0604030504040204" pitchFamily="50" charset="-128"/>
                <a:cs typeface="ＭＳ Ｐゴシック"/>
              </a:rPr>
              <a:t>こ</a:t>
            </a:r>
            <a:r>
              <a:rPr lang="ja-JP" altLang="en-US" sz="1600" dirty="0">
                <a:latin typeface="Meiryo UI" panose="020B0604030504040204" pitchFamily="50" charset="-128"/>
                <a:ea typeface="Meiryo UI" panose="020B0604030504040204" pitchFamily="50" charset="-128"/>
                <a:cs typeface="ＭＳ Ｐゴシック"/>
              </a:rPr>
              <a:t>と。</a:t>
            </a:r>
            <a:endParaRPr lang="ja-JP" altLang="en-US" sz="1600" dirty="0">
              <a:latin typeface="Meiryo UI" panose="020B0604030504040204" pitchFamily="50" charset="-128"/>
              <a:ea typeface="Meiryo UI" panose="020B0604030504040204" pitchFamily="50" charset="-128"/>
              <a:cs typeface="ＭＳ Ｐゴシック"/>
            </a:endParaRPr>
          </a:p>
        </p:txBody>
      </p:sp>
    </p:spTree>
    <p:extLst>
      <p:ext uri="{BB962C8B-B14F-4D97-AF65-F5344CB8AC3E}">
        <p14:creationId xmlns:p14="http://schemas.microsoft.com/office/powerpoint/2010/main" val="218560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48263" y="316470"/>
            <a:ext cx="8291788" cy="434167"/>
            <a:chOff x="772668" y="348996"/>
            <a:chExt cx="9144000" cy="478790"/>
          </a:xfrm>
        </p:grpSpPr>
        <p:sp>
          <p:nvSpPr>
            <p:cNvPr id="3" name="object 3"/>
            <p:cNvSpPr/>
            <p:nvPr/>
          </p:nvSpPr>
          <p:spPr>
            <a:xfrm>
              <a:off x="772668" y="348996"/>
              <a:ext cx="9144000" cy="474345"/>
            </a:xfrm>
            <a:custGeom>
              <a:avLst/>
              <a:gdLst/>
              <a:ahLst/>
              <a:cxnLst/>
              <a:rect l="l" t="t" r="r" b="b"/>
              <a:pathLst>
                <a:path w="9144000" h="474344">
                  <a:moveTo>
                    <a:pt x="9144000" y="0"/>
                  </a:moveTo>
                  <a:lnTo>
                    <a:pt x="0" y="0"/>
                  </a:lnTo>
                  <a:lnTo>
                    <a:pt x="0" y="473964"/>
                  </a:lnTo>
                  <a:lnTo>
                    <a:pt x="9144000" y="473964"/>
                  </a:lnTo>
                  <a:lnTo>
                    <a:pt x="9144000" y="0"/>
                  </a:lnTo>
                  <a:close/>
                </a:path>
              </a:pathLst>
            </a:custGeom>
            <a:solidFill>
              <a:srgbClr val="001F60"/>
            </a:solidFill>
          </p:spPr>
          <p:txBody>
            <a:bodyPr wrap="square" lIns="0" tIns="0" rIns="0" bIns="0" rtlCol="0"/>
            <a:lstStyle/>
            <a:p>
              <a:endParaRPr sz="1632"/>
            </a:p>
          </p:txBody>
        </p:sp>
        <p:sp>
          <p:nvSpPr>
            <p:cNvPr id="4" name="object 4"/>
            <p:cNvSpPr/>
            <p:nvPr/>
          </p:nvSpPr>
          <p:spPr>
            <a:xfrm>
              <a:off x="772668" y="349008"/>
              <a:ext cx="9144000" cy="478790"/>
            </a:xfrm>
            <a:custGeom>
              <a:avLst/>
              <a:gdLst/>
              <a:ahLst/>
              <a:cxnLst/>
              <a:rect l="l" t="t" r="r" b="b"/>
              <a:pathLst>
                <a:path w="9144000" h="478790">
                  <a:moveTo>
                    <a:pt x="9144000" y="0"/>
                  </a:moveTo>
                  <a:lnTo>
                    <a:pt x="9139428" y="0"/>
                  </a:lnTo>
                  <a:lnTo>
                    <a:pt x="1331976" y="0"/>
                  </a:lnTo>
                  <a:lnTo>
                    <a:pt x="1331976" y="6083"/>
                  </a:lnTo>
                  <a:lnTo>
                    <a:pt x="9139428" y="6083"/>
                  </a:lnTo>
                  <a:lnTo>
                    <a:pt x="9139428" y="469379"/>
                  </a:lnTo>
                  <a:lnTo>
                    <a:pt x="6096" y="469379"/>
                  </a:lnTo>
                  <a:lnTo>
                    <a:pt x="6096" y="307835"/>
                  </a:lnTo>
                  <a:lnTo>
                    <a:pt x="0" y="307835"/>
                  </a:lnTo>
                  <a:lnTo>
                    <a:pt x="0" y="469836"/>
                  </a:lnTo>
                  <a:lnTo>
                    <a:pt x="0" y="473646"/>
                  </a:lnTo>
                  <a:lnTo>
                    <a:pt x="0" y="473951"/>
                  </a:lnTo>
                  <a:lnTo>
                    <a:pt x="0" y="478726"/>
                  </a:lnTo>
                  <a:lnTo>
                    <a:pt x="9144000" y="478726"/>
                  </a:lnTo>
                  <a:lnTo>
                    <a:pt x="9144000" y="473951"/>
                  </a:lnTo>
                  <a:lnTo>
                    <a:pt x="9144000" y="473646"/>
                  </a:lnTo>
                  <a:lnTo>
                    <a:pt x="9144000" y="470522"/>
                  </a:lnTo>
                  <a:lnTo>
                    <a:pt x="9144000" y="4559"/>
                  </a:lnTo>
                  <a:lnTo>
                    <a:pt x="9144000" y="0"/>
                  </a:lnTo>
                  <a:close/>
                </a:path>
              </a:pathLst>
            </a:custGeom>
            <a:solidFill>
              <a:srgbClr val="000000"/>
            </a:solidFill>
          </p:spPr>
          <p:txBody>
            <a:bodyPr wrap="square" lIns="0" tIns="0" rIns="0" bIns="0" rtlCol="0"/>
            <a:lstStyle/>
            <a:p>
              <a:endParaRPr sz="1632"/>
            </a:p>
          </p:txBody>
        </p:sp>
      </p:grpSp>
      <p:sp>
        <p:nvSpPr>
          <p:cNvPr id="5" name="object 5"/>
          <p:cNvSpPr txBox="1">
            <a:spLocks noGrp="1"/>
          </p:cNvSpPr>
          <p:nvPr>
            <p:ph type="title"/>
          </p:nvPr>
        </p:nvSpPr>
        <p:spPr>
          <a:xfrm>
            <a:off x="2785460" y="386134"/>
            <a:ext cx="6832088" cy="290807"/>
          </a:xfrm>
          <a:prstGeom prst="rect">
            <a:avLst/>
          </a:prstGeom>
        </p:spPr>
        <p:txBody>
          <a:bodyPr vert="horz" wrap="square" lIns="0" tIns="11516" rIns="0" bIns="0" rtlCol="0" anchor="ctr">
            <a:spAutoFit/>
          </a:bodyPr>
          <a:lstStyle/>
          <a:p>
            <a:pPr marL="11516">
              <a:lnSpc>
                <a:spcPct val="100000"/>
              </a:lnSpc>
              <a:spcBef>
                <a:spcPts val="91"/>
              </a:spcBef>
            </a:pPr>
            <a:r>
              <a:rPr sz="1814" b="1" spc="5" dirty="0">
                <a:solidFill>
                  <a:schemeClr val="bg1"/>
                </a:solidFill>
                <a:latin typeface="ＭＳ Ｐゴシック"/>
                <a:cs typeface="ＭＳ Ｐゴシック"/>
              </a:rPr>
              <a:t>生殖細胞系列の遺伝的</a:t>
            </a:r>
            <a:r>
              <a:rPr sz="1814" b="1" spc="-5" dirty="0">
                <a:solidFill>
                  <a:schemeClr val="bg1"/>
                </a:solidFill>
                <a:latin typeface="ＭＳ Ｐゴシック"/>
                <a:cs typeface="ＭＳ Ｐゴシック"/>
              </a:rPr>
              <a:t>改</a:t>
            </a:r>
            <a:r>
              <a:rPr sz="1814" b="1" spc="5" dirty="0">
                <a:solidFill>
                  <a:schemeClr val="bg1"/>
                </a:solidFill>
                <a:latin typeface="ＭＳ Ｐゴシック"/>
                <a:cs typeface="ＭＳ Ｐゴシック"/>
              </a:rPr>
              <a:t>変を伴</a:t>
            </a:r>
            <a:r>
              <a:rPr sz="1814" b="1" spc="-9" dirty="0">
                <a:solidFill>
                  <a:schemeClr val="bg1"/>
                </a:solidFill>
                <a:latin typeface="ＭＳ Ｐゴシック"/>
                <a:cs typeface="ＭＳ Ｐゴシック"/>
              </a:rPr>
              <a:t>う</a:t>
            </a:r>
            <a:r>
              <a:rPr sz="1814" b="1" spc="5" dirty="0">
                <a:solidFill>
                  <a:schemeClr val="bg1"/>
                </a:solidFill>
                <a:latin typeface="ＭＳ Ｐゴシック"/>
                <a:cs typeface="ＭＳ Ｐゴシック"/>
              </a:rPr>
              <a:t>基礎的</a:t>
            </a:r>
            <a:r>
              <a:rPr sz="1814" b="1" spc="-5" dirty="0">
                <a:solidFill>
                  <a:schemeClr val="bg1"/>
                </a:solidFill>
                <a:latin typeface="ＭＳ Ｐゴシック"/>
                <a:cs typeface="ＭＳ Ｐゴシック"/>
              </a:rPr>
              <a:t>研</a:t>
            </a:r>
            <a:r>
              <a:rPr sz="1814" b="1" spc="5" dirty="0">
                <a:solidFill>
                  <a:schemeClr val="bg1"/>
                </a:solidFill>
                <a:latin typeface="ＭＳ Ｐゴシック"/>
                <a:cs typeface="ＭＳ Ｐゴシック"/>
              </a:rPr>
              <a:t>究</a:t>
            </a:r>
            <a:r>
              <a:rPr sz="1814" b="1" spc="-9" dirty="0">
                <a:solidFill>
                  <a:schemeClr val="bg1"/>
                </a:solidFill>
                <a:latin typeface="ＭＳ Ｐゴシック"/>
                <a:cs typeface="ＭＳ Ｐゴシック"/>
              </a:rPr>
              <a:t>に</a:t>
            </a:r>
            <a:r>
              <a:rPr sz="1814" b="1" spc="5" dirty="0">
                <a:solidFill>
                  <a:schemeClr val="bg1"/>
                </a:solidFill>
                <a:latin typeface="ＭＳ Ｐゴシック"/>
                <a:cs typeface="ＭＳ Ｐゴシック"/>
              </a:rPr>
              <a:t>係る</a:t>
            </a:r>
            <a:r>
              <a:rPr sz="1814" b="1" spc="-5" dirty="0">
                <a:solidFill>
                  <a:schemeClr val="bg1"/>
                </a:solidFill>
                <a:latin typeface="ＭＳ Ｐゴシック"/>
                <a:cs typeface="ＭＳ Ｐゴシック"/>
              </a:rPr>
              <a:t>諸</a:t>
            </a:r>
            <a:r>
              <a:rPr sz="1814" b="1" spc="5" dirty="0">
                <a:solidFill>
                  <a:schemeClr val="bg1"/>
                </a:solidFill>
                <a:latin typeface="ＭＳ Ｐゴシック"/>
                <a:cs typeface="ＭＳ Ｐゴシック"/>
              </a:rPr>
              <a:t>外国の</a:t>
            </a:r>
            <a:r>
              <a:rPr sz="1814" b="1" spc="-5" dirty="0">
                <a:solidFill>
                  <a:schemeClr val="bg1"/>
                </a:solidFill>
                <a:latin typeface="ＭＳ Ｐゴシック"/>
                <a:cs typeface="ＭＳ Ｐゴシック"/>
              </a:rPr>
              <a:t>規</a:t>
            </a:r>
            <a:r>
              <a:rPr sz="1814" b="1" spc="5" dirty="0">
                <a:solidFill>
                  <a:schemeClr val="bg1"/>
                </a:solidFill>
                <a:latin typeface="ＭＳ Ｐゴシック"/>
                <a:cs typeface="ＭＳ Ｐゴシック"/>
              </a:rPr>
              <a:t>制</a:t>
            </a:r>
            <a:r>
              <a:rPr sz="1814" b="1" spc="-5" dirty="0">
                <a:solidFill>
                  <a:schemeClr val="bg1"/>
                </a:solidFill>
                <a:latin typeface="ＭＳ Ｐゴシック"/>
                <a:cs typeface="ＭＳ Ｐゴシック"/>
              </a:rPr>
              <a:t>等</a:t>
            </a:r>
            <a:endParaRPr sz="1814" dirty="0">
              <a:solidFill>
                <a:schemeClr val="bg1"/>
              </a:solidFill>
              <a:latin typeface="ＭＳ Ｐゴシック"/>
              <a:cs typeface="ＭＳ Ｐゴシック"/>
            </a:endParaRPr>
          </a:p>
        </p:txBody>
      </p:sp>
      <p:graphicFrame>
        <p:nvGraphicFramePr>
          <p:cNvPr id="11" name="object 11"/>
          <p:cNvGraphicFramePr>
            <a:graphicFrameLocks noGrp="1"/>
          </p:cNvGraphicFramePr>
          <p:nvPr>
            <p:extLst/>
          </p:nvPr>
        </p:nvGraphicFramePr>
        <p:xfrm>
          <a:off x="1013988" y="1022654"/>
          <a:ext cx="10257575" cy="4535258"/>
        </p:xfrm>
        <a:graphic>
          <a:graphicData uri="http://schemas.openxmlformats.org/drawingml/2006/table">
            <a:tbl>
              <a:tblPr firstRow="1" bandRow="1">
                <a:tableStyleId>{2D5ABB26-0587-4C30-8999-92F81FD0307C}</a:tableStyleId>
              </a:tblPr>
              <a:tblGrid>
                <a:gridCol w="1482338">
                  <a:extLst>
                    <a:ext uri="{9D8B030D-6E8A-4147-A177-3AD203B41FA5}">
                      <a16:colId xmlns:a16="http://schemas.microsoft.com/office/drawing/2014/main" val="20000"/>
                    </a:ext>
                  </a:extLst>
                </a:gridCol>
                <a:gridCol w="2738979">
                  <a:extLst>
                    <a:ext uri="{9D8B030D-6E8A-4147-A177-3AD203B41FA5}">
                      <a16:colId xmlns:a16="http://schemas.microsoft.com/office/drawing/2014/main" val="20001"/>
                    </a:ext>
                  </a:extLst>
                </a:gridCol>
                <a:gridCol w="3737284">
                  <a:extLst>
                    <a:ext uri="{9D8B030D-6E8A-4147-A177-3AD203B41FA5}">
                      <a16:colId xmlns:a16="http://schemas.microsoft.com/office/drawing/2014/main" val="20002"/>
                    </a:ext>
                  </a:extLst>
                </a:gridCol>
                <a:gridCol w="2298974">
                  <a:extLst>
                    <a:ext uri="{9D8B030D-6E8A-4147-A177-3AD203B41FA5}">
                      <a16:colId xmlns:a16="http://schemas.microsoft.com/office/drawing/2014/main" val="20003"/>
                    </a:ext>
                  </a:extLst>
                </a:gridCol>
              </a:tblGrid>
              <a:tr h="291594">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52475" algn="ctr">
                        <a:lnSpc>
                          <a:spcPct val="100000"/>
                        </a:lnSpc>
                        <a:spcBef>
                          <a:spcPts val="509"/>
                        </a:spcBef>
                      </a:pPr>
                      <a:r>
                        <a:rPr sz="900" spc="-5" dirty="0">
                          <a:latin typeface="メイリオ"/>
                          <a:cs typeface="メイリオ"/>
                        </a:rPr>
                        <a:t>受精胚を研究目的で作成</a:t>
                      </a:r>
                      <a:endParaRPr sz="900" dirty="0">
                        <a:latin typeface="メイリオ"/>
                        <a:cs typeface="メイリオ"/>
                      </a:endParaRPr>
                    </a:p>
                  </a:txBody>
                  <a:tcPr marL="0" marR="0" marT="58733"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35"/>
                        </a:spcBef>
                      </a:pPr>
                      <a:r>
                        <a:rPr sz="900" spc="-5" dirty="0">
                          <a:latin typeface="メイリオ"/>
                          <a:cs typeface="メイリオ"/>
                        </a:rPr>
                        <a:t>余剰胚</a:t>
                      </a:r>
                      <a:r>
                        <a:rPr sz="900" spc="30" baseline="25641" dirty="0">
                          <a:latin typeface="メイリオ"/>
                          <a:cs typeface="メイリオ"/>
                        </a:rPr>
                        <a:t>＊</a:t>
                      </a:r>
                      <a:r>
                        <a:rPr sz="900" spc="-5" dirty="0">
                          <a:latin typeface="メイリオ"/>
                          <a:cs typeface="メイリオ"/>
                        </a:rPr>
                        <a:t>研究</a:t>
                      </a:r>
                      <a:endParaRPr sz="900">
                        <a:latin typeface="メイリオ"/>
                        <a:cs typeface="メイリオ"/>
                      </a:endParaRPr>
                    </a:p>
                  </a:txBody>
                  <a:tcPr marL="0" marR="0" marT="61613"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09"/>
                        </a:spcBef>
                      </a:pPr>
                      <a:r>
                        <a:rPr sz="900" spc="-5" dirty="0">
                          <a:latin typeface="メイリオ"/>
                          <a:cs typeface="メイリオ"/>
                        </a:rPr>
                        <a:t>配偶子研究</a:t>
                      </a:r>
                      <a:endParaRPr sz="900">
                        <a:latin typeface="メイリオ"/>
                        <a:cs typeface="メイリオ"/>
                      </a:endParaRPr>
                    </a:p>
                  </a:txBody>
                  <a:tcPr marL="0" marR="0" marT="58733"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548639">
                <a:tc>
                  <a:txBody>
                    <a:bodyPr/>
                    <a:lstStyle/>
                    <a:p>
                      <a:pPr algn="ctr">
                        <a:lnSpc>
                          <a:spcPct val="100000"/>
                        </a:lnSpc>
                        <a:spcBef>
                          <a:spcPts val="15"/>
                        </a:spcBef>
                      </a:pPr>
                      <a:endParaRPr sz="1300" dirty="0">
                        <a:latin typeface="Times New Roman"/>
                        <a:cs typeface="Times New Roman"/>
                      </a:endParaRPr>
                    </a:p>
                    <a:p>
                      <a:pPr algn="ctr">
                        <a:lnSpc>
                          <a:spcPct val="100000"/>
                        </a:lnSpc>
                      </a:pPr>
                      <a:r>
                        <a:rPr sz="900" spc="-5" dirty="0">
                          <a:latin typeface="メイリオ"/>
                          <a:cs typeface="メイリオ"/>
                        </a:rPr>
                        <a:t>米国</a:t>
                      </a:r>
                      <a:endParaRPr sz="900" dirty="0">
                        <a:latin typeface="メイリオ"/>
                        <a:cs typeface="メイリオ"/>
                      </a:endParaRPr>
                    </a:p>
                  </a:txBody>
                  <a:tcPr marL="0" marR="0" marT="172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gridSpan="3">
                  <a:txBody>
                    <a:bodyPr/>
                    <a:lstStyle/>
                    <a:p>
                      <a:pPr algn="ctr">
                        <a:lnSpc>
                          <a:spcPts val="1175"/>
                        </a:lnSpc>
                        <a:spcBef>
                          <a:spcPts val="475"/>
                        </a:spcBef>
                      </a:pPr>
                      <a:r>
                        <a:rPr sz="900" spc="-5" dirty="0">
                          <a:latin typeface="メイリオ"/>
                          <a:cs typeface="メイリオ"/>
                        </a:rPr>
                        <a:t>ディッキーウィッカー修正</a:t>
                      </a:r>
                      <a:r>
                        <a:rPr sz="900" spc="5" dirty="0">
                          <a:latin typeface="ＭＳ Ｐゴシック"/>
                          <a:cs typeface="ＭＳ Ｐゴシック"/>
                        </a:rPr>
                        <a:t>（</a:t>
                      </a:r>
                      <a:r>
                        <a:rPr sz="900" spc="5" dirty="0">
                          <a:latin typeface="Calibri"/>
                          <a:cs typeface="Calibri"/>
                        </a:rPr>
                        <a:t>1996</a:t>
                      </a:r>
                      <a:r>
                        <a:rPr sz="900" spc="5" dirty="0">
                          <a:latin typeface="ＭＳ Ｐゴシック"/>
                          <a:cs typeface="ＭＳ Ｐゴシック"/>
                        </a:rPr>
                        <a:t>）</a:t>
                      </a:r>
                      <a:r>
                        <a:rPr sz="900" b="1" spc="7" baseline="25641" dirty="0">
                          <a:latin typeface="メイリオ"/>
                          <a:cs typeface="メイリオ"/>
                        </a:rPr>
                        <a:t>※１</a:t>
                      </a:r>
                      <a:endParaRPr sz="900" baseline="25641">
                        <a:latin typeface="メイリオ"/>
                        <a:cs typeface="メイリオ"/>
                      </a:endParaRPr>
                    </a:p>
                    <a:p>
                      <a:pPr marL="2697480" marR="2691130" algn="ctr">
                        <a:lnSpc>
                          <a:spcPts val="1200"/>
                        </a:lnSpc>
                        <a:spcBef>
                          <a:spcPts val="15"/>
                        </a:spcBef>
                      </a:pPr>
                      <a:r>
                        <a:rPr sz="900" dirty="0">
                          <a:latin typeface="メイリオ"/>
                          <a:cs typeface="メイリオ"/>
                        </a:rPr>
                        <a:t>連邦予算でヒト胚を扱う研究に対</a:t>
                      </a:r>
                      <a:r>
                        <a:rPr sz="900" spc="10" dirty="0">
                          <a:latin typeface="メイリオ"/>
                          <a:cs typeface="メイリオ"/>
                        </a:rPr>
                        <a:t>す</a:t>
                      </a:r>
                      <a:r>
                        <a:rPr sz="900" dirty="0">
                          <a:latin typeface="メイリオ"/>
                          <a:cs typeface="メイリオ"/>
                        </a:rPr>
                        <a:t>る助</a:t>
                      </a:r>
                      <a:r>
                        <a:rPr sz="900" spc="10" dirty="0">
                          <a:latin typeface="メイリオ"/>
                          <a:cs typeface="メイリオ"/>
                        </a:rPr>
                        <a:t>成</a:t>
                      </a:r>
                      <a:r>
                        <a:rPr sz="900" dirty="0">
                          <a:latin typeface="メイリオ"/>
                          <a:cs typeface="メイリオ"/>
                        </a:rPr>
                        <a:t>は不可 </a:t>
                      </a:r>
                      <a:r>
                        <a:rPr sz="900" spc="-5" dirty="0">
                          <a:latin typeface="メイリオ"/>
                          <a:cs typeface="メイリオ"/>
                        </a:rPr>
                        <a:t>カリフォルニア州は可</a:t>
                      </a:r>
                      <a:endParaRPr sz="900">
                        <a:latin typeface="メイリオ"/>
                        <a:cs typeface="メイリオ"/>
                      </a:endParaRPr>
                    </a:p>
                  </a:txBody>
                  <a:tcPr marL="0" marR="0" marT="54703"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345491">
                <a:tc>
                  <a:txBody>
                    <a:bodyPr/>
                    <a:lstStyle/>
                    <a:p>
                      <a:pPr algn="ctr">
                        <a:lnSpc>
                          <a:spcPct val="100000"/>
                        </a:lnSpc>
                        <a:spcBef>
                          <a:spcPts val="750"/>
                        </a:spcBef>
                      </a:pPr>
                      <a:r>
                        <a:rPr sz="900" spc="-5" dirty="0">
                          <a:latin typeface="メイリオ"/>
                          <a:cs typeface="メイリオ"/>
                        </a:rPr>
                        <a:t>英国</a:t>
                      </a:r>
                      <a:endParaRPr sz="900" dirty="0">
                        <a:latin typeface="メイリオ"/>
                        <a:cs typeface="メイリオ"/>
                      </a:endParaRPr>
                    </a:p>
                  </a:txBody>
                  <a:tcPr marL="0" marR="0" marT="8637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gridSpan="3">
                  <a:txBody>
                    <a:bodyPr/>
                    <a:lstStyle/>
                    <a:p>
                      <a:pPr algn="ctr">
                        <a:lnSpc>
                          <a:spcPct val="100000"/>
                        </a:lnSpc>
                        <a:spcBef>
                          <a:spcPts val="750"/>
                        </a:spcBef>
                      </a:pPr>
                      <a:r>
                        <a:rPr sz="900" spc="-5" dirty="0">
                          <a:latin typeface="メイリオ"/>
                          <a:cs typeface="メイリオ"/>
                        </a:rPr>
                        <a:t>ヒトの受精及び胚研究に関する法律</a:t>
                      </a:r>
                      <a:r>
                        <a:rPr sz="900" spc="50" dirty="0">
                          <a:latin typeface="メイリオ"/>
                          <a:cs typeface="メイリオ"/>
                        </a:rPr>
                        <a:t> </a:t>
                      </a:r>
                      <a:r>
                        <a:rPr sz="900" spc="5" dirty="0">
                          <a:latin typeface="メイリオ"/>
                          <a:cs typeface="メイリオ"/>
                        </a:rPr>
                        <a:t>（1990）</a:t>
                      </a:r>
                      <a:r>
                        <a:rPr sz="900" b="1" spc="7" baseline="25641" dirty="0">
                          <a:latin typeface="メイリオ"/>
                          <a:cs typeface="メイリオ"/>
                        </a:rPr>
                        <a:t>※１</a:t>
                      </a:r>
                      <a:endParaRPr sz="900" baseline="25641" dirty="0">
                        <a:latin typeface="メイリオ"/>
                        <a:cs typeface="メイリオ"/>
                      </a:endParaRPr>
                    </a:p>
                  </a:txBody>
                  <a:tcPr marL="0" marR="0" marT="86373"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428408">
                <a:tc>
                  <a:txBody>
                    <a:bodyPr/>
                    <a:lstStyle/>
                    <a:p>
                      <a:pPr marL="333375" marR="73025" indent="-253365" algn="ctr">
                        <a:lnSpc>
                          <a:spcPct val="100000"/>
                        </a:lnSpc>
                        <a:spcBef>
                          <a:spcPts val="509"/>
                        </a:spcBef>
                      </a:pPr>
                      <a:r>
                        <a:rPr sz="900" dirty="0" err="1" smtClean="0">
                          <a:latin typeface="メイリオ"/>
                          <a:cs typeface="メイリオ"/>
                        </a:rPr>
                        <a:t>スウェーデ</a:t>
                      </a:r>
                      <a:r>
                        <a:rPr sz="900" dirty="0" smtClean="0">
                          <a:latin typeface="メイリオ"/>
                          <a:cs typeface="メイリオ"/>
                        </a:rPr>
                        <a:t> </a:t>
                      </a:r>
                      <a:r>
                        <a:rPr sz="900" spc="-5" dirty="0">
                          <a:latin typeface="メイリオ"/>
                          <a:cs typeface="メイリオ"/>
                        </a:rPr>
                        <a:t>ン</a:t>
                      </a:r>
                      <a:endParaRPr sz="900" dirty="0">
                        <a:latin typeface="メイリオ"/>
                        <a:cs typeface="メイリオ"/>
                      </a:endParaRPr>
                    </a:p>
                  </a:txBody>
                  <a:tcPr marL="0" marR="0" marT="5873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gridSpan="3">
                  <a:txBody>
                    <a:bodyPr/>
                    <a:lstStyle/>
                    <a:p>
                      <a:pPr algn="ctr">
                        <a:lnSpc>
                          <a:spcPct val="100000"/>
                        </a:lnSpc>
                        <a:spcBef>
                          <a:spcPts val="509"/>
                        </a:spcBef>
                      </a:pPr>
                      <a:r>
                        <a:rPr sz="900" spc="-5" dirty="0">
                          <a:latin typeface="メイリオ"/>
                          <a:cs typeface="メイリオ"/>
                        </a:rPr>
                        <a:t>遺伝的な一体性等に関する法律</a:t>
                      </a:r>
                      <a:r>
                        <a:rPr sz="900" dirty="0">
                          <a:latin typeface="メイリオ"/>
                          <a:cs typeface="メイリオ"/>
                        </a:rPr>
                        <a:t>(2006)</a:t>
                      </a:r>
                      <a:r>
                        <a:rPr sz="900" spc="-65" dirty="0">
                          <a:latin typeface="メイリオ"/>
                          <a:cs typeface="メイリオ"/>
                        </a:rPr>
                        <a:t> </a:t>
                      </a:r>
                      <a:r>
                        <a:rPr sz="900" b="1" spc="30" baseline="25641" dirty="0">
                          <a:latin typeface="メイリオ"/>
                          <a:cs typeface="メイリオ"/>
                        </a:rPr>
                        <a:t>※１</a:t>
                      </a:r>
                      <a:endParaRPr sz="900" baseline="25641" dirty="0">
                        <a:latin typeface="メイリオ"/>
                        <a:cs typeface="メイリオ"/>
                      </a:endParaRPr>
                    </a:p>
                    <a:p>
                      <a:pPr marL="40640" algn="ctr">
                        <a:lnSpc>
                          <a:spcPct val="100000"/>
                        </a:lnSpc>
                      </a:pPr>
                      <a:r>
                        <a:rPr sz="900" spc="-5" dirty="0">
                          <a:latin typeface="メイリオ"/>
                          <a:cs typeface="メイリオ"/>
                        </a:rPr>
                        <a:t>（人に遺伝する遺伝的変化を伴う</a:t>
                      </a:r>
                      <a:r>
                        <a:rPr sz="900" spc="5" dirty="0">
                          <a:latin typeface="メイリオ"/>
                          <a:cs typeface="メイリオ"/>
                        </a:rPr>
                        <a:t>研</a:t>
                      </a:r>
                      <a:r>
                        <a:rPr sz="900" spc="-5" dirty="0">
                          <a:latin typeface="メイリオ"/>
                          <a:cs typeface="メイリオ"/>
                        </a:rPr>
                        <a:t>究や</a:t>
                      </a:r>
                      <a:r>
                        <a:rPr sz="900" spc="5" dirty="0">
                          <a:latin typeface="メイリオ"/>
                          <a:cs typeface="メイリオ"/>
                        </a:rPr>
                        <a:t>治</a:t>
                      </a:r>
                      <a:r>
                        <a:rPr sz="900" spc="-5" dirty="0">
                          <a:latin typeface="メイリオ"/>
                          <a:cs typeface="メイリオ"/>
                        </a:rPr>
                        <a:t>療を</a:t>
                      </a:r>
                      <a:r>
                        <a:rPr sz="900" spc="5" dirty="0">
                          <a:latin typeface="メイリオ"/>
                          <a:cs typeface="メイリオ"/>
                        </a:rPr>
                        <a:t>目</a:t>
                      </a:r>
                      <a:r>
                        <a:rPr sz="900" spc="-5" dirty="0">
                          <a:latin typeface="メイリオ"/>
                          <a:cs typeface="メイリオ"/>
                        </a:rPr>
                        <a:t>的と</a:t>
                      </a:r>
                      <a:r>
                        <a:rPr sz="900" spc="5" dirty="0">
                          <a:latin typeface="メイリオ"/>
                          <a:cs typeface="メイリオ"/>
                        </a:rPr>
                        <a:t>し</a:t>
                      </a:r>
                      <a:r>
                        <a:rPr sz="900" spc="-5" dirty="0">
                          <a:latin typeface="メイリオ"/>
                          <a:cs typeface="メイリオ"/>
                        </a:rPr>
                        <a:t>た実</a:t>
                      </a:r>
                      <a:r>
                        <a:rPr sz="900" spc="5" dirty="0">
                          <a:latin typeface="メイリオ"/>
                          <a:cs typeface="メイリオ"/>
                        </a:rPr>
                        <a:t>験</a:t>
                      </a:r>
                      <a:r>
                        <a:rPr sz="900" spc="-5" dirty="0">
                          <a:latin typeface="メイリオ"/>
                          <a:cs typeface="メイリオ"/>
                        </a:rPr>
                        <a:t>は禁</a:t>
                      </a:r>
                      <a:r>
                        <a:rPr sz="900" spc="5" dirty="0">
                          <a:latin typeface="メイリオ"/>
                          <a:cs typeface="メイリオ"/>
                        </a:rPr>
                        <a:t>止</a:t>
                      </a:r>
                      <a:r>
                        <a:rPr sz="900" spc="-5" dirty="0">
                          <a:latin typeface="メイリオ"/>
                          <a:cs typeface="メイリオ"/>
                        </a:rPr>
                        <a:t>）</a:t>
                      </a:r>
                      <a:endParaRPr sz="900" dirty="0">
                        <a:latin typeface="メイリオ"/>
                        <a:cs typeface="メイリオ"/>
                      </a:endParaRPr>
                    </a:p>
                  </a:txBody>
                  <a:tcPr marL="0" marR="0" marT="58733"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616356">
                <a:tc>
                  <a:txBody>
                    <a:bodyPr/>
                    <a:lstStyle/>
                    <a:p>
                      <a:pPr algn="ctr">
                        <a:lnSpc>
                          <a:spcPct val="100000"/>
                        </a:lnSpc>
                        <a:spcBef>
                          <a:spcPts val="30"/>
                        </a:spcBef>
                      </a:pPr>
                      <a:endParaRPr sz="1500" dirty="0">
                        <a:latin typeface="Times New Roman"/>
                        <a:cs typeface="Times New Roman"/>
                      </a:endParaRPr>
                    </a:p>
                    <a:p>
                      <a:pPr algn="ctr">
                        <a:lnSpc>
                          <a:spcPct val="100000"/>
                        </a:lnSpc>
                      </a:pPr>
                      <a:r>
                        <a:rPr sz="900" spc="-5" dirty="0">
                          <a:latin typeface="メイリオ"/>
                          <a:cs typeface="メイリオ"/>
                        </a:rPr>
                        <a:t>ドイツ</a:t>
                      </a:r>
                      <a:endParaRPr sz="900" dirty="0">
                        <a:latin typeface="メイリオ"/>
                        <a:cs typeface="メイリオ"/>
                      </a:endParaRPr>
                    </a:p>
                  </a:txBody>
                  <a:tcPr marL="0" marR="0" marT="34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gridSpan="3">
                  <a:txBody>
                    <a:bodyPr/>
                    <a:lstStyle/>
                    <a:p>
                      <a:pPr algn="ctr">
                        <a:lnSpc>
                          <a:spcPct val="100000"/>
                        </a:lnSpc>
                        <a:spcBef>
                          <a:spcPts val="725"/>
                        </a:spcBef>
                      </a:pPr>
                      <a:r>
                        <a:rPr sz="900" spc="-5" dirty="0">
                          <a:latin typeface="メイリオ"/>
                          <a:cs typeface="メイリオ"/>
                        </a:rPr>
                        <a:t>胚保護法(1990制定</a:t>
                      </a:r>
                      <a:r>
                        <a:rPr sz="900" dirty="0">
                          <a:latin typeface="メイリオ"/>
                          <a:cs typeface="メイリオ"/>
                        </a:rPr>
                        <a:t>,2011</a:t>
                      </a:r>
                      <a:r>
                        <a:rPr sz="900" spc="-5" dirty="0">
                          <a:latin typeface="メイリオ"/>
                          <a:cs typeface="メイリオ"/>
                        </a:rPr>
                        <a:t>改正</a:t>
                      </a:r>
                      <a:r>
                        <a:rPr sz="900" spc="10" dirty="0">
                          <a:latin typeface="メイリオ"/>
                          <a:cs typeface="メイリオ"/>
                        </a:rPr>
                        <a:t>）</a:t>
                      </a:r>
                      <a:r>
                        <a:rPr sz="900" b="1" spc="15" baseline="25641" dirty="0">
                          <a:latin typeface="メイリオ"/>
                          <a:cs typeface="メイリオ"/>
                        </a:rPr>
                        <a:t>※１</a:t>
                      </a:r>
                      <a:endParaRPr sz="900" baseline="25641" dirty="0">
                        <a:latin typeface="メイリオ"/>
                        <a:cs typeface="メイリオ"/>
                      </a:endParaRPr>
                    </a:p>
                    <a:p>
                      <a:pPr algn="ctr">
                        <a:lnSpc>
                          <a:spcPct val="100000"/>
                        </a:lnSpc>
                      </a:pPr>
                      <a:r>
                        <a:rPr sz="900" spc="-5" dirty="0">
                          <a:latin typeface="メイリオ"/>
                          <a:cs typeface="メイリオ"/>
                        </a:rPr>
                        <a:t>妊娠以外の目的で胚を胎外で発育</a:t>
                      </a:r>
                      <a:r>
                        <a:rPr sz="900" spc="5" dirty="0">
                          <a:latin typeface="メイリオ"/>
                          <a:cs typeface="メイリオ"/>
                        </a:rPr>
                        <a:t>さ</a:t>
                      </a:r>
                      <a:r>
                        <a:rPr sz="900" spc="-5" dirty="0">
                          <a:latin typeface="メイリオ"/>
                          <a:cs typeface="メイリオ"/>
                        </a:rPr>
                        <a:t>せる</a:t>
                      </a:r>
                      <a:r>
                        <a:rPr sz="900" spc="5" dirty="0">
                          <a:latin typeface="メイリオ"/>
                          <a:cs typeface="メイリオ"/>
                        </a:rPr>
                        <a:t>こ</a:t>
                      </a:r>
                      <a:r>
                        <a:rPr sz="900" spc="-5" dirty="0">
                          <a:latin typeface="メイリオ"/>
                          <a:cs typeface="メイリオ"/>
                        </a:rPr>
                        <a:t>とを</a:t>
                      </a:r>
                      <a:r>
                        <a:rPr sz="900" spc="5" dirty="0">
                          <a:latin typeface="メイリオ"/>
                          <a:cs typeface="メイリオ"/>
                        </a:rPr>
                        <a:t>禁</a:t>
                      </a:r>
                      <a:r>
                        <a:rPr sz="900" spc="-5" dirty="0">
                          <a:latin typeface="メイリオ"/>
                          <a:cs typeface="メイリオ"/>
                        </a:rPr>
                        <a:t>止。</a:t>
                      </a:r>
                      <a:endParaRPr sz="900" dirty="0">
                        <a:latin typeface="メイリオ"/>
                        <a:cs typeface="メイリオ"/>
                      </a:endParaRPr>
                    </a:p>
                    <a:p>
                      <a:pPr algn="ctr">
                        <a:lnSpc>
                          <a:spcPct val="100000"/>
                        </a:lnSpc>
                      </a:pPr>
                      <a:r>
                        <a:rPr sz="900" spc="-5" dirty="0">
                          <a:latin typeface="メイリオ"/>
                          <a:cs typeface="メイリオ"/>
                        </a:rPr>
                        <a:t>ヒトの生殖系列細胞の遺伝情報の</a:t>
                      </a:r>
                      <a:r>
                        <a:rPr sz="900" spc="5" dirty="0">
                          <a:latin typeface="メイリオ"/>
                          <a:cs typeface="メイリオ"/>
                        </a:rPr>
                        <a:t>人</a:t>
                      </a:r>
                      <a:r>
                        <a:rPr sz="900" spc="-5" dirty="0">
                          <a:latin typeface="メイリオ"/>
                          <a:cs typeface="メイリオ"/>
                        </a:rPr>
                        <a:t>工的</a:t>
                      </a:r>
                      <a:r>
                        <a:rPr sz="900" spc="5" dirty="0">
                          <a:latin typeface="メイリオ"/>
                          <a:cs typeface="メイリオ"/>
                        </a:rPr>
                        <a:t>改</a:t>
                      </a:r>
                      <a:r>
                        <a:rPr sz="900" spc="-5" dirty="0">
                          <a:latin typeface="メイリオ"/>
                          <a:cs typeface="メイリオ"/>
                        </a:rPr>
                        <a:t>変の</a:t>
                      </a:r>
                      <a:r>
                        <a:rPr sz="900" spc="5" dirty="0">
                          <a:latin typeface="メイリオ"/>
                          <a:cs typeface="メイリオ"/>
                        </a:rPr>
                        <a:t>禁</a:t>
                      </a:r>
                      <a:r>
                        <a:rPr sz="900" spc="-5" dirty="0">
                          <a:latin typeface="メイリオ"/>
                          <a:cs typeface="メイリオ"/>
                        </a:rPr>
                        <a:t>止（</a:t>
                      </a:r>
                      <a:r>
                        <a:rPr sz="900" spc="5" dirty="0">
                          <a:latin typeface="メイリオ"/>
                          <a:cs typeface="メイリオ"/>
                        </a:rPr>
                        <a:t>胎</a:t>
                      </a:r>
                      <a:r>
                        <a:rPr sz="900" spc="-5" dirty="0">
                          <a:latin typeface="メイリオ"/>
                          <a:cs typeface="メイリオ"/>
                        </a:rPr>
                        <a:t>外に</a:t>
                      </a:r>
                      <a:r>
                        <a:rPr sz="900" spc="5" dirty="0">
                          <a:latin typeface="メイリオ"/>
                          <a:cs typeface="メイリオ"/>
                        </a:rPr>
                        <a:t>あ</a:t>
                      </a:r>
                      <a:r>
                        <a:rPr sz="900" spc="-5" dirty="0">
                          <a:latin typeface="メイリオ"/>
                          <a:cs typeface="メイリオ"/>
                        </a:rPr>
                        <a:t>る生</a:t>
                      </a:r>
                      <a:r>
                        <a:rPr sz="900" spc="5" dirty="0">
                          <a:latin typeface="メイリオ"/>
                          <a:cs typeface="メイリオ"/>
                        </a:rPr>
                        <a:t>殖</a:t>
                      </a:r>
                      <a:r>
                        <a:rPr sz="900" spc="-5" dirty="0">
                          <a:latin typeface="メイリオ"/>
                          <a:cs typeface="メイリオ"/>
                        </a:rPr>
                        <a:t>系列</a:t>
                      </a:r>
                      <a:r>
                        <a:rPr sz="900" spc="5" dirty="0">
                          <a:latin typeface="メイリオ"/>
                          <a:cs typeface="メイリオ"/>
                        </a:rPr>
                        <a:t>細</a:t>
                      </a:r>
                      <a:r>
                        <a:rPr sz="900" spc="-5" dirty="0">
                          <a:latin typeface="メイリオ"/>
                          <a:cs typeface="メイリオ"/>
                        </a:rPr>
                        <a:t>胞で</a:t>
                      </a:r>
                      <a:r>
                        <a:rPr sz="900" spc="5" dirty="0">
                          <a:latin typeface="メイリオ"/>
                          <a:cs typeface="メイリオ"/>
                        </a:rPr>
                        <a:t>あ</a:t>
                      </a:r>
                      <a:r>
                        <a:rPr sz="900" spc="-5" dirty="0">
                          <a:latin typeface="メイリオ"/>
                          <a:cs typeface="メイリオ"/>
                        </a:rPr>
                        <a:t>って</a:t>
                      </a:r>
                      <a:r>
                        <a:rPr sz="900" spc="5" dirty="0">
                          <a:latin typeface="メイリオ"/>
                          <a:cs typeface="メイリオ"/>
                        </a:rPr>
                        <a:t>、</a:t>
                      </a:r>
                      <a:r>
                        <a:rPr sz="900" spc="-5" dirty="0">
                          <a:latin typeface="メイリオ"/>
                          <a:cs typeface="メイリオ"/>
                        </a:rPr>
                        <a:t>受精</a:t>
                      </a:r>
                      <a:r>
                        <a:rPr sz="900" spc="5" dirty="0">
                          <a:latin typeface="メイリオ"/>
                          <a:cs typeface="メイリオ"/>
                        </a:rPr>
                        <a:t>が</a:t>
                      </a:r>
                      <a:r>
                        <a:rPr sz="900" spc="-5" dirty="0">
                          <a:latin typeface="メイリオ"/>
                          <a:cs typeface="メイリオ"/>
                        </a:rPr>
                        <a:t>排除</a:t>
                      </a:r>
                      <a:r>
                        <a:rPr sz="900" spc="5" dirty="0">
                          <a:latin typeface="メイリオ"/>
                          <a:cs typeface="メイリオ"/>
                        </a:rPr>
                        <a:t>さ</a:t>
                      </a:r>
                      <a:r>
                        <a:rPr sz="900" spc="-5" dirty="0">
                          <a:latin typeface="メイリオ"/>
                          <a:cs typeface="メイリオ"/>
                        </a:rPr>
                        <a:t>れて</a:t>
                      </a:r>
                      <a:r>
                        <a:rPr sz="900" spc="5" dirty="0">
                          <a:latin typeface="メイリオ"/>
                          <a:cs typeface="メイリオ"/>
                        </a:rPr>
                        <a:t>い</a:t>
                      </a:r>
                      <a:r>
                        <a:rPr sz="900" spc="-5" dirty="0">
                          <a:latin typeface="メイリオ"/>
                          <a:cs typeface="メイリオ"/>
                        </a:rPr>
                        <a:t>る場</a:t>
                      </a:r>
                      <a:r>
                        <a:rPr sz="900" spc="5" dirty="0">
                          <a:latin typeface="メイリオ"/>
                          <a:cs typeface="メイリオ"/>
                        </a:rPr>
                        <a:t>合</a:t>
                      </a:r>
                      <a:r>
                        <a:rPr sz="900" spc="-5" dirty="0">
                          <a:latin typeface="メイリオ"/>
                          <a:cs typeface="メイリオ"/>
                        </a:rPr>
                        <a:t>は可</a:t>
                      </a:r>
                      <a:r>
                        <a:rPr sz="900" spc="5" dirty="0">
                          <a:latin typeface="メイリオ"/>
                          <a:cs typeface="メイリオ"/>
                        </a:rPr>
                        <a:t>）</a:t>
                      </a:r>
                      <a:r>
                        <a:rPr sz="900" spc="-5" dirty="0">
                          <a:latin typeface="メイリオ"/>
                          <a:cs typeface="メイリオ"/>
                        </a:rPr>
                        <a:t>。</a:t>
                      </a:r>
                      <a:endParaRPr sz="900" dirty="0">
                        <a:latin typeface="メイリオ"/>
                        <a:cs typeface="メイリオ"/>
                      </a:endParaRPr>
                    </a:p>
                  </a:txBody>
                  <a:tcPr marL="0" marR="0" marT="8349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r h="779083">
                <a:tc>
                  <a:txBody>
                    <a:bodyPr/>
                    <a:lstStyle/>
                    <a:p>
                      <a:pPr algn="ctr">
                        <a:lnSpc>
                          <a:spcPct val="100000"/>
                        </a:lnSpc>
                        <a:spcBef>
                          <a:spcPts val="30"/>
                        </a:spcBef>
                      </a:pPr>
                      <a:endParaRPr sz="2000" dirty="0">
                        <a:latin typeface="Times New Roman"/>
                        <a:cs typeface="Times New Roman"/>
                      </a:endParaRPr>
                    </a:p>
                    <a:p>
                      <a:pPr algn="ctr">
                        <a:lnSpc>
                          <a:spcPct val="100000"/>
                        </a:lnSpc>
                        <a:spcBef>
                          <a:spcPts val="5"/>
                        </a:spcBef>
                      </a:pPr>
                      <a:r>
                        <a:rPr sz="900" spc="-5" dirty="0">
                          <a:latin typeface="メイリオ"/>
                          <a:cs typeface="メイリオ"/>
                        </a:rPr>
                        <a:t>フランス</a:t>
                      </a:r>
                      <a:endParaRPr sz="900" dirty="0">
                        <a:latin typeface="メイリオ"/>
                        <a:cs typeface="メイリオ"/>
                      </a:endParaRPr>
                    </a:p>
                  </a:txBody>
                  <a:tcPr marL="0" marR="0" marT="34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
                        </a:spcBef>
                      </a:pPr>
                      <a:endParaRPr sz="1500" dirty="0">
                        <a:latin typeface="Times New Roman"/>
                        <a:cs typeface="Times New Roman"/>
                      </a:endParaRPr>
                    </a:p>
                    <a:p>
                      <a:pPr algn="ctr">
                        <a:lnSpc>
                          <a:spcPct val="100000"/>
                        </a:lnSpc>
                        <a:spcBef>
                          <a:spcPts val="5"/>
                        </a:spcBef>
                      </a:pPr>
                      <a:r>
                        <a:rPr sz="900" spc="-5" dirty="0">
                          <a:latin typeface="メイリオ"/>
                          <a:cs typeface="メイリオ"/>
                        </a:rPr>
                        <a:t>公衆衛生法</a:t>
                      </a:r>
                      <a:r>
                        <a:rPr sz="900" dirty="0">
                          <a:latin typeface="メイリオ"/>
                          <a:cs typeface="メイリオ"/>
                        </a:rPr>
                        <a:t>（2004</a:t>
                      </a:r>
                      <a:r>
                        <a:rPr sz="900" spc="-5" dirty="0">
                          <a:latin typeface="メイリオ"/>
                          <a:cs typeface="メイリオ"/>
                        </a:rPr>
                        <a:t>制定</a:t>
                      </a:r>
                      <a:r>
                        <a:rPr sz="900" spc="10" dirty="0">
                          <a:latin typeface="メイリオ"/>
                          <a:cs typeface="メイリオ"/>
                        </a:rPr>
                        <a:t>）</a:t>
                      </a:r>
                      <a:r>
                        <a:rPr sz="900" b="1" spc="15" baseline="25641" dirty="0">
                          <a:latin typeface="メイリオ"/>
                          <a:cs typeface="メイリオ"/>
                        </a:rPr>
                        <a:t>※１</a:t>
                      </a:r>
                      <a:endParaRPr sz="900" baseline="25641" dirty="0">
                        <a:latin typeface="メイリオ"/>
                        <a:cs typeface="メイリオ"/>
                      </a:endParaRPr>
                    </a:p>
                    <a:p>
                      <a:pPr algn="ctr">
                        <a:lnSpc>
                          <a:spcPct val="100000"/>
                        </a:lnSpc>
                      </a:pPr>
                      <a:r>
                        <a:rPr sz="900" spc="-5" dirty="0">
                          <a:latin typeface="メイリオ"/>
                          <a:cs typeface="メイリオ"/>
                        </a:rPr>
                        <a:t>生殖補助医療以外の目的での胚作</a:t>
                      </a:r>
                      <a:r>
                        <a:rPr sz="900" spc="5" dirty="0">
                          <a:latin typeface="メイリオ"/>
                          <a:cs typeface="メイリオ"/>
                        </a:rPr>
                        <a:t>成</a:t>
                      </a:r>
                      <a:r>
                        <a:rPr sz="900" spc="-5" dirty="0">
                          <a:latin typeface="メイリオ"/>
                          <a:cs typeface="メイリオ"/>
                        </a:rPr>
                        <a:t>禁止</a:t>
                      </a:r>
                      <a:endParaRPr sz="900" dirty="0">
                        <a:latin typeface="メイリオ"/>
                        <a:cs typeface="メイリオ"/>
                      </a:endParaRPr>
                    </a:p>
                  </a:txBody>
                  <a:tcPr marL="0" marR="0" marT="576"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3505" marR="95885" indent="101600" algn="ctr">
                        <a:lnSpc>
                          <a:spcPct val="100000"/>
                        </a:lnSpc>
                        <a:spcBef>
                          <a:spcPts val="765"/>
                        </a:spcBef>
                      </a:pPr>
                      <a:r>
                        <a:rPr sz="900" spc="-5" dirty="0">
                          <a:latin typeface="メイリオ"/>
                          <a:cs typeface="メイリオ"/>
                        </a:rPr>
                        <a:t>生命倫理法(1994制定</a:t>
                      </a:r>
                      <a:r>
                        <a:rPr sz="900" dirty="0">
                          <a:latin typeface="メイリオ"/>
                          <a:cs typeface="メイリオ"/>
                        </a:rPr>
                        <a:t>,2004,2011,2013</a:t>
                      </a:r>
                      <a:r>
                        <a:rPr sz="900" spc="-5" dirty="0">
                          <a:latin typeface="メイリオ"/>
                          <a:cs typeface="メイリオ"/>
                        </a:rPr>
                        <a:t>改</a:t>
                      </a:r>
                      <a:r>
                        <a:rPr sz="900" spc="5" dirty="0">
                          <a:latin typeface="メイリオ"/>
                          <a:cs typeface="メイリオ"/>
                        </a:rPr>
                        <a:t>正</a:t>
                      </a:r>
                      <a:r>
                        <a:rPr sz="900" spc="-5" dirty="0">
                          <a:latin typeface="メイリオ"/>
                          <a:cs typeface="メイリオ"/>
                        </a:rPr>
                        <a:t>)</a:t>
                      </a:r>
                      <a:r>
                        <a:rPr sz="900" spc="-70" dirty="0">
                          <a:latin typeface="メイリオ"/>
                          <a:cs typeface="メイリオ"/>
                        </a:rPr>
                        <a:t> </a:t>
                      </a:r>
                      <a:r>
                        <a:rPr sz="900" b="1" spc="30" baseline="25641" dirty="0">
                          <a:latin typeface="メイリオ"/>
                          <a:cs typeface="メイリオ"/>
                        </a:rPr>
                        <a:t>※１  </a:t>
                      </a:r>
                      <a:r>
                        <a:rPr sz="900" dirty="0">
                          <a:latin typeface="メイリオ"/>
                          <a:cs typeface="メイリオ"/>
                        </a:rPr>
                        <a:t>胚研究、胚性幹細胞研究は、生命</a:t>
                      </a:r>
                      <a:r>
                        <a:rPr sz="900" spc="10" dirty="0">
                          <a:latin typeface="メイリオ"/>
                          <a:cs typeface="メイリオ"/>
                        </a:rPr>
                        <a:t>医</a:t>
                      </a:r>
                      <a:r>
                        <a:rPr sz="900" dirty="0">
                          <a:latin typeface="メイリオ"/>
                          <a:cs typeface="メイリオ"/>
                        </a:rPr>
                        <a:t>療庁</a:t>
                      </a:r>
                      <a:r>
                        <a:rPr sz="900" spc="10" dirty="0">
                          <a:latin typeface="メイリオ"/>
                          <a:cs typeface="メイリオ"/>
                        </a:rPr>
                        <a:t>（</a:t>
                      </a:r>
                      <a:r>
                        <a:rPr sz="900" spc="-5" dirty="0">
                          <a:latin typeface="メイリオ"/>
                          <a:cs typeface="メイリオ"/>
                        </a:rPr>
                        <a:t>A</a:t>
                      </a:r>
                      <a:r>
                        <a:rPr sz="900" dirty="0">
                          <a:latin typeface="メイリオ"/>
                          <a:cs typeface="メイリオ"/>
                        </a:rPr>
                        <a:t>BM）</a:t>
                      </a:r>
                      <a:r>
                        <a:rPr sz="900" spc="10" dirty="0">
                          <a:latin typeface="メイリオ"/>
                          <a:cs typeface="メイリオ"/>
                        </a:rPr>
                        <a:t>の</a:t>
                      </a:r>
                      <a:r>
                        <a:rPr sz="900" dirty="0">
                          <a:latin typeface="メイリオ"/>
                          <a:cs typeface="メイリオ"/>
                        </a:rPr>
                        <a:t>許 </a:t>
                      </a:r>
                      <a:r>
                        <a:rPr sz="900" spc="-5" dirty="0">
                          <a:latin typeface="メイリオ"/>
                          <a:cs typeface="メイリオ"/>
                        </a:rPr>
                        <a:t>可が必要。胚の遺伝子中に外部の</a:t>
                      </a:r>
                      <a:r>
                        <a:rPr sz="900" spc="5" dirty="0">
                          <a:latin typeface="メイリオ"/>
                          <a:cs typeface="メイリオ"/>
                        </a:rPr>
                        <a:t>別</a:t>
                      </a:r>
                      <a:r>
                        <a:rPr sz="900" spc="-5" dirty="0">
                          <a:latin typeface="メイリオ"/>
                          <a:cs typeface="メイリオ"/>
                        </a:rPr>
                        <a:t>の遺</a:t>
                      </a:r>
                      <a:r>
                        <a:rPr sz="900" spc="5" dirty="0">
                          <a:latin typeface="メイリオ"/>
                          <a:cs typeface="メイリオ"/>
                        </a:rPr>
                        <a:t>伝</a:t>
                      </a:r>
                      <a:r>
                        <a:rPr sz="900" spc="-5" dirty="0">
                          <a:latin typeface="メイリオ"/>
                          <a:cs typeface="メイリオ"/>
                        </a:rPr>
                        <a:t>子を</a:t>
                      </a:r>
                      <a:r>
                        <a:rPr sz="900" spc="5" dirty="0">
                          <a:latin typeface="メイリオ"/>
                          <a:cs typeface="メイリオ"/>
                        </a:rPr>
                        <a:t>追</a:t>
                      </a:r>
                      <a:r>
                        <a:rPr sz="900" spc="-5" dirty="0">
                          <a:latin typeface="メイリオ"/>
                          <a:cs typeface="メイリオ"/>
                        </a:rPr>
                        <a:t>加す</a:t>
                      </a:r>
                      <a:endParaRPr sz="900">
                        <a:latin typeface="メイリオ"/>
                        <a:cs typeface="メイリオ"/>
                      </a:endParaRPr>
                    </a:p>
                    <a:p>
                      <a:pPr marL="495300" algn="ctr">
                        <a:lnSpc>
                          <a:spcPct val="100000"/>
                        </a:lnSpc>
                      </a:pPr>
                      <a:r>
                        <a:rPr sz="900" spc="-5" dirty="0">
                          <a:latin typeface="メイリオ"/>
                          <a:cs typeface="メイリオ"/>
                        </a:rPr>
                        <a:t>るトランスジェニック胚の作成を</a:t>
                      </a:r>
                      <a:r>
                        <a:rPr sz="900" spc="5" dirty="0">
                          <a:latin typeface="メイリオ"/>
                          <a:cs typeface="メイリオ"/>
                        </a:rPr>
                        <a:t>禁</a:t>
                      </a:r>
                      <a:r>
                        <a:rPr sz="900" spc="-5" dirty="0">
                          <a:latin typeface="メイリオ"/>
                          <a:cs typeface="メイリオ"/>
                        </a:rPr>
                        <a:t>止。</a:t>
                      </a:r>
                      <a:endParaRPr sz="900">
                        <a:latin typeface="メイリオ"/>
                        <a:cs typeface="メイリオ"/>
                      </a:endParaRPr>
                    </a:p>
                  </a:txBody>
                  <a:tcPr marL="0" marR="0" marT="8810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40"/>
                        </a:spcBef>
                      </a:pPr>
                      <a:endParaRPr sz="1000">
                        <a:latin typeface="Times New Roman"/>
                        <a:cs typeface="Times New Roman"/>
                      </a:endParaRPr>
                    </a:p>
                    <a:p>
                      <a:pPr marL="403225" marR="397510" algn="ctr">
                        <a:lnSpc>
                          <a:spcPct val="100000"/>
                        </a:lnSpc>
                      </a:pPr>
                      <a:r>
                        <a:rPr sz="900" dirty="0">
                          <a:latin typeface="メイリオ"/>
                          <a:cs typeface="メイリオ"/>
                        </a:rPr>
                        <a:t>生命倫理法（</a:t>
                      </a:r>
                      <a:r>
                        <a:rPr sz="900" spc="5" dirty="0">
                          <a:latin typeface="メイリオ"/>
                          <a:cs typeface="メイリオ"/>
                        </a:rPr>
                        <a:t>1994</a:t>
                      </a:r>
                      <a:r>
                        <a:rPr sz="900" dirty="0">
                          <a:latin typeface="メイリオ"/>
                          <a:cs typeface="メイリオ"/>
                        </a:rPr>
                        <a:t>制 </a:t>
                      </a:r>
                      <a:r>
                        <a:rPr sz="900" spc="-5" dirty="0">
                          <a:latin typeface="メイリオ"/>
                          <a:cs typeface="メイリオ"/>
                        </a:rPr>
                        <a:t>定</a:t>
                      </a:r>
                      <a:r>
                        <a:rPr sz="900" dirty="0">
                          <a:latin typeface="メイリオ"/>
                          <a:cs typeface="メイリオ"/>
                        </a:rPr>
                        <a:t>,2004,2011,</a:t>
                      </a:r>
                      <a:endParaRPr sz="900">
                        <a:latin typeface="メイリオ"/>
                        <a:cs typeface="メイリオ"/>
                      </a:endParaRPr>
                    </a:p>
                    <a:p>
                      <a:pPr algn="ctr">
                        <a:lnSpc>
                          <a:spcPct val="100000"/>
                        </a:lnSpc>
                      </a:pPr>
                      <a:r>
                        <a:rPr sz="900" spc="5" dirty="0">
                          <a:latin typeface="メイリオ"/>
                          <a:cs typeface="メイリオ"/>
                        </a:rPr>
                        <a:t>2013</a:t>
                      </a:r>
                      <a:r>
                        <a:rPr sz="900" dirty="0">
                          <a:latin typeface="メイリオ"/>
                          <a:cs typeface="メイリオ"/>
                        </a:rPr>
                        <a:t>改正）</a:t>
                      </a:r>
                      <a:r>
                        <a:rPr sz="900" b="1" baseline="25641" dirty="0">
                          <a:latin typeface="メイリオ"/>
                          <a:cs typeface="メイリオ"/>
                        </a:rPr>
                        <a:t>※１</a:t>
                      </a:r>
                      <a:endParaRPr sz="900" baseline="25641">
                        <a:latin typeface="メイリオ"/>
                        <a:cs typeface="メイリオ"/>
                      </a:endParaRPr>
                    </a:p>
                  </a:txBody>
                  <a:tcPr marL="0" marR="0" marT="4607"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616355">
                <a:tc>
                  <a:txBody>
                    <a:bodyPr/>
                    <a:lstStyle/>
                    <a:p>
                      <a:pPr marL="269240" marR="73025" indent="-189230" algn="ctr">
                        <a:lnSpc>
                          <a:spcPct val="100000"/>
                        </a:lnSpc>
                        <a:spcBef>
                          <a:spcPts val="1325"/>
                        </a:spcBef>
                      </a:pPr>
                      <a:r>
                        <a:rPr sz="900" dirty="0">
                          <a:latin typeface="メイリオ"/>
                          <a:cs typeface="メイリオ"/>
                        </a:rPr>
                        <a:t>オーストラ </a:t>
                      </a:r>
                      <a:r>
                        <a:rPr sz="900" spc="-5" dirty="0">
                          <a:latin typeface="メイリオ"/>
                          <a:cs typeface="メイリオ"/>
                        </a:rPr>
                        <a:t>リア</a:t>
                      </a:r>
                      <a:endParaRPr sz="900" dirty="0">
                        <a:latin typeface="メイリオ"/>
                        <a:cs typeface="メイリオ"/>
                      </a:endParaRPr>
                    </a:p>
                  </a:txBody>
                  <a:tcPr marL="0" marR="0" marT="15259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325"/>
                        </a:spcBef>
                      </a:pPr>
                      <a:r>
                        <a:rPr sz="900" spc="-5" dirty="0">
                          <a:latin typeface="メイリオ"/>
                          <a:cs typeface="メイリオ"/>
                        </a:rPr>
                        <a:t>ヒト胚研究法(2002制定</a:t>
                      </a:r>
                      <a:r>
                        <a:rPr sz="900" dirty="0">
                          <a:latin typeface="メイリオ"/>
                          <a:cs typeface="メイリオ"/>
                        </a:rPr>
                        <a:t>,2008</a:t>
                      </a:r>
                      <a:r>
                        <a:rPr sz="900" spc="-5" dirty="0">
                          <a:latin typeface="メイリオ"/>
                          <a:cs typeface="メイリオ"/>
                        </a:rPr>
                        <a:t>改正)</a:t>
                      </a:r>
                      <a:r>
                        <a:rPr sz="900" spc="-70" dirty="0">
                          <a:latin typeface="メイリオ"/>
                          <a:cs typeface="メイリオ"/>
                        </a:rPr>
                        <a:t> </a:t>
                      </a:r>
                      <a:r>
                        <a:rPr sz="900" b="1" spc="30" baseline="25641" dirty="0">
                          <a:latin typeface="メイリオ"/>
                          <a:cs typeface="メイリオ"/>
                        </a:rPr>
                        <a:t>※１</a:t>
                      </a:r>
                      <a:endParaRPr sz="900" baseline="25641" dirty="0">
                        <a:latin typeface="メイリオ"/>
                        <a:cs typeface="メイリオ"/>
                      </a:endParaRPr>
                    </a:p>
                    <a:p>
                      <a:pPr algn="ctr">
                        <a:lnSpc>
                          <a:spcPct val="100000"/>
                        </a:lnSpc>
                      </a:pPr>
                      <a:r>
                        <a:rPr sz="900" spc="-5" dirty="0">
                          <a:latin typeface="メイリオ"/>
                          <a:cs typeface="メイリオ"/>
                        </a:rPr>
                        <a:t>研究目的でヒト胚を作成禁止</a:t>
                      </a:r>
                      <a:endParaRPr sz="900" dirty="0">
                        <a:latin typeface="メイリオ"/>
                        <a:cs typeface="メイリオ"/>
                      </a:endParaRPr>
                    </a:p>
                  </a:txBody>
                  <a:tcPr marL="0" marR="0" marT="152592"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129030" marR="444500" indent="-678180" algn="ctr">
                        <a:lnSpc>
                          <a:spcPct val="100000"/>
                        </a:lnSpc>
                        <a:spcBef>
                          <a:spcPts val="1325"/>
                        </a:spcBef>
                      </a:pPr>
                      <a:r>
                        <a:rPr sz="900" dirty="0">
                          <a:latin typeface="メイリオ"/>
                          <a:cs typeface="メイリオ"/>
                        </a:rPr>
                        <a:t>ヒト胚研究法（</a:t>
                      </a:r>
                      <a:r>
                        <a:rPr sz="900" spc="5" dirty="0">
                          <a:latin typeface="メイリオ"/>
                          <a:cs typeface="メイリオ"/>
                        </a:rPr>
                        <a:t>2002</a:t>
                      </a:r>
                      <a:r>
                        <a:rPr sz="900" dirty="0">
                          <a:latin typeface="メイリオ"/>
                          <a:cs typeface="メイリオ"/>
                        </a:rPr>
                        <a:t>制定,</a:t>
                      </a:r>
                      <a:r>
                        <a:rPr sz="900" spc="5" dirty="0">
                          <a:latin typeface="メイリオ"/>
                          <a:cs typeface="メイリオ"/>
                        </a:rPr>
                        <a:t>2008</a:t>
                      </a:r>
                      <a:r>
                        <a:rPr sz="900" dirty="0">
                          <a:latin typeface="メイリオ"/>
                          <a:cs typeface="メイリオ"/>
                        </a:rPr>
                        <a:t>改正）</a:t>
                      </a:r>
                      <a:r>
                        <a:rPr sz="900" b="1" baseline="25641" dirty="0">
                          <a:latin typeface="メイリオ"/>
                          <a:cs typeface="メイリオ"/>
                        </a:rPr>
                        <a:t>※１ </a:t>
                      </a:r>
                      <a:r>
                        <a:rPr sz="900" spc="-5" dirty="0">
                          <a:latin typeface="メイリオ"/>
                          <a:cs typeface="メイリオ"/>
                        </a:rPr>
                        <a:t>余剰ART胚の利用</a:t>
                      </a:r>
                      <a:endParaRPr sz="900">
                        <a:latin typeface="メイリオ"/>
                        <a:cs typeface="メイリオ"/>
                      </a:endParaRPr>
                    </a:p>
                  </a:txBody>
                  <a:tcPr marL="0" marR="0" marT="152592"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0014" marR="112395" algn="ctr">
                        <a:lnSpc>
                          <a:spcPct val="100000"/>
                        </a:lnSpc>
                        <a:spcBef>
                          <a:spcPts val="725"/>
                        </a:spcBef>
                      </a:pPr>
                      <a:r>
                        <a:rPr sz="900" dirty="0">
                          <a:latin typeface="メイリオ"/>
                          <a:cs typeface="メイリオ"/>
                        </a:rPr>
                        <a:t>臨床・研究における</a:t>
                      </a:r>
                      <a:r>
                        <a:rPr sz="900" spc="-5" dirty="0">
                          <a:latin typeface="メイリオ"/>
                          <a:cs typeface="メイリオ"/>
                        </a:rPr>
                        <a:t>A</a:t>
                      </a:r>
                      <a:r>
                        <a:rPr sz="900" dirty="0">
                          <a:latin typeface="メイリオ"/>
                          <a:cs typeface="メイリオ"/>
                        </a:rPr>
                        <a:t>RT使用</a:t>
                      </a:r>
                      <a:r>
                        <a:rPr sz="900" spc="-910" dirty="0">
                          <a:latin typeface="メイリオ"/>
                          <a:cs typeface="メイリオ"/>
                        </a:rPr>
                        <a:t>に </a:t>
                      </a:r>
                      <a:r>
                        <a:rPr sz="900" spc="-5" dirty="0">
                          <a:latin typeface="メイリオ"/>
                          <a:cs typeface="メイリオ"/>
                        </a:rPr>
                        <a:t>関する倫理的ガイドライン</a:t>
                      </a:r>
                      <a:endParaRPr sz="900" dirty="0">
                        <a:latin typeface="メイリオ"/>
                        <a:cs typeface="メイリオ"/>
                      </a:endParaRPr>
                    </a:p>
                    <a:p>
                      <a:pPr algn="ctr">
                        <a:lnSpc>
                          <a:spcPct val="100000"/>
                        </a:lnSpc>
                      </a:pPr>
                      <a:r>
                        <a:rPr sz="900" dirty="0">
                          <a:latin typeface="メイリオ"/>
                          <a:cs typeface="メイリオ"/>
                        </a:rPr>
                        <a:t>（2004</a:t>
                      </a:r>
                      <a:r>
                        <a:rPr sz="900" spc="-5" dirty="0">
                          <a:latin typeface="メイリオ"/>
                          <a:cs typeface="メイリオ"/>
                        </a:rPr>
                        <a:t>年制定</a:t>
                      </a:r>
                      <a:r>
                        <a:rPr sz="900" spc="10" dirty="0">
                          <a:latin typeface="メイリオ"/>
                          <a:cs typeface="メイリオ"/>
                        </a:rPr>
                        <a:t>）</a:t>
                      </a:r>
                      <a:r>
                        <a:rPr sz="900" b="1" spc="15" baseline="25641" dirty="0">
                          <a:latin typeface="メイリオ"/>
                          <a:cs typeface="メイリオ"/>
                        </a:rPr>
                        <a:t>※１</a:t>
                      </a:r>
                      <a:endParaRPr sz="900" baseline="25641" dirty="0">
                        <a:latin typeface="メイリオ"/>
                        <a:cs typeface="メイリオ"/>
                      </a:endParaRPr>
                    </a:p>
                  </a:txBody>
                  <a:tcPr marL="0" marR="0" marT="8349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482306">
                <a:tc>
                  <a:txBody>
                    <a:bodyPr/>
                    <a:lstStyle/>
                    <a:p>
                      <a:pPr algn="ctr">
                        <a:lnSpc>
                          <a:spcPct val="100000"/>
                        </a:lnSpc>
                        <a:spcBef>
                          <a:spcPts val="1340"/>
                        </a:spcBef>
                      </a:pPr>
                      <a:r>
                        <a:rPr sz="900" spc="-5" dirty="0">
                          <a:latin typeface="メイリオ"/>
                          <a:cs typeface="メイリオ"/>
                        </a:rPr>
                        <a:t>韓国</a:t>
                      </a:r>
                      <a:endParaRPr sz="900" dirty="0">
                        <a:latin typeface="メイリオ"/>
                        <a:cs typeface="メイリオ"/>
                      </a:endParaRPr>
                    </a:p>
                  </a:txBody>
                  <a:tcPr marL="0" marR="0" marT="15431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90245" marR="142875" indent="-542925" algn="ctr">
                        <a:lnSpc>
                          <a:spcPct val="100000"/>
                        </a:lnSpc>
                        <a:spcBef>
                          <a:spcPts val="740"/>
                        </a:spcBef>
                      </a:pPr>
                      <a:r>
                        <a:rPr sz="900" dirty="0">
                          <a:latin typeface="メイリオ"/>
                          <a:cs typeface="メイリオ"/>
                        </a:rPr>
                        <a:t>生命倫理法（</a:t>
                      </a:r>
                      <a:r>
                        <a:rPr sz="900" spc="5" dirty="0">
                          <a:latin typeface="メイリオ"/>
                          <a:cs typeface="メイリオ"/>
                        </a:rPr>
                        <a:t>2004</a:t>
                      </a:r>
                      <a:r>
                        <a:rPr sz="900" dirty="0">
                          <a:latin typeface="メイリオ"/>
                          <a:cs typeface="メイリオ"/>
                        </a:rPr>
                        <a:t>制定,</a:t>
                      </a:r>
                      <a:r>
                        <a:rPr sz="900" spc="5" dirty="0">
                          <a:latin typeface="メイリオ"/>
                          <a:cs typeface="メイリオ"/>
                        </a:rPr>
                        <a:t>2008</a:t>
                      </a:r>
                      <a:r>
                        <a:rPr sz="900" dirty="0">
                          <a:latin typeface="メイリオ"/>
                          <a:cs typeface="メイリオ"/>
                        </a:rPr>
                        <a:t>,</a:t>
                      </a:r>
                      <a:r>
                        <a:rPr sz="900" spc="5" dirty="0">
                          <a:latin typeface="メイリオ"/>
                          <a:cs typeface="メイリオ"/>
                        </a:rPr>
                        <a:t>2012</a:t>
                      </a:r>
                      <a:r>
                        <a:rPr sz="900" dirty="0">
                          <a:latin typeface="メイリオ"/>
                          <a:cs typeface="メイリオ"/>
                        </a:rPr>
                        <a:t>改正）</a:t>
                      </a:r>
                      <a:r>
                        <a:rPr sz="900" b="1" baseline="25641" dirty="0">
                          <a:latin typeface="メイリオ"/>
                          <a:cs typeface="メイリオ"/>
                        </a:rPr>
                        <a:t>※１ </a:t>
                      </a:r>
                      <a:r>
                        <a:rPr sz="900" spc="-5" dirty="0">
                          <a:latin typeface="メイリオ"/>
                          <a:cs typeface="メイリオ"/>
                        </a:rPr>
                        <a:t>妊娠以外目的で胚作成禁止</a:t>
                      </a:r>
                      <a:endParaRPr sz="900" dirty="0">
                        <a:latin typeface="メイリオ"/>
                        <a:cs typeface="メイリオ"/>
                      </a:endParaRPr>
                    </a:p>
                  </a:txBody>
                  <a:tcPr marL="0" marR="0" marT="85221"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gridSpan="2">
                  <a:txBody>
                    <a:bodyPr/>
                    <a:lstStyle/>
                    <a:p>
                      <a:pPr algn="ctr">
                        <a:lnSpc>
                          <a:spcPct val="100000"/>
                        </a:lnSpc>
                        <a:spcBef>
                          <a:spcPts val="40"/>
                        </a:spcBef>
                      </a:pPr>
                      <a:endParaRPr sz="1000" dirty="0">
                        <a:latin typeface="Times New Roman"/>
                        <a:cs typeface="Times New Roman"/>
                      </a:endParaRPr>
                    </a:p>
                    <a:p>
                      <a:pPr algn="ctr">
                        <a:lnSpc>
                          <a:spcPct val="100000"/>
                        </a:lnSpc>
                      </a:pPr>
                      <a:r>
                        <a:rPr sz="900" spc="-5" dirty="0">
                          <a:latin typeface="メイリオ"/>
                          <a:cs typeface="メイリオ"/>
                        </a:rPr>
                        <a:t>生命倫理法</a:t>
                      </a:r>
                      <a:r>
                        <a:rPr sz="900" dirty="0">
                          <a:latin typeface="メイリオ"/>
                          <a:cs typeface="メイリオ"/>
                        </a:rPr>
                        <a:t>（2004</a:t>
                      </a:r>
                      <a:r>
                        <a:rPr sz="900" spc="-5" dirty="0">
                          <a:latin typeface="メイリオ"/>
                          <a:cs typeface="メイリオ"/>
                        </a:rPr>
                        <a:t>制定</a:t>
                      </a:r>
                      <a:r>
                        <a:rPr sz="900" dirty="0">
                          <a:latin typeface="メイリオ"/>
                          <a:cs typeface="メイリオ"/>
                        </a:rPr>
                        <a:t>,2008,2012</a:t>
                      </a:r>
                      <a:r>
                        <a:rPr sz="900" spc="-5" dirty="0">
                          <a:latin typeface="メイリオ"/>
                          <a:cs typeface="メイリオ"/>
                        </a:rPr>
                        <a:t>改正</a:t>
                      </a:r>
                      <a:r>
                        <a:rPr sz="900" spc="10" dirty="0">
                          <a:latin typeface="メイリオ"/>
                          <a:cs typeface="メイリオ"/>
                        </a:rPr>
                        <a:t>）</a:t>
                      </a:r>
                      <a:r>
                        <a:rPr sz="900" b="1" spc="15" baseline="25641" dirty="0">
                          <a:latin typeface="メイリオ"/>
                          <a:cs typeface="メイリオ"/>
                        </a:rPr>
                        <a:t>※１</a:t>
                      </a:r>
                      <a:endParaRPr sz="900" baseline="25641" dirty="0">
                        <a:latin typeface="メイリオ"/>
                        <a:cs typeface="メイリオ"/>
                      </a:endParaRPr>
                    </a:p>
                  </a:txBody>
                  <a:tcPr marL="0" marR="0" marT="4607"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7"/>
                  </a:ext>
                </a:extLst>
              </a:tr>
              <a:tr h="427026">
                <a:tc>
                  <a:txBody>
                    <a:bodyPr/>
                    <a:lstStyle/>
                    <a:p>
                      <a:pPr algn="ctr">
                        <a:lnSpc>
                          <a:spcPct val="100000"/>
                        </a:lnSpc>
                        <a:spcBef>
                          <a:spcPts val="1100"/>
                        </a:spcBef>
                      </a:pPr>
                      <a:r>
                        <a:rPr sz="900" spc="-5" dirty="0">
                          <a:latin typeface="メイリオ"/>
                          <a:cs typeface="メイリオ"/>
                        </a:rPr>
                        <a:t>中国</a:t>
                      </a:r>
                      <a:endParaRPr sz="900" dirty="0">
                        <a:latin typeface="メイリオ"/>
                        <a:cs typeface="メイリオ"/>
                      </a:endParaRPr>
                    </a:p>
                  </a:txBody>
                  <a:tcPr marL="0" marR="0" marT="1266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gridSpan="3">
                  <a:txBody>
                    <a:bodyPr/>
                    <a:lstStyle/>
                    <a:p>
                      <a:pPr algn="ctr">
                        <a:lnSpc>
                          <a:spcPct val="100000"/>
                        </a:lnSpc>
                        <a:spcBef>
                          <a:spcPts val="500"/>
                        </a:spcBef>
                      </a:pPr>
                      <a:r>
                        <a:rPr sz="900" spc="-5" dirty="0">
                          <a:latin typeface="メイリオ"/>
                          <a:cs typeface="メイリオ"/>
                        </a:rPr>
                        <a:t>ヒト生殖補助技術管理規範</a:t>
                      </a:r>
                      <a:r>
                        <a:rPr sz="900" spc="35" dirty="0">
                          <a:latin typeface="メイリオ"/>
                          <a:cs typeface="メイリオ"/>
                        </a:rPr>
                        <a:t> </a:t>
                      </a:r>
                      <a:r>
                        <a:rPr sz="900" spc="-5" dirty="0">
                          <a:latin typeface="メイリオ"/>
                          <a:cs typeface="メイリオ"/>
                        </a:rPr>
                        <a:t>（国家衛生健康委員会</a:t>
                      </a:r>
                      <a:r>
                        <a:rPr sz="900" dirty="0">
                          <a:latin typeface="メイリオ"/>
                          <a:cs typeface="メイリオ"/>
                        </a:rPr>
                        <a:t>2003）</a:t>
                      </a:r>
                    </a:p>
                    <a:p>
                      <a:pPr algn="ctr">
                        <a:lnSpc>
                          <a:spcPct val="100000"/>
                        </a:lnSpc>
                      </a:pPr>
                      <a:r>
                        <a:rPr sz="900" spc="-5" dirty="0">
                          <a:latin typeface="メイリオ"/>
                          <a:cs typeface="メイリオ"/>
                        </a:rPr>
                        <a:t>（生殖を目的としたヒト配偶子、</a:t>
                      </a:r>
                      <a:r>
                        <a:rPr sz="900" spc="5" dirty="0">
                          <a:latin typeface="メイリオ"/>
                          <a:cs typeface="メイリオ"/>
                        </a:rPr>
                        <a:t>受</a:t>
                      </a:r>
                      <a:r>
                        <a:rPr sz="900" spc="-5" dirty="0">
                          <a:latin typeface="メイリオ"/>
                          <a:cs typeface="メイリオ"/>
                        </a:rPr>
                        <a:t>精卵</a:t>
                      </a:r>
                      <a:r>
                        <a:rPr sz="900" spc="5" dirty="0">
                          <a:latin typeface="メイリオ"/>
                          <a:cs typeface="メイリオ"/>
                        </a:rPr>
                        <a:t>、</a:t>
                      </a:r>
                      <a:r>
                        <a:rPr sz="900" spc="-5" dirty="0">
                          <a:latin typeface="メイリオ"/>
                          <a:cs typeface="メイリオ"/>
                        </a:rPr>
                        <a:t>胚の</a:t>
                      </a:r>
                      <a:r>
                        <a:rPr sz="900" spc="5" dirty="0">
                          <a:latin typeface="メイリオ"/>
                          <a:cs typeface="メイリオ"/>
                        </a:rPr>
                        <a:t>遺</a:t>
                      </a:r>
                      <a:r>
                        <a:rPr sz="900" spc="-5" dirty="0">
                          <a:latin typeface="メイリオ"/>
                          <a:cs typeface="メイリオ"/>
                        </a:rPr>
                        <a:t>伝子</a:t>
                      </a:r>
                      <a:r>
                        <a:rPr sz="900" spc="5" dirty="0">
                          <a:latin typeface="メイリオ"/>
                          <a:cs typeface="メイリオ"/>
                        </a:rPr>
                        <a:t>改</a:t>
                      </a:r>
                      <a:r>
                        <a:rPr sz="900" spc="-5" dirty="0">
                          <a:latin typeface="メイリオ"/>
                          <a:cs typeface="メイリオ"/>
                        </a:rPr>
                        <a:t>変は</a:t>
                      </a:r>
                      <a:r>
                        <a:rPr sz="900" spc="5" dirty="0">
                          <a:latin typeface="メイリオ"/>
                          <a:cs typeface="メイリオ"/>
                        </a:rPr>
                        <a:t>禁</a:t>
                      </a:r>
                      <a:r>
                        <a:rPr sz="900" spc="-5" dirty="0">
                          <a:latin typeface="メイリオ"/>
                          <a:cs typeface="メイリオ"/>
                        </a:rPr>
                        <a:t>止）</a:t>
                      </a:r>
                      <a:endParaRPr sz="900" dirty="0">
                        <a:latin typeface="メイリオ"/>
                        <a:cs typeface="メイリオ"/>
                      </a:endParaRPr>
                    </a:p>
                  </a:txBody>
                  <a:tcPr marL="0" marR="0" marT="57582"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8"/>
                  </a:ext>
                </a:extLst>
              </a:tr>
            </a:tbl>
          </a:graphicData>
        </a:graphic>
      </p:graphicFrame>
      <p:sp>
        <p:nvSpPr>
          <p:cNvPr id="13" name="正方形/長方形 12"/>
          <p:cNvSpPr/>
          <p:nvPr/>
        </p:nvSpPr>
        <p:spPr>
          <a:xfrm>
            <a:off x="1182985" y="5829918"/>
            <a:ext cx="11084461" cy="553998"/>
          </a:xfrm>
          <a:prstGeom prst="rect">
            <a:avLst/>
          </a:prstGeom>
        </p:spPr>
        <p:txBody>
          <a:bodyPr wrap="square">
            <a:spAutoFit/>
          </a:bodyPr>
          <a:lstStyle/>
          <a:p>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１諸外国における生命倫理に係る法制度の現状と最新の動向に関する調査（平成</a:t>
            </a:r>
            <a:r>
              <a:rPr lang="en-US" altLang="ja-JP" sz="1000" dirty="0">
                <a:latin typeface="Meiryo UI" panose="020B0604030504040204" pitchFamily="50" charset="-128"/>
                <a:ea typeface="Meiryo UI" panose="020B0604030504040204" pitchFamily="50" charset="-128"/>
              </a:rPr>
              <a:t>25</a:t>
            </a:r>
            <a:r>
              <a:rPr lang="ja-JP" altLang="en-US" sz="1000" dirty="0">
                <a:latin typeface="Meiryo UI" panose="020B0604030504040204" pitchFamily="50" charset="-128"/>
                <a:ea typeface="Meiryo UI" panose="020B0604030504040204" pitchFamily="50" charset="-128"/>
              </a:rPr>
              <a:t>年</a:t>
            </a:r>
            <a:r>
              <a:rPr lang="en-US" altLang="ja-JP" sz="1000" dirty="0">
                <a:latin typeface="Meiryo UI" panose="020B0604030504040204" pitchFamily="50" charset="-128"/>
                <a:ea typeface="Meiryo UI" panose="020B0604030504040204" pitchFamily="50" charset="-128"/>
              </a:rPr>
              <a:t>3</a:t>
            </a:r>
            <a:r>
              <a:rPr lang="ja-JP" altLang="en-US" sz="1000" dirty="0">
                <a:latin typeface="Meiryo UI" panose="020B0604030504040204" pitchFamily="50" charset="-128"/>
                <a:ea typeface="Meiryo UI" panose="020B0604030504040204" pitchFamily="50" charset="-128"/>
              </a:rPr>
              <a:t>月みずほ総研）</a:t>
            </a:r>
          </a:p>
          <a:p>
            <a:r>
              <a:rPr lang="ja-JP" altLang="en-US" sz="1000" dirty="0">
                <a:latin typeface="Meiryo UI" panose="020B0604030504040204" pitchFamily="50" charset="-128"/>
                <a:ea typeface="Meiryo UI" panose="020B0604030504040204" pitchFamily="50" charset="-128"/>
              </a:rPr>
              <a:t>＊「余剰胚」：日本では、“不妊治療のために作られた体外受精卵であり廃棄されることの決定したヒト胚”</a:t>
            </a:r>
            <a:r>
              <a:rPr lang="en-US" altLang="ja-JP" sz="1000" dirty="0">
                <a:latin typeface="Meiryo UI" panose="020B0604030504040204" pitchFamily="50" charset="-128"/>
                <a:ea typeface="Meiryo UI" panose="020B0604030504040204" pitchFamily="50" charset="-128"/>
              </a:rPr>
              <a:t>&lt;</a:t>
            </a:r>
            <a:r>
              <a:rPr lang="ja-JP" altLang="en-US" sz="1000" dirty="0">
                <a:latin typeface="Meiryo UI" panose="020B0604030504040204" pitchFamily="50" charset="-128"/>
                <a:ea typeface="Meiryo UI" panose="020B0604030504040204" pitchFamily="50" charset="-128"/>
              </a:rPr>
              <a:t>ヒト胚性幹細胞を中心としたヒト胚研究に関する基本的な考え方（平成</a:t>
            </a:r>
            <a:r>
              <a:rPr lang="en-US" altLang="ja-JP" sz="1000" dirty="0">
                <a:latin typeface="Meiryo UI" panose="020B0604030504040204" pitchFamily="50" charset="-128"/>
                <a:ea typeface="Meiryo UI" panose="020B0604030504040204" pitchFamily="50" charset="-128"/>
              </a:rPr>
              <a:t>12</a:t>
            </a:r>
            <a:r>
              <a:rPr lang="ja-JP" altLang="en-US" sz="1000" dirty="0">
                <a:latin typeface="Meiryo UI" panose="020B0604030504040204" pitchFamily="50" charset="-128"/>
                <a:ea typeface="Meiryo UI" panose="020B0604030504040204" pitchFamily="50" charset="-128"/>
              </a:rPr>
              <a:t>年生命倫理委員会）＞</a:t>
            </a:r>
          </a:p>
          <a:p>
            <a:r>
              <a:rPr lang="ja-JP" altLang="en-US" sz="1000" dirty="0" smtClean="0">
                <a:latin typeface="Meiryo UI" panose="020B0604030504040204" pitchFamily="50" charset="-128"/>
                <a:ea typeface="Meiryo UI" panose="020B0604030504040204" pitchFamily="50" charset="-128"/>
              </a:rPr>
              <a:t>　　令和</a:t>
            </a:r>
            <a:r>
              <a:rPr lang="ja-JP" altLang="en-US" sz="1000" dirty="0">
                <a:latin typeface="Meiryo UI" panose="020B0604030504040204" pitchFamily="50" charset="-128"/>
                <a:ea typeface="Meiryo UI" panose="020B0604030504040204" pitchFamily="50" charset="-128"/>
              </a:rPr>
              <a:t>元年</a:t>
            </a:r>
            <a:r>
              <a:rPr lang="en-US" altLang="ja-JP" sz="1000" dirty="0">
                <a:latin typeface="Meiryo UI" panose="020B0604030504040204" pitchFamily="50" charset="-128"/>
                <a:ea typeface="Meiryo UI" panose="020B0604030504040204" pitchFamily="50" charset="-128"/>
              </a:rPr>
              <a:t>7</a:t>
            </a:r>
            <a:r>
              <a:rPr lang="ja-JP" altLang="en-US" sz="1000" dirty="0">
                <a:latin typeface="Meiryo UI" panose="020B0604030504040204" pitchFamily="50" charset="-128"/>
                <a:ea typeface="Meiryo UI" panose="020B0604030504040204" pitchFamily="50" charset="-128"/>
              </a:rPr>
              <a:t>月</a:t>
            </a:r>
            <a:r>
              <a:rPr lang="en-US" altLang="ja-JP" sz="1000" dirty="0">
                <a:latin typeface="Meiryo UI" panose="020B0604030504040204" pitchFamily="50" charset="-128"/>
                <a:ea typeface="Meiryo UI" panose="020B0604030504040204" pitchFamily="50" charset="-128"/>
              </a:rPr>
              <a:t>2</a:t>
            </a:r>
            <a:r>
              <a:rPr lang="ja-JP" altLang="en-US" sz="1000" dirty="0">
                <a:latin typeface="Meiryo UI" panose="020B0604030504040204" pitchFamily="50" charset="-128"/>
                <a:ea typeface="Meiryo UI" panose="020B0604030504040204" pitchFamily="50" charset="-128"/>
              </a:rPr>
              <a:t>日 科学技術・学術審議会 生命倫理・安全部会（第</a:t>
            </a:r>
            <a:r>
              <a:rPr lang="en-US" altLang="ja-JP" sz="1000" dirty="0">
                <a:latin typeface="Meiryo UI" panose="020B0604030504040204" pitchFamily="50" charset="-128"/>
                <a:ea typeface="Meiryo UI" panose="020B0604030504040204" pitchFamily="50" charset="-128"/>
              </a:rPr>
              <a:t>42</a:t>
            </a:r>
            <a:r>
              <a:rPr lang="ja-JP" altLang="en-US" sz="1000" dirty="0">
                <a:latin typeface="Meiryo UI" panose="020B0604030504040204" pitchFamily="50" charset="-128"/>
                <a:ea typeface="Meiryo UI" panose="020B0604030504040204" pitchFamily="50" charset="-128"/>
              </a:rPr>
              <a:t>回）（文科省）資料</a:t>
            </a:r>
            <a:r>
              <a:rPr lang="en-US" altLang="ja-JP" sz="1000" dirty="0">
                <a:latin typeface="Meiryo UI" panose="020B0604030504040204" pitchFamily="50" charset="-128"/>
                <a:ea typeface="Meiryo UI" panose="020B0604030504040204" pitchFamily="50" charset="-128"/>
              </a:rPr>
              <a:t>42-2-1</a:t>
            </a:r>
            <a:r>
              <a:rPr lang="ja-JP" altLang="en-US" sz="1000" dirty="0">
                <a:latin typeface="Meiryo UI" panose="020B0604030504040204" pitchFamily="50" charset="-128"/>
                <a:ea typeface="Meiryo UI" panose="020B0604030504040204" pitchFamily="50" charset="-128"/>
              </a:rPr>
              <a:t>より抜粋</a:t>
            </a:r>
          </a:p>
        </p:txBody>
      </p:sp>
    </p:spTree>
    <p:extLst>
      <p:ext uri="{BB962C8B-B14F-4D97-AF65-F5344CB8AC3E}">
        <p14:creationId xmlns:p14="http://schemas.microsoft.com/office/powerpoint/2010/main" val="3356978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87386" y="350157"/>
            <a:ext cx="6219993" cy="380960"/>
          </a:xfrm>
          <a:prstGeom prst="rect">
            <a:avLst/>
          </a:prstGeom>
        </p:spPr>
        <p:txBody>
          <a:bodyPr vert="horz" wrap="square" lIns="0" tIns="11516" rIns="0" bIns="0" rtlCol="0" anchor="ctr">
            <a:spAutoFit/>
          </a:bodyPr>
          <a:lstStyle/>
          <a:p>
            <a:pPr algn="ctr">
              <a:lnSpc>
                <a:spcPct val="100000"/>
              </a:lnSpc>
              <a:spcBef>
                <a:spcPts val="91"/>
              </a:spcBef>
            </a:pPr>
            <a:r>
              <a:rPr sz="2400" b="1" spc="5" dirty="0" err="1" smtClean="0">
                <a:latin typeface="Meiryo UI" panose="020B0604030504040204" pitchFamily="50" charset="-128"/>
                <a:ea typeface="Meiryo UI" panose="020B0604030504040204" pitchFamily="50" charset="-128"/>
                <a:cs typeface="ＭＳ Ｐゴシック"/>
              </a:rPr>
              <a:t>ヒ</a:t>
            </a:r>
            <a:r>
              <a:rPr sz="2400" b="1" spc="-5" dirty="0" err="1" smtClean="0">
                <a:latin typeface="Meiryo UI" panose="020B0604030504040204" pitchFamily="50" charset="-128"/>
                <a:ea typeface="Meiryo UI" panose="020B0604030504040204" pitchFamily="50" charset="-128"/>
                <a:cs typeface="ＭＳ Ｐゴシック"/>
              </a:rPr>
              <a:t>ト</a:t>
            </a:r>
            <a:r>
              <a:rPr sz="2400" b="1" spc="5" dirty="0" err="1" smtClean="0">
                <a:latin typeface="Meiryo UI" panose="020B0604030504040204" pitchFamily="50" charset="-128"/>
                <a:ea typeface="Meiryo UI" panose="020B0604030504040204" pitchFamily="50" charset="-128"/>
                <a:cs typeface="ＭＳ Ｐゴシック"/>
              </a:rPr>
              <a:t>胚への</a:t>
            </a:r>
            <a:r>
              <a:rPr sz="2400" b="1" dirty="0" err="1" smtClean="0">
                <a:latin typeface="Meiryo UI" panose="020B0604030504040204" pitchFamily="50" charset="-128"/>
                <a:ea typeface="Meiryo UI" panose="020B0604030504040204" pitchFamily="50" charset="-128"/>
                <a:cs typeface="ＭＳ Ｐゴシック"/>
              </a:rPr>
              <a:t>ゲ</a:t>
            </a:r>
            <a:r>
              <a:rPr sz="2400" b="1" spc="5" dirty="0" err="1" smtClean="0">
                <a:latin typeface="Meiryo UI" panose="020B0604030504040204" pitchFamily="50" charset="-128"/>
                <a:ea typeface="Meiryo UI" panose="020B0604030504040204" pitchFamily="50" charset="-128"/>
                <a:cs typeface="ＭＳ Ｐゴシック"/>
              </a:rPr>
              <a:t>ノ</a:t>
            </a:r>
            <a:r>
              <a:rPr sz="2400" b="1" spc="-9" dirty="0" err="1" smtClean="0">
                <a:latin typeface="Meiryo UI" panose="020B0604030504040204" pitchFamily="50" charset="-128"/>
                <a:ea typeface="Meiryo UI" panose="020B0604030504040204" pitchFamily="50" charset="-128"/>
                <a:cs typeface="ＭＳ Ｐゴシック"/>
              </a:rPr>
              <a:t>ム</a:t>
            </a:r>
            <a:r>
              <a:rPr sz="2400" b="1" spc="5" dirty="0" err="1" smtClean="0">
                <a:latin typeface="Meiryo UI" panose="020B0604030504040204" pitchFamily="50" charset="-128"/>
                <a:ea typeface="Meiryo UI" panose="020B0604030504040204" pitchFamily="50" charset="-128"/>
                <a:cs typeface="ＭＳ Ｐゴシック"/>
              </a:rPr>
              <a:t>編集</a:t>
            </a:r>
            <a:r>
              <a:rPr sz="2400" b="1" spc="-5" dirty="0" err="1" smtClean="0">
                <a:latin typeface="Meiryo UI" panose="020B0604030504040204" pitchFamily="50" charset="-128"/>
                <a:ea typeface="Meiryo UI" panose="020B0604030504040204" pitchFamily="50" charset="-128"/>
                <a:cs typeface="ＭＳ Ｐゴシック"/>
              </a:rPr>
              <a:t>技</a:t>
            </a:r>
            <a:r>
              <a:rPr sz="2400" b="1" spc="5" dirty="0" err="1" smtClean="0">
                <a:latin typeface="Meiryo UI" panose="020B0604030504040204" pitchFamily="50" charset="-128"/>
                <a:ea typeface="Meiryo UI" panose="020B0604030504040204" pitchFamily="50" charset="-128"/>
                <a:cs typeface="ＭＳ Ｐゴシック"/>
              </a:rPr>
              <a:t>術等</a:t>
            </a:r>
            <a:r>
              <a:rPr sz="2400" b="1" spc="-5" dirty="0" err="1" smtClean="0">
                <a:latin typeface="Meiryo UI" panose="020B0604030504040204" pitchFamily="50" charset="-128"/>
                <a:ea typeface="Meiryo UI" panose="020B0604030504040204" pitchFamily="50" charset="-128"/>
                <a:cs typeface="ＭＳ Ｐゴシック"/>
              </a:rPr>
              <a:t>を</a:t>
            </a:r>
            <a:r>
              <a:rPr sz="2400" b="1" spc="5" dirty="0" err="1" smtClean="0">
                <a:latin typeface="Meiryo UI" panose="020B0604030504040204" pitchFamily="50" charset="-128"/>
                <a:ea typeface="Meiryo UI" panose="020B0604030504040204" pitchFamily="50" charset="-128"/>
                <a:cs typeface="ＭＳ Ｐゴシック"/>
              </a:rPr>
              <a:t>用</a:t>
            </a:r>
            <a:r>
              <a:rPr sz="2400" b="1" spc="-5" dirty="0" err="1" smtClean="0">
                <a:latin typeface="Meiryo UI" panose="020B0604030504040204" pitchFamily="50" charset="-128"/>
                <a:ea typeface="Meiryo UI" panose="020B0604030504040204" pitchFamily="50" charset="-128"/>
                <a:cs typeface="ＭＳ Ｐゴシック"/>
              </a:rPr>
              <a:t>い</a:t>
            </a:r>
            <a:r>
              <a:rPr sz="2400" b="1" spc="5" dirty="0" err="1" smtClean="0">
                <a:latin typeface="Meiryo UI" panose="020B0604030504040204" pitchFamily="50" charset="-128"/>
                <a:ea typeface="Meiryo UI" panose="020B0604030504040204" pitchFamily="50" charset="-128"/>
                <a:cs typeface="ＭＳ Ｐゴシック"/>
              </a:rPr>
              <a:t>た</a:t>
            </a:r>
            <a:r>
              <a:rPr sz="2400" b="1" spc="-5" dirty="0" err="1" smtClean="0">
                <a:latin typeface="Meiryo UI" panose="020B0604030504040204" pitchFamily="50" charset="-128"/>
                <a:ea typeface="Meiryo UI" panose="020B0604030504040204" pitchFamily="50" charset="-128"/>
                <a:cs typeface="ＭＳ Ｐゴシック"/>
              </a:rPr>
              <a:t>基</a:t>
            </a:r>
            <a:r>
              <a:rPr sz="2400" b="1" spc="5" dirty="0" err="1" smtClean="0">
                <a:latin typeface="Meiryo UI" panose="020B0604030504040204" pitchFamily="50" charset="-128"/>
                <a:ea typeface="Meiryo UI" panose="020B0604030504040204" pitchFamily="50" charset="-128"/>
                <a:cs typeface="ＭＳ Ｐゴシック"/>
              </a:rPr>
              <a:t>礎的</a:t>
            </a:r>
            <a:r>
              <a:rPr sz="2400" b="1" spc="-5" dirty="0" err="1" smtClean="0">
                <a:latin typeface="Meiryo UI" panose="020B0604030504040204" pitchFamily="50" charset="-128"/>
                <a:ea typeface="Meiryo UI" panose="020B0604030504040204" pitchFamily="50" charset="-128"/>
                <a:cs typeface="ＭＳ Ｐゴシック"/>
              </a:rPr>
              <a:t>研</a:t>
            </a:r>
            <a:r>
              <a:rPr sz="2400" b="1" spc="5" dirty="0" err="1" smtClean="0">
                <a:latin typeface="Meiryo UI" panose="020B0604030504040204" pitchFamily="50" charset="-128"/>
                <a:ea typeface="Meiryo UI" panose="020B0604030504040204" pitchFamily="50" charset="-128"/>
                <a:cs typeface="ＭＳ Ｐゴシック"/>
              </a:rPr>
              <a:t>究</a:t>
            </a:r>
            <a:endParaRPr sz="2400" dirty="0">
              <a:latin typeface="Meiryo UI" panose="020B0604030504040204" pitchFamily="50" charset="-128"/>
              <a:ea typeface="Meiryo UI" panose="020B0604030504040204" pitchFamily="50" charset="-128"/>
              <a:cs typeface="ＭＳ Ｐゴシック"/>
            </a:endParaRPr>
          </a:p>
        </p:txBody>
      </p:sp>
      <p:graphicFrame>
        <p:nvGraphicFramePr>
          <p:cNvPr id="16" name="object 14"/>
          <p:cNvGraphicFramePr>
            <a:graphicFrameLocks noGrp="1"/>
          </p:cNvGraphicFramePr>
          <p:nvPr>
            <p:extLst>
              <p:ext uri="{D42A27DB-BD31-4B8C-83A1-F6EECF244321}">
                <p14:modId xmlns:p14="http://schemas.microsoft.com/office/powerpoint/2010/main" val="3630711591"/>
              </p:ext>
            </p:extLst>
          </p:nvPr>
        </p:nvGraphicFramePr>
        <p:xfrm>
          <a:off x="579424" y="874783"/>
          <a:ext cx="11099547" cy="5569946"/>
        </p:xfrm>
        <a:graphic>
          <a:graphicData uri="http://schemas.openxmlformats.org/drawingml/2006/table">
            <a:tbl>
              <a:tblPr firstRow="1" bandRow="1">
                <a:tableStyleId>{2D5ABB26-0587-4C30-8999-92F81FD0307C}</a:tableStyleId>
              </a:tblPr>
              <a:tblGrid>
                <a:gridCol w="1176948">
                  <a:extLst>
                    <a:ext uri="{9D8B030D-6E8A-4147-A177-3AD203B41FA5}">
                      <a16:colId xmlns:a16="http://schemas.microsoft.com/office/drawing/2014/main" val="20000"/>
                    </a:ext>
                  </a:extLst>
                </a:gridCol>
                <a:gridCol w="1358020">
                  <a:extLst>
                    <a:ext uri="{9D8B030D-6E8A-4147-A177-3AD203B41FA5}">
                      <a16:colId xmlns:a16="http://schemas.microsoft.com/office/drawing/2014/main" val="20001"/>
                    </a:ext>
                  </a:extLst>
                </a:gridCol>
                <a:gridCol w="1792586">
                  <a:extLst>
                    <a:ext uri="{9D8B030D-6E8A-4147-A177-3AD203B41FA5}">
                      <a16:colId xmlns:a16="http://schemas.microsoft.com/office/drawing/2014/main" val="20002"/>
                    </a:ext>
                  </a:extLst>
                </a:gridCol>
                <a:gridCol w="1149790">
                  <a:extLst>
                    <a:ext uri="{9D8B030D-6E8A-4147-A177-3AD203B41FA5}">
                      <a16:colId xmlns:a16="http://schemas.microsoft.com/office/drawing/2014/main" val="20003"/>
                    </a:ext>
                  </a:extLst>
                </a:gridCol>
                <a:gridCol w="4418091">
                  <a:extLst>
                    <a:ext uri="{9D8B030D-6E8A-4147-A177-3AD203B41FA5}">
                      <a16:colId xmlns:a16="http://schemas.microsoft.com/office/drawing/2014/main" val="20004"/>
                    </a:ext>
                  </a:extLst>
                </a:gridCol>
                <a:gridCol w="1204112">
                  <a:extLst>
                    <a:ext uri="{9D8B030D-6E8A-4147-A177-3AD203B41FA5}">
                      <a16:colId xmlns:a16="http://schemas.microsoft.com/office/drawing/2014/main" val="20005"/>
                    </a:ext>
                  </a:extLst>
                </a:gridCol>
              </a:tblGrid>
              <a:tr h="346873">
                <a:tc>
                  <a:txBody>
                    <a:bodyPr/>
                    <a:lstStyle/>
                    <a:p>
                      <a:pPr>
                        <a:lnSpc>
                          <a:spcPct val="100000"/>
                        </a:lnSpc>
                      </a:pPr>
                      <a:endParaRPr sz="800" dirty="0">
                        <a:latin typeface="Meiryo UI" panose="020B0604030504040204" pitchFamily="50" charset="-128"/>
                        <a:ea typeface="Meiryo UI" panose="020B0604030504040204" pitchFamily="50" charset="-128"/>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93395">
                        <a:lnSpc>
                          <a:spcPct val="100000"/>
                        </a:lnSpc>
                        <a:spcBef>
                          <a:spcPts val="750"/>
                        </a:spcBef>
                      </a:pPr>
                      <a:r>
                        <a:rPr sz="1000" spc="-5" dirty="0">
                          <a:latin typeface="Meiryo UI" panose="020B0604030504040204" pitchFamily="50" charset="-128"/>
                          <a:ea typeface="Meiryo UI" panose="020B0604030504040204" pitchFamily="50" charset="-128"/>
                          <a:cs typeface="メイリオ"/>
                        </a:rPr>
                        <a:t>研究目的</a:t>
                      </a:r>
                      <a:endParaRPr sz="1000" dirty="0">
                        <a:latin typeface="Meiryo UI" panose="020B0604030504040204" pitchFamily="50" charset="-128"/>
                        <a:ea typeface="Meiryo UI" panose="020B0604030504040204" pitchFamily="50" charset="-128"/>
                        <a:cs typeface="メイリオ"/>
                      </a:endParaRPr>
                    </a:p>
                  </a:txBody>
                  <a:tcPr marL="0" marR="0" marT="8637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750"/>
                        </a:spcBef>
                      </a:pPr>
                      <a:r>
                        <a:rPr sz="1000" spc="-5" dirty="0">
                          <a:latin typeface="Meiryo UI" panose="020B0604030504040204" pitchFamily="50" charset="-128"/>
                          <a:ea typeface="Meiryo UI" panose="020B0604030504040204" pitchFamily="50" charset="-128"/>
                          <a:cs typeface="メイリオ"/>
                        </a:rPr>
                        <a:t>遺伝子</a:t>
                      </a:r>
                      <a:endParaRPr sz="1000" dirty="0">
                        <a:latin typeface="Meiryo UI" panose="020B0604030504040204" pitchFamily="50" charset="-128"/>
                        <a:ea typeface="Meiryo UI" panose="020B0604030504040204" pitchFamily="50" charset="-128"/>
                        <a:cs typeface="メイリオ"/>
                      </a:endParaRPr>
                    </a:p>
                  </a:txBody>
                  <a:tcPr marL="0" marR="0" marT="8637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750"/>
                        </a:spcBef>
                      </a:pPr>
                      <a:r>
                        <a:rPr sz="1000" spc="-5" dirty="0">
                          <a:latin typeface="Meiryo UI" panose="020B0604030504040204" pitchFamily="50" charset="-128"/>
                          <a:ea typeface="Meiryo UI" panose="020B0604030504040204" pitchFamily="50" charset="-128"/>
                          <a:cs typeface="メイリオ"/>
                        </a:rPr>
                        <a:t>胚の種類,数</a:t>
                      </a:r>
                      <a:endParaRPr sz="1000" dirty="0">
                        <a:latin typeface="Meiryo UI" panose="020B0604030504040204" pitchFamily="50" charset="-128"/>
                        <a:ea typeface="Meiryo UI" panose="020B0604030504040204" pitchFamily="50" charset="-128"/>
                        <a:cs typeface="メイリオ"/>
                      </a:endParaRPr>
                    </a:p>
                  </a:txBody>
                  <a:tcPr marL="0" marR="0" marT="8637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750"/>
                        </a:spcBef>
                      </a:pPr>
                      <a:r>
                        <a:rPr sz="1000" spc="-5" dirty="0">
                          <a:latin typeface="Meiryo UI" panose="020B0604030504040204" pitchFamily="50" charset="-128"/>
                          <a:ea typeface="Meiryo UI" panose="020B0604030504040204" pitchFamily="50" charset="-128"/>
                          <a:cs typeface="メイリオ"/>
                        </a:rPr>
                        <a:t>研究概要</a:t>
                      </a:r>
                      <a:endParaRPr sz="1000" dirty="0">
                        <a:latin typeface="Meiryo UI" panose="020B0604030504040204" pitchFamily="50" charset="-128"/>
                        <a:ea typeface="Meiryo UI" panose="020B0604030504040204" pitchFamily="50" charset="-128"/>
                        <a:cs typeface="メイリオ"/>
                      </a:endParaRPr>
                    </a:p>
                  </a:txBody>
                  <a:tcPr marL="0" marR="0" marT="8637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5280" marR="115570" indent="-212090" algn="ctr">
                        <a:lnSpc>
                          <a:spcPct val="100000"/>
                        </a:lnSpc>
                        <a:spcBef>
                          <a:spcPts val="150"/>
                        </a:spcBef>
                      </a:pPr>
                      <a:r>
                        <a:rPr sz="1000" dirty="0" err="1">
                          <a:latin typeface="Meiryo UI" panose="020B0604030504040204" pitchFamily="50" charset="-128"/>
                          <a:ea typeface="Meiryo UI" panose="020B0604030504040204" pitchFamily="50" charset="-128"/>
                          <a:cs typeface="メイリオ"/>
                        </a:rPr>
                        <a:t>公表日,</a:t>
                      </a:r>
                      <a:r>
                        <a:rPr sz="1000" dirty="0" err="1" smtClean="0">
                          <a:latin typeface="Meiryo UI" panose="020B0604030504040204" pitchFamily="50" charset="-128"/>
                          <a:ea typeface="Meiryo UI" panose="020B0604030504040204" pitchFamily="50" charset="-128"/>
                          <a:cs typeface="メイリオ"/>
                        </a:rPr>
                        <a:t>雑</a:t>
                      </a:r>
                      <a:r>
                        <a:rPr sz="1000" spc="-5" dirty="0" err="1" smtClean="0">
                          <a:latin typeface="Meiryo UI" panose="020B0604030504040204" pitchFamily="50" charset="-128"/>
                          <a:ea typeface="Meiryo UI" panose="020B0604030504040204" pitchFamily="50" charset="-128"/>
                          <a:cs typeface="メイリオ"/>
                        </a:rPr>
                        <a:t>誌</a:t>
                      </a:r>
                      <a:endParaRPr sz="1000" dirty="0">
                        <a:latin typeface="Meiryo UI" panose="020B0604030504040204" pitchFamily="50" charset="-128"/>
                        <a:ea typeface="Meiryo UI" panose="020B0604030504040204" pitchFamily="50" charset="-128"/>
                        <a:cs typeface="メイリオ"/>
                      </a:endParaRPr>
                    </a:p>
                  </a:txBody>
                  <a:tcPr marL="0" marR="0" marT="1727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623266">
                <a:tc>
                  <a:txBody>
                    <a:bodyPr/>
                    <a:lstStyle/>
                    <a:p>
                      <a:pPr>
                        <a:lnSpc>
                          <a:spcPct val="100000"/>
                        </a:lnSpc>
                        <a:spcBef>
                          <a:spcPts val="25"/>
                        </a:spcBef>
                      </a:pPr>
                      <a:endParaRPr sz="1000" dirty="0">
                        <a:latin typeface="Meiryo UI" panose="020B0604030504040204" pitchFamily="50" charset="-128"/>
                        <a:ea typeface="Meiryo UI" panose="020B0604030504040204" pitchFamily="50" charset="-128"/>
                        <a:cs typeface="Times New Roman"/>
                      </a:endParaRPr>
                    </a:p>
                    <a:p>
                      <a:pPr marL="144145" marR="139700" indent="63500" algn="ctr">
                        <a:lnSpc>
                          <a:spcPct val="100000"/>
                        </a:lnSpc>
                        <a:spcBef>
                          <a:spcPts val="5"/>
                        </a:spcBef>
                      </a:pPr>
                      <a:r>
                        <a:rPr sz="1000" dirty="0" err="1" smtClean="0">
                          <a:latin typeface="Meiryo UI" panose="020B0604030504040204" pitchFamily="50" charset="-128"/>
                          <a:ea typeface="Meiryo UI" panose="020B0604030504040204" pitchFamily="50" charset="-128"/>
                          <a:cs typeface="メイリオ"/>
                        </a:rPr>
                        <a:t>中山大学</a:t>
                      </a:r>
                      <a:endParaRPr sz="1000" dirty="0">
                        <a:latin typeface="Meiryo UI" panose="020B0604030504040204" pitchFamily="50" charset="-128"/>
                        <a:ea typeface="Meiryo UI" panose="020B0604030504040204" pitchFamily="50" charset="-128"/>
                        <a:cs typeface="メイリオ"/>
                      </a:endParaRPr>
                    </a:p>
                  </a:txBody>
                  <a:tcPr marL="0" marR="0" marT="2879"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5904" marR="146050" indent="-180340">
                        <a:lnSpc>
                          <a:spcPct val="100000"/>
                        </a:lnSpc>
                        <a:spcBef>
                          <a:spcPts val="750"/>
                        </a:spcBef>
                      </a:pPr>
                      <a:r>
                        <a:rPr sz="1000" dirty="0">
                          <a:latin typeface="Meiryo UI" panose="020B0604030504040204" pitchFamily="50" charset="-128"/>
                          <a:ea typeface="Meiryo UI" panose="020B0604030504040204" pitchFamily="50" charset="-128"/>
                          <a:cs typeface="メイリオ"/>
                        </a:rPr>
                        <a:t>・ヒト受精胚へのゲ</a:t>
                      </a:r>
                      <a:r>
                        <a:rPr sz="1000" spc="-915" dirty="0">
                          <a:latin typeface="Meiryo UI" panose="020B0604030504040204" pitchFamily="50" charset="-128"/>
                          <a:ea typeface="Meiryo UI" panose="020B0604030504040204" pitchFamily="50" charset="-128"/>
                          <a:cs typeface="メイリオ"/>
                        </a:rPr>
                        <a:t>ノ </a:t>
                      </a:r>
                      <a:r>
                        <a:rPr sz="1000" spc="-5" dirty="0">
                          <a:latin typeface="Meiryo UI" panose="020B0604030504040204" pitchFamily="50" charset="-128"/>
                          <a:ea typeface="Meiryo UI" panose="020B0604030504040204" pitchFamily="50" charset="-128"/>
                          <a:cs typeface="メイリオ"/>
                        </a:rPr>
                        <a:t>ム編集効率の確認</a:t>
                      </a:r>
                      <a:endParaRPr sz="1000" dirty="0">
                        <a:latin typeface="Meiryo UI" panose="020B0604030504040204" pitchFamily="50" charset="-128"/>
                        <a:ea typeface="Meiryo UI" panose="020B0604030504040204" pitchFamily="50" charset="-128"/>
                        <a:cs typeface="メイリオ"/>
                      </a:endParaRPr>
                    </a:p>
                    <a:p>
                      <a:pPr marL="76200">
                        <a:lnSpc>
                          <a:spcPct val="100000"/>
                        </a:lnSpc>
                      </a:pPr>
                      <a:r>
                        <a:rPr sz="1000" spc="875" dirty="0">
                          <a:latin typeface="Meiryo UI" panose="020B0604030504040204" pitchFamily="50" charset="-128"/>
                          <a:ea typeface="Meiryo UI" panose="020B0604030504040204" pitchFamily="50" charset="-128"/>
                          <a:cs typeface="メイリオ"/>
                        </a:rPr>
                        <a:t>・</a:t>
                      </a:r>
                      <a:r>
                        <a:rPr sz="1000" u="sng" spc="-5" dirty="0">
                          <a:uFill>
                            <a:solidFill>
                              <a:srgbClr val="000000"/>
                            </a:solidFill>
                          </a:uFill>
                          <a:latin typeface="Meiryo UI" panose="020B0604030504040204" pitchFamily="50" charset="-128"/>
                          <a:ea typeface="Meiryo UI" panose="020B0604030504040204" pitchFamily="50" charset="-128"/>
                          <a:cs typeface="メイリオ"/>
                        </a:rPr>
                        <a:t>遺伝性難病予防目的</a:t>
                      </a:r>
                      <a:endParaRPr sz="1000" dirty="0">
                        <a:latin typeface="Meiryo UI" panose="020B0604030504040204" pitchFamily="50" charset="-128"/>
                        <a:ea typeface="Meiryo UI" panose="020B0604030504040204" pitchFamily="50" charset="-128"/>
                        <a:cs typeface="メイリオ"/>
                      </a:endParaRPr>
                    </a:p>
                  </a:txBody>
                  <a:tcPr marL="0" marR="0" marT="8637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7470" marR="73025" algn="just">
                        <a:lnSpc>
                          <a:spcPct val="100000"/>
                        </a:lnSpc>
                        <a:spcBef>
                          <a:spcPts val="150"/>
                        </a:spcBef>
                        <a:tabLst>
                          <a:tab pos="1789113" algn="l"/>
                        </a:tabLst>
                      </a:pPr>
                      <a:r>
                        <a:rPr sz="1000" spc="-5" dirty="0">
                          <a:latin typeface="Meiryo UI" panose="020B0604030504040204" pitchFamily="50" charset="-128"/>
                          <a:ea typeface="Meiryo UI" panose="020B0604030504040204" pitchFamily="50" charset="-128"/>
                          <a:cs typeface="メイリオ"/>
                        </a:rPr>
                        <a:t>【</a:t>
                      </a:r>
                      <a:r>
                        <a:rPr sz="1000" i="1" spc="-5" dirty="0">
                          <a:latin typeface="Meiryo UI" panose="020B0604030504040204" pitchFamily="50" charset="-128"/>
                          <a:ea typeface="Meiryo UI" panose="020B0604030504040204" pitchFamily="50" charset="-128"/>
                          <a:cs typeface="メイリオ"/>
                        </a:rPr>
                        <a:t>HBB</a:t>
                      </a:r>
                      <a:r>
                        <a:rPr sz="1000" spc="-5" dirty="0">
                          <a:latin typeface="Meiryo UI" panose="020B0604030504040204" pitchFamily="50" charset="-128"/>
                          <a:ea typeface="Meiryo UI" panose="020B0604030504040204" pitchFamily="50" charset="-128"/>
                          <a:cs typeface="メイリオ"/>
                        </a:rPr>
                        <a:t>】</a:t>
                      </a:r>
                      <a:r>
                        <a:rPr sz="1000" spc="-10" dirty="0">
                          <a:latin typeface="Meiryo UI" panose="020B0604030504040204" pitchFamily="50" charset="-128"/>
                          <a:ea typeface="Meiryo UI" panose="020B0604030504040204" pitchFamily="50" charset="-128"/>
                          <a:cs typeface="メイリオ"/>
                        </a:rPr>
                        <a:t>β</a:t>
                      </a:r>
                      <a:r>
                        <a:rPr sz="1000" spc="-5" dirty="0" err="1" smtClean="0">
                          <a:latin typeface="Meiryo UI" panose="020B0604030504040204" pitchFamily="50" charset="-128"/>
                          <a:ea typeface="Meiryo UI" panose="020B0604030504040204" pitchFamily="50" charset="-128"/>
                          <a:cs typeface="メイリオ"/>
                        </a:rPr>
                        <a:t>サラセミア</a:t>
                      </a:r>
                      <a:r>
                        <a:rPr sz="1000" dirty="0" err="1" smtClean="0">
                          <a:latin typeface="Meiryo UI" panose="020B0604030504040204" pitchFamily="50" charset="-128"/>
                          <a:ea typeface="Meiryo UI" panose="020B0604030504040204" pitchFamily="50" charset="-128"/>
                          <a:cs typeface="メイリオ"/>
                        </a:rPr>
                        <a:t>症</a:t>
                      </a:r>
                      <a:r>
                        <a:rPr sz="1000" dirty="0" err="1">
                          <a:latin typeface="Meiryo UI" panose="020B0604030504040204" pitchFamily="50" charset="-128"/>
                          <a:ea typeface="Meiryo UI" panose="020B0604030504040204" pitchFamily="50" charset="-128"/>
                          <a:cs typeface="メイリオ"/>
                        </a:rPr>
                        <a:t>（溶血性貧血）</a:t>
                      </a:r>
                      <a:r>
                        <a:rPr sz="1000" dirty="0" err="1" smtClean="0">
                          <a:latin typeface="Meiryo UI" panose="020B0604030504040204" pitchFamily="50" charset="-128"/>
                          <a:ea typeface="Meiryo UI" panose="020B0604030504040204" pitchFamily="50" charset="-128"/>
                          <a:cs typeface="メイリオ"/>
                        </a:rPr>
                        <a:t>原因</a:t>
                      </a:r>
                      <a:r>
                        <a:rPr lang="ja-JP" altLang="en-US" sz="1000" dirty="0" smtClean="0">
                          <a:latin typeface="Meiryo UI" panose="020B0604030504040204" pitchFamily="50" charset="-128"/>
                          <a:ea typeface="Meiryo UI" panose="020B0604030504040204" pitchFamily="50" charset="-128"/>
                          <a:cs typeface="メイリオ"/>
                        </a:rPr>
                        <a:t>遺伝子</a:t>
                      </a:r>
                      <a:endParaRPr lang="en-US" altLang="ja-JP" sz="1000" dirty="0" smtClean="0">
                        <a:latin typeface="Meiryo UI" panose="020B0604030504040204" pitchFamily="50" charset="-128"/>
                        <a:ea typeface="Meiryo UI" panose="020B0604030504040204" pitchFamily="50" charset="-128"/>
                        <a:cs typeface="メイリオ"/>
                      </a:endParaRPr>
                    </a:p>
                    <a:p>
                      <a:pPr marL="77470" marR="73025" algn="just">
                        <a:lnSpc>
                          <a:spcPct val="100000"/>
                        </a:lnSpc>
                        <a:spcBef>
                          <a:spcPts val="150"/>
                        </a:spcBef>
                        <a:tabLst>
                          <a:tab pos="1789113" algn="l"/>
                        </a:tabLst>
                      </a:pPr>
                      <a:r>
                        <a:rPr sz="1000" spc="5" dirty="0" err="1" smtClean="0">
                          <a:latin typeface="Meiryo UI" panose="020B0604030504040204" pitchFamily="50" charset="-128"/>
                          <a:ea typeface="Meiryo UI" panose="020B0604030504040204" pitchFamily="50" charset="-128"/>
                          <a:cs typeface="メイリオ"/>
                        </a:rPr>
                        <a:t>ｸﾞﾛﾋﾞﾝ</a:t>
                      </a:r>
                      <a:r>
                        <a:rPr sz="1000" dirty="0" err="1">
                          <a:latin typeface="Meiryo UI" panose="020B0604030504040204" pitchFamily="50" charset="-128"/>
                          <a:ea typeface="Meiryo UI" panose="020B0604030504040204" pitchFamily="50" charset="-128"/>
                          <a:cs typeface="メイリオ"/>
                        </a:rPr>
                        <a:t>＝</a:t>
                      </a:r>
                      <a:r>
                        <a:rPr sz="1000" spc="5" dirty="0" err="1" smtClean="0">
                          <a:latin typeface="Meiryo UI" panose="020B0604030504040204" pitchFamily="50" charset="-128"/>
                          <a:ea typeface="Meiryo UI" panose="020B0604030504040204" pitchFamily="50" charset="-128"/>
                          <a:cs typeface="メイリオ"/>
                        </a:rPr>
                        <a:t>ﾍﾓｸ</a:t>
                      </a:r>
                      <a:r>
                        <a:rPr sz="1000" dirty="0" err="1" smtClean="0">
                          <a:latin typeface="Meiryo UI" panose="020B0604030504040204" pitchFamily="50" charset="-128"/>
                          <a:ea typeface="Meiryo UI" panose="020B0604030504040204" pitchFamily="50" charset="-128"/>
                          <a:cs typeface="メイリオ"/>
                        </a:rPr>
                        <a:t>ﾞﾛﾋﾞﾝ</a:t>
                      </a:r>
                      <a:r>
                        <a:rPr sz="1000" spc="-5" dirty="0" err="1" smtClean="0">
                          <a:latin typeface="Meiryo UI" panose="020B0604030504040204" pitchFamily="50" charset="-128"/>
                          <a:ea typeface="Meiryo UI" panose="020B0604030504040204" pitchFamily="50" charset="-128"/>
                          <a:cs typeface="メイリオ"/>
                        </a:rPr>
                        <a:t>成分</a:t>
                      </a:r>
                      <a:endParaRPr sz="1000" dirty="0">
                        <a:latin typeface="Meiryo UI" panose="020B0604030504040204" pitchFamily="50" charset="-128"/>
                        <a:ea typeface="Meiryo UI" panose="020B0604030504040204" pitchFamily="50" charset="-128"/>
                        <a:cs typeface="メイリオ"/>
                      </a:endParaRPr>
                    </a:p>
                  </a:txBody>
                  <a:tcPr marL="0" marR="0" marT="17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5"/>
                        </a:spcBef>
                      </a:pPr>
                      <a:endParaRPr sz="1050" dirty="0">
                        <a:latin typeface="Meiryo UI" panose="020B0604030504040204" pitchFamily="50" charset="-128"/>
                        <a:ea typeface="Meiryo UI" panose="020B0604030504040204" pitchFamily="50" charset="-128"/>
                        <a:cs typeface="Times New Roman"/>
                      </a:endParaRPr>
                    </a:p>
                    <a:p>
                      <a:pPr algn="ctr">
                        <a:lnSpc>
                          <a:spcPct val="100000"/>
                        </a:lnSpc>
                        <a:spcBef>
                          <a:spcPts val="5"/>
                        </a:spcBef>
                      </a:pPr>
                      <a:r>
                        <a:rPr sz="1000" spc="-5" dirty="0">
                          <a:latin typeface="Meiryo UI" panose="020B0604030504040204" pitchFamily="50" charset="-128"/>
                          <a:ea typeface="Meiryo UI" panose="020B0604030504040204" pitchFamily="50" charset="-128"/>
                          <a:cs typeface="メイリオ"/>
                        </a:rPr>
                        <a:t>3PN胚</a:t>
                      </a:r>
                      <a:endParaRPr sz="1000" dirty="0">
                        <a:latin typeface="Meiryo UI" panose="020B0604030504040204" pitchFamily="50" charset="-128"/>
                        <a:ea typeface="Meiryo UI" panose="020B0604030504040204" pitchFamily="50" charset="-128"/>
                        <a:cs typeface="メイリオ"/>
                      </a:endParaRPr>
                    </a:p>
                    <a:p>
                      <a:pPr algn="ctr">
                        <a:lnSpc>
                          <a:spcPct val="100000"/>
                        </a:lnSpc>
                      </a:pPr>
                      <a:r>
                        <a:rPr sz="1000" dirty="0">
                          <a:latin typeface="Meiryo UI" panose="020B0604030504040204" pitchFamily="50" charset="-128"/>
                          <a:ea typeface="Meiryo UI" panose="020B0604030504040204" pitchFamily="50" charset="-128"/>
                          <a:cs typeface="メイリオ"/>
                        </a:rPr>
                        <a:t>86</a:t>
                      </a:r>
                      <a:r>
                        <a:rPr sz="1000" spc="-5" dirty="0">
                          <a:latin typeface="Meiryo UI" panose="020B0604030504040204" pitchFamily="50" charset="-128"/>
                          <a:ea typeface="Meiryo UI" panose="020B0604030504040204" pitchFamily="50" charset="-128"/>
                          <a:cs typeface="メイリオ"/>
                        </a:rPr>
                        <a:t>個</a:t>
                      </a:r>
                      <a:endParaRPr sz="1000" dirty="0">
                        <a:latin typeface="Meiryo UI" panose="020B0604030504040204" pitchFamily="50" charset="-128"/>
                        <a:ea typeface="Meiryo UI" panose="020B0604030504040204" pitchFamily="50" charset="-128"/>
                        <a:cs typeface="メイリオ"/>
                      </a:endParaRPr>
                    </a:p>
                  </a:txBody>
                  <a:tcPr marL="0" marR="0" marT="287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25"/>
                        </a:spcBef>
                      </a:pPr>
                      <a:endParaRPr sz="1050" dirty="0">
                        <a:latin typeface="Meiryo UI" panose="020B0604030504040204" pitchFamily="50" charset="-128"/>
                        <a:ea typeface="Meiryo UI" panose="020B0604030504040204" pitchFamily="50" charset="-128"/>
                        <a:cs typeface="Times New Roman"/>
                      </a:endParaRPr>
                    </a:p>
                    <a:p>
                      <a:pPr marL="77470" marR="188595">
                        <a:lnSpc>
                          <a:spcPct val="100000"/>
                        </a:lnSpc>
                        <a:spcBef>
                          <a:spcPts val="5"/>
                        </a:spcBef>
                      </a:pPr>
                      <a:r>
                        <a:rPr sz="1000" dirty="0">
                          <a:latin typeface="Meiryo UI" panose="020B0604030504040204" pitchFamily="50" charset="-128"/>
                          <a:ea typeface="Meiryo UI" panose="020B0604030504040204" pitchFamily="50" charset="-128"/>
                          <a:cs typeface="メイリオ"/>
                        </a:rPr>
                        <a:t>３前核胚に対しCR</a:t>
                      </a:r>
                      <a:r>
                        <a:rPr sz="1000" spc="-10" dirty="0">
                          <a:latin typeface="Meiryo UI" panose="020B0604030504040204" pitchFamily="50" charset="-128"/>
                          <a:ea typeface="Meiryo UI" panose="020B0604030504040204" pitchFamily="50" charset="-128"/>
                          <a:cs typeface="メイリオ"/>
                        </a:rPr>
                        <a:t>I</a:t>
                      </a:r>
                      <a:r>
                        <a:rPr sz="1000" dirty="0">
                          <a:latin typeface="Meiryo UI" panose="020B0604030504040204" pitchFamily="50" charset="-128"/>
                          <a:ea typeface="Meiryo UI" panose="020B0604030504040204" pitchFamily="50" charset="-128"/>
                          <a:cs typeface="メイリオ"/>
                        </a:rPr>
                        <a:t>S</a:t>
                      </a:r>
                      <a:r>
                        <a:rPr sz="1000" spc="-10" dirty="0">
                          <a:latin typeface="Meiryo UI" panose="020B0604030504040204" pitchFamily="50" charset="-128"/>
                          <a:ea typeface="Meiryo UI" panose="020B0604030504040204" pitchFamily="50" charset="-128"/>
                          <a:cs typeface="メイリオ"/>
                        </a:rPr>
                        <a:t>P</a:t>
                      </a:r>
                      <a:r>
                        <a:rPr sz="1000" dirty="0">
                          <a:latin typeface="Meiryo UI" panose="020B0604030504040204" pitchFamily="50" charset="-128"/>
                          <a:ea typeface="Meiryo UI" panose="020B0604030504040204" pitchFamily="50" charset="-128"/>
                          <a:cs typeface="メイリオ"/>
                        </a:rPr>
                        <a:t>R</a:t>
                      </a:r>
                      <a:r>
                        <a:rPr sz="1000" spc="-5" dirty="0">
                          <a:latin typeface="Meiryo UI" panose="020B0604030504040204" pitchFamily="50" charset="-128"/>
                          <a:ea typeface="Meiryo UI" panose="020B0604030504040204" pitchFamily="50" charset="-128"/>
                          <a:cs typeface="メイリオ"/>
                        </a:rPr>
                        <a:t>/</a:t>
                      </a:r>
                      <a:r>
                        <a:rPr sz="1000" dirty="0">
                          <a:latin typeface="Meiryo UI" panose="020B0604030504040204" pitchFamily="50" charset="-128"/>
                          <a:ea typeface="Meiryo UI" panose="020B0604030504040204" pitchFamily="50" charset="-128"/>
                          <a:cs typeface="メイリオ"/>
                        </a:rPr>
                        <a:t>C</a:t>
                      </a:r>
                      <a:r>
                        <a:rPr sz="1000" spc="10" dirty="0">
                          <a:latin typeface="Meiryo UI" panose="020B0604030504040204" pitchFamily="50" charset="-128"/>
                          <a:ea typeface="Meiryo UI" panose="020B0604030504040204" pitchFamily="50" charset="-128"/>
                          <a:cs typeface="メイリオ"/>
                        </a:rPr>
                        <a:t>a</a:t>
                      </a:r>
                      <a:r>
                        <a:rPr sz="1000" spc="-5" dirty="0">
                          <a:latin typeface="Meiryo UI" panose="020B0604030504040204" pitchFamily="50" charset="-128"/>
                          <a:ea typeface="Meiryo UI" panose="020B0604030504040204" pitchFamily="50" charset="-128"/>
                          <a:cs typeface="メイリオ"/>
                        </a:rPr>
                        <a:t>s</a:t>
                      </a:r>
                      <a:r>
                        <a:rPr sz="1000" spc="5" dirty="0">
                          <a:latin typeface="Meiryo UI" panose="020B0604030504040204" pitchFamily="50" charset="-128"/>
                          <a:ea typeface="Meiryo UI" panose="020B0604030504040204" pitchFamily="50" charset="-128"/>
                          <a:cs typeface="メイリオ"/>
                        </a:rPr>
                        <a:t>9</a:t>
                      </a:r>
                      <a:r>
                        <a:rPr sz="1000" spc="10" dirty="0">
                          <a:latin typeface="Meiryo UI" panose="020B0604030504040204" pitchFamily="50" charset="-128"/>
                          <a:ea typeface="Meiryo UI" panose="020B0604030504040204" pitchFamily="50" charset="-128"/>
                          <a:cs typeface="メイリオ"/>
                        </a:rPr>
                        <a:t>を</a:t>
                      </a:r>
                      <a:r>
                        <a:rPr sz="1000" dirty="0">
                          <a:latin typeface="Meiryo UI" panose="020B0604030504040204" pitchFamily="50" charset="-128"/>
                          <a:ea typeface="Meiryo UI" panose="020B0604030504040204" pitchFamily="50" charset="-128"/>
                          <a:cs typeface="メイリオ"/>
                        </a:rPr>
                        <a:t>用いて</a:t>
                      </a:r>
                      <a:r>
                        <a:rPr sz="1000" spc="5" dirty="0">
                          <a:latin typeface="Meiryo UI" panose="020B0604030504040204" pitchFamily="50" charset="-128"/>
                          <a:ea typeface="Meiryo UI" panose="020B0604030504040204" pitchFamily="50" charset="-128"/>
                          <a:cs typeface="メイリオ"/>
                        </a:rPr>
                        <a:t>β</a:t>
                      </a:r>
                      <a:r>
                        <a:rPr sz="1000" dirty="0" err="1" smtClean="0">
                          <a:latin typeface="Meiryo UI" panose="020B0604030504040204" pitchFamily="50" charset="-128"/>
                          <a:ea typeface="Meiryo UI" panose="020B0604030504040204" pitchFamily="50" charset="-128"/>
                          <a:cs typeface="メイリオ"/>
                        </a:rPr>
                        <a:t>サラ</a:t>
                      </a:r>
                      <a:r>
                        <a:rPr sz="1000" spc="10" dirty="0" err="1" smtClean="0">
                          <a:latin typeface="Meiryo UI" panose="020B0604030504040204" pitchFamily="50" charset="-128"/>
                          <a:ea typeface="Meiryo UI" panose="020B0604030504040204" pitchFamily="50" charset="-128"/>
                          <a:cs typeface="メイリオ"/>
                        </a:rPr>
                        <a:t>セ</a:t>
                      </a:r>
                      <a:r>
                        <a:rPr sz="1000" dirty="0" err="1" smtClean="0">
                          <a:latin typeface="Meiryo UI" panose="020B0604030504040204" pitchFamily="50" charset="-128"/>
                          <a:ea typeface="Meiryo UI" panose="020B0604030504040204" pitchFamily="50" charset="-128"/>
                          <a:cs typeface="メイリオ"/>
                        </a:rPr>
                        <a:t>ミア</a:t>
                      </a:r>
                      <a:r>
                        <a:rPr sz="1000" spc="10" dirty="0" err="1" smtClean="0">
                          <a:latin typeface="Meiryo UI" panose="020B0604030504040204" pitchFamily="50" charset="-128"/>
                          <a:ea typeface="Meiryo UI" panose="020B0604030504040204" pitchFamily="50" charset="-128"/>
                          <a:cs typeface="メイリオ"/>
                        </a:rPr>
                        <a:t>原</a:t>
                      </a:r>
                      <a:r>
                        <a:rPr sz="1000" dirty="0" err="1" smtClean="0">
                          <a:latin typeface="Meiryo UI" panose="020B0604030504040204" pitchFamily="50" charset="-128"/>
                          <a:ea typeface="Meiryo UI" panose="020B0604030504040204" pitchFamily="50" charset="-128"/>
                          <a:cs typeface="メイリオ"/>
                        </a:rPr>
                        <a:t>因遺伝</a:t>
                      </a:r>
                      <a:r>
                        <a:rPr sz="1000" spc="-5" dirty="0" err="1" smtClean="0">
                          <a:latin typeface="Meiryo UI" panose="020B0604030504040204" pitchFamily="50" charset="-128"/>
                          <a:ea typeface="Meiryo UI" panose="020B0604030504040204" pitchFamily="50" charset="-128"/>
                          <a:cs typeface="メイリオ"/>
                        </a:rPr>
                        <a:t>子</a:t>
                      </a:r>
                      <a:r>
                        <a:rPr sz="1000" spc="-5" dirty="0" err="1">
                          <a:latin typeface="Meiryo UI" panose="020B0604030504040204" pitchFamily="50" charset="-128"/>
                          <a:ea typeface="Meiryo UI" panose="020B0604030504040204" pitchFamily="50" charset="-128"/>
                          <a:cs typeface="メイリオ"/>
                        </a:rPr>
                        <a:t>（</a:t>
                      </a:r>
                      <a:r>
                        <a:rPr sz="1000" i="1" spc="-5" dirty="0" err="1">
                          <a:latin typeface="Meiryo UI" panose="020B0604030504040204" pitchFamily="50" charset="-128"/>
                          <a:ea typeface="Meiryo UI" panose="020B0604030504040204" pitchFamily="50" charset="-128"/>
                          <a:cs typeface="メイリオ"/>
                        </a:rPr>
                        <a:t>HBB</a:t>
                      </a:r>
                      <a:r>
                        <a:rPr sz="1000" spc="-5" dirty="0">
                          <a:latin typeface="Meiryo UI" panose="020B0604030504040204" pitchFamily="50" charset="-128"/>
                          <a:ea typeface="Meiryo UI" panose="020B0604030504040204" pitchFamily="50" charset="-128"/>
                          <a:cs typeface="メイリオ"/>
                        </a:rPr>
                        <a:t>)</a:t>
                      </a:r>
                      <a:r>
                        <a:rPr sz="1000" spc="-5" dirty="0" err="1">
                          <a:latin typeface="Meiryo UI" panose="020B0604030504040204" pitchFamily="50" charset="-128"/>
                          <a:ea typeface="Meiryo UI" panose="020B0604030504040204" pitchFamily="50" charset="-128"/>
                          <a:cs typeface="メイリオ"/>
                        </a:rPr>
                        <a:t>を欠損（ランダム変異導</a:t>
                      </a:r>
                      <a:r>
                        <a:rPr sz="1000" spc="5" dirty="0" err="1">
                          <a:latin typeface="Meiryo UI" panose="020B0604030504040204" pitchFamily="50" charset="-128"/>
                          <a:ea typeface="Meiryo UI" panose="020B0604030504040204" pitchFamily="50" charset="-128"/>
                          <a:cs typeface="メイリオ"/>
                        </a:rPr>
                        <a:t>入</a:t>
                      </a:r>
                      <a:r>
                        <a:rPr sz="1000" spc="-5" dirty="0" err="1">
                          <a:latin typeface="Meiryo UI" panose="020B0604030504040204" pitchFamily="50" charset="-128"/>
                          <a:ea typeface="Meiryo UI" panose="020B0604030504040204" pitchFamily="50" charset="-128"/>
                          <a:cs typeface="メイリオ"/>
                        </a:rPr>
                        <a:t>）さ</a:t>
                      </a:r>
                      <a:r>
                        <a:rPr sz="1000" spc="5" dirty="0" err="1">
                          <a:latin typeface="Meiryo UI" panose="020B0604030504040204" pitchFamily="50" charset="-128"/>
                          <a:ea typeface="Meiryo UI" panose="020B0604030504040204" pitchFamily="50" charset="-128"/>
                          <a:cs typeface="メイリオ"/>
                        </a:rPr>
                        <a:t>せ</a:t>
                      </a:r>
                      <a:r>
                        <a:rPr sz="1000" spc="-5" dirty="0" err="1">
                          <a:latin typeface="Meiryo UI" panose="020B0604030504040204" pitchFamily="50" charset="-128"/>
                          <a:ea typeface="Meiryo UI" panose="020B0604030504040204" pitchFamily="50" charset="-128"/>
                          <a:cs typeface="メイリオ"/>
                        </a:rPr>
                        <a:t>た</a:t>
                      </a:r>
                      <a:r>
                        <a:rPr sz="1000" spc="-5" dirty="0" smtClean="0">
                          <a:latin typeface="Meiryo UI" panose="020B0604030504040204" pitchFamily="50" charset="-128"/>
                          <a:ea typeface="Meiryo UI" panose="020B0604030504040204" pitchFamily="50" charset="-128"/>
                          <a:cs typeface="メイリオ"/>
                        </a:rPr>
                        <a:t>。</a:t>
                      </a:r>
                      <a:endParaRPr lang="en-US" sz="1000" spc="-5" dirty="0" smtClean="0">
                        <a:latin typeface="Meiryo UI" panose="020B0604030504040204" pitchFamily="50" charset="-128"/>
                        <a:ea typeface="Meiryo UI" panose="020B0604030504040204" pitchFamily="50" charset="-128"/>
                        <a:cs typeface="メイリオ"/>
                      </a:endParaRPr>
                    </a:p>
                    <a:p>
                      <a:pPr marL="77470" marR="188595">
                        <a:lnSpc>
                          <a:spcPct val="100000"/>
                        </a:lnSpc>
                        <a:spcBef>
                          <a:spcPts val="5"/>
                        </a:spcBef>
                      </a:pPr>
                      <a:r>
                        <a:rPr sz="1000" spc="5" dirty="0" smtClean="0">
                          <a:latin typeface="Meiryo UI" panose="020B0604030504040204" pitchFamily="50" charset="-128"/>
                          <a:ea typeface="Meiryo UI" panose="020B0604030504040204" pitchFamily="50" charset="-128"/>
                          <a:cs typeface="メイリオ"/>
                        </a:rPr>
                        <a:t>成</a:t>
                      </a:r>
                      <a:r>
                        <a:rPr sz="1000" spc="-5" dirty="0" smtClean="0">
                          <a:latin typeface="Meiryo UI" panose="020B0604030504040204" pitchFamily="50" charset="-128"/>
                          <a:ea typeface="Meiryo UI" panose="020B0604030504040204" pitchFamily="50" charset="-128"/>
                          <a:cs typeface="メイリオ"/>
                        </a:rPr>
                        <a:t>功率</a:t>
                      </a:r>
                      <a:r>
                        <a:rPr sz="1000" dirty="0">
                          <a:latin typeface="Meiryo UI" panose="020B0604030504040204" pitchFamily="50" charset="-128"/>
                          <a:ea typeface="Meiryo UI" panose="020B0604030504040204" pitchFamily="50" charset="-128"/>
                          <a:cs typeface="メイリオ"/>
                        </a:rPr>
                        <a:t>５％</a:t>
                      </a:r>
                    </a:p>
                  </a:txBody>
                  <a:tcPr marL="0" marR="0" marT="287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53670" algn="ctr">
                        <a:lnSpc>
                          <a:spcPct val="100000"/>
                        </a:lnSpc>
                        <a:spcBef>
                          <a:spcPts val="750"/>
                        </a:spcBef>
                      </a:pPr>
                      <a:r>
                        <a:rPr sz="1000" dirty="0">
                          <a:latin typeface="Meiryo UI" panose="020B0604030504040204" pitchFamily="50" charset="-128"/>
                          <a:ea typeface="Meiryo UI" panose="020B0604030504040204" pitchFamily="50" charset="-128"/>
                          <a:cs typeface="メイリオ"/>
                        </a:rPr>
                        <a:t>2015.４</a:t>
                      </a:r>
                    </a:p>
                    <a:p>
                      <a:pPr marL="297180" marR="174625" indent="-114300" algn="ctr">
                        <a:lnSpc>
                          <a:spcPct val="100000"/>
                        </a:lnSpc>
                      </a:pPr>
                      <a:r>
                        <a:rPr sz="1000" spc="-10" dirty="0">
                          <a:latin typeface="Meiryo UI" panose="020B0604030504040204" pitchFamily="50" charset="-128"/>
                          <a:ea typeface="Meiryo UI" panose="020B0604030504040204" pitchFamily="50" charset="-128"/>
                          <a:cs typeface="メイリオ"/>
                        </a:rPr>
                        <a:t>P</a:t>
                      </a:r>
                      <a:r>
                        <a:rPr sz="1000" spc="-5" dirty="0">
                          <a:latin typeface="Meiryo UI" panose="020B0604030504040204" pitchFamily="50" charset="-128"/>
                          <a:ea typeface="Meiryo UI" panose="020B0604030504040204" pitchFamily="50" charset="-128"/>
                          <a:cs typeface="メイリオ"/>
                        </a:rPr>
                        <a:t>ro</a:t>
                      </a:r>
                      <a:r>
                        <a:rPr sz="1000" spc="-10" dirty="0">
                          <a:latin typeface="Meiryo UI" panose="020B0604030504040204" pitchFamily="50" charset="-128"/>
                          <a:ea typeface="Meiryo UI" panose="020B0604030504040204" pitchFamily="50" charset="-128"/>
                          <a:cs typeface="メイリオ"/>
                        </a:rPr>
                        <a:t>t</a:t>
                      </a:r>
                      <a:r>
                        <a:rPr sz="1000" dirty="0">
                          <a:latin typeface="Meiryo UI" panose="020B0604030504040204" pitchFamily="50" charset="-128"/>
                          <a:ea typeface="Meiryo UI" panose="020B0604030504040204" pitchFamily="50" charset="-128"/>
                          <a:cs typeface="メイリオ"/>
                        </a:rPr>
                        <a:t>e</a:t>
                      </a:r>
                      <a:r>
                        <a:rPr sz="1000" spc="-5" dirty="0">
                          <a:latin typeface="Meiryo UI" panose="020B0604030504040204" pitchFamily="50" charset="-128"/>
                          <a:ea typeface="Meiryo UI" panose="020B0604030504040204" pitchFamily="50" charset="-128"/>
                          <a:cs typeface="メイリオ"/>
                        </a:rPr>
                        <a:t>i</a:t>
                      </a:r>
                      <a:r>
                        <a:rPr sz="1000" dirty="0">
                          <a:latin typeface="Meiryo UI" panose="020B0604030504040204" pitchFamily="50" charset="-128"/>
                          <a:ea typeface="Meiryo UI" panose="020B0604030504040204" pitchFamily="50" charset="-128"/>
                          <a:cs typeface="メイリオ"/>
                        </a:rPr>
                        <a:t>n  </a:t>
                      </a:r>
                      <a:r>
                        <a:rPr sz="1000" spc="-5" dirty="0">
                          <a:latin typeface="Meiryo UI" panose="020B0604030504040204" pitchFamily="50" charset="-128"/>
                          <a:ea typeface="Meiryo UI" panose="020B0604030504040204" pitchFamily="50" charset="-128"/>
                          <a:cs typeface="メイリオ"/>
                        </a:rPr>
                        <a:t>cell</a:t>
                      </a:r>
                      <a:endParaRPr sz="1000" dirty="0">
                        <a:latin typeface="Meiryo UI" panose="020B0604030504040204" pitchFamily="50" charset="-128"/>
                        <a:ea typeface="Meiryo UI" panose="020B0604030504040204" pitchFamily="50" charset="-128"/>
                        <a:cs typeface="メイリオ"/>
                      </a:endParaRPr>
                    </a:p>
                  </a:txBody>
                  <a:tcPr marL="0" marR="0" marT="86373"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23266">
                <a:tc>
                  <a:txBody>
                    <a:bodyPr/>
                    <a:lstStyle/>
                    <a:p>
                      <a:pPr marL="144780" marR="139700" indent="1270" algn="ctr">
                        <a:lnSpc>
                          <a:spcPct val="100000"/>
                        </a:lnSpc>
                        <a:spcBef>
                          <a:spcPts val="750"/>
                        </a:spcBef>
                      </a:pPr>
                      <a:r>
                        <a:rPr sz="1000" spc="-5" dirty="0" err="1">
                          <a:latin typeface="Meiryo UI" panose="020B0604030504040204" pitchFamily="50" charset="-128"/>
                          <a:ea typeface="Meiryo UI" panose="020B0604030504040204" pitchFamily="50" charset="-128"/>
                          <a:cs typeface="メイリオ"/>
                        </a:rPr>
                        <a:t>中国</a:t>
                      </a:r>
                      <a:r>
                        <a:rPr sz="1000" spc="-5" dirty="0" smtClean="0">
                          <a:latin typeface="Meiryo UI" panose="020B0604030504040204" pitchFamily="50" charset="-128"/>
                          <a:ea typeface="Meiryo UI" panose="020B0604030504040204" pitchFamily="50" charset="-128"/>
                          <a:cs typeface="メイリオ"/>
                        </a:rPr>
                        <a:t>②</a:t>
                      </a:r>
                      <a:r>
                        <a:rPr lang="en-US" sz="1000" spc="-5" dirty="0" smtClean="0">
                          <a:latin typeface="Meiryo UI" panose="020B0604030504040204" pitchFamily="50" charset="-128"/>
                          <a:ea typeface="Meiryo UI" panose="020B0604030504040204" pitchFamily="50" charset="-128"/>
                          <a:cs typeface="メイリオ"/>
                        </a:rPr>
                        <a:t/>
                      </a:r>
                      <a:br>
                        <a:rPr lang="en-US" sz="1000" spc="-5" dirty="0" smtClean="0">
                          <a:latin typeface="Meiryo UI" panose="020B0604030504040204" pitchFamily="50" charset="-128"/>
                          <a:ea typeface="Meiryo UI" panose="020B0604030504040204" pitchFamily="50" charset="-128"/>
                          <a:cs typeface="メイリオ"/>
                        </a:rPr>
                      </a:br>
                      <a:r>
                        <a:rPr sz="1000" dirty="0" err="1" smtClean="0">
                          <a:latin typeface="Meiryo UI" panose="020B0604030504040204" pitchFamily="50" charset="-128"/>
                          <a:ea typeface="Meiryo UI" panose="020B0604030504040204" pitchFamily="50" charset="-128"/>
                          <a:cs typeface="メイリオ"/>
                        </a:rPr>
                        <a:t>広州医科</a:t>
                      </a:r>
                      <a:r>
                        <a:rPr sz="1000" spc="-5" dirty="0" err="1" smtClean="0">
                          <a:latin typeface="Meiryo UI" panose="020B0604030504040204" pitchFamily="50" charset="-128"/>
                          <a:ea typeface="Meiryo UI" panose="020B0604030504040204" pitchFamily="50" charset="-128"/>
                          <a:cs typeface="メイリオ"/>
                        </a:rPr>
                        <a:t>大学</a:t>
                      </a:r>
                      <a:endParaRPr sz="1000" dirty="0">
                        <a:latin typeface="Meiryo UI" panose="020B0604030504040204" pitchFamily="50" charset="-128"/>
                        <a:ea typeface="Meiryo UI" panose="020B0604030504040204" pitchFamily="50" charset="-128"/>
                        <a:cs typeface="メイリオ"/>
                      </a:endParaRPr>
                    </a:p>
                  </a:txBody>
                  <a:tcPr marL="0" marR="0" marT="86373"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5904" marR="146050" indent="-180340">
                        <a:lnSpc>
                          <a:spcPct val="100000"/>
                        </a:lnSpc>
                        <a:spcBef>
                          <a:spcPts val="150"/>
                        </a:spcBef>
                      </a:pPr>
                      <a:r>
                        <a:rPr sz="1000" dirty="0">
                          <a:latin typeface="Meiryo UI" panose="020B0604030504040204" pitchFamily="50" charset="-128"/>
                          <a:ea typeface="Meiryo UI" panose="020B0604030504040204" pitchFamily="50" charset="-128"/>
                          <a:cs typeface="メイリオ"/>
                        </a:rPr>
                        <a:t>・ヒト受精胚へのゲ</a:t>
                      </a:r>
                      <a:r>
                        <a:rPr sz="1000" spc="-915" dirty="0">
                          <a:latin typeface="Meiryo UI" panose="020B0604030504040204" pitchFamily="50" charset="-128"/>
                          <a:ea typeface="Meiryo UI" panose="020B0604030504040204" pitchFamily="50" charset="-128"/>
                          <a:cs typeface="メイリオ"/>
                        </a:rPr>
                        <a:t>ノ </a:t>
                      </a:r>
                      <a:r>
                        <a:rPr sz="1000" spc="-5" dirty="0">
                          <a:latin typeface="Meiryo UI" panose="020B0604030504040204" pitchFamily="50" charset="-128"/>
                          <a:ea typeface="Meiryo UI" panose="020B0604030504040204" pitchFamily="50" charset="-128"/>
                          <a:cs typeface="メイリオ"/>
                        </a:rPr>
                        <a:t>ム編集効率の確認</a:t>
                      </a:r>
                      <a:endParaRPr sz="1000" dirty="0">
                        <a:latin typeface="Meiryo UI" panose="020B0604030504040204" pitchFamily="50" charset="-128"/>
                        <a:ea typeface="Meiryo UI" panose="020B0604030504040204" pitchFamily="50" charset="-128"/>
                        <a:cs typeface="メイリオ"/>
                      </a:endParaRPr>
                    </a:p>
                    <a:p>
                      <a:pPr marL="255904" marR="112395" indent="-180340">
                        <a:lnSpc>
                          <a:spcPct val="100000"/>
                        </a:lnSpc>
                      </a:pPr>
                      <a:r>
                        <a:rPr sz="1000" dirty="0">
                          <a:latin typeface="Meiryo UI" panose="020B0604030504040204" pitchFamily="50" charset="-128"/>
                          <a:ea typeface="Meiryo UI" panose="020B0604030504040204" pitchFamily="50" charset="-128"/>
                          <a:cs typeface="メイリオ"/>
                        </a:rPr>
                        <a:t>・</a:t>
                      </a:r>
                      <a:r>
                        <a:rPr sz="1000" u="sng" dirty="0">
                          <a:uFill>
                            <a:solidFill>
                              <a:srgbClr val="000000"/>
                            </a:solidFill>
                          </a:uFill>
                          <a:latin typeface="Meiryo UI" panose="020B0604030504040204" pitchFamily="50" charset="-128"/>
                          <a:ea typeface="Meiryo UI" panose="020B0604030504040204" pitchFamily="50" charset="-128"/>
                          <a:cs typeface="メイリオ"/>
                        </a:rPr>
                        <a:t>疾患予防</a:t>
                      </a:r>
                      <a:r>
                        <a:rPr sz="1000" u="sng" spc="-10" dirty="0">
                          <a:uFill>
                            <a:solidFill>
                              <a:srgbClr val="000000"/>
                            </a:solidFill>
                          </a:uFill>
                          <a:latin typeface="Meiryo UI" panose="020B0604030504040204" pitchFamily="50" charset="-128"/>
                          <a:ea typeface="Meiryo UI" panose="020B0604030504040204" pitchFamily="50" charset="-128"/>
                          <a:cs typeface="メイリオ"/>
                        </a:rPr>
                        <a:t>(</a:t>
                      </a:r>
                      <a:r>
                        <a:rPr sz="1000" u="sng" dirty="0">
                          <a:uFill>
                            <a:solidFill>
                              <a:srgbClr val="000000"/>
                            </a:solidFill>
                          </a:uFill>
                          <a:latin typeface="Meiryo UI" panose="020B0604030504040204" pitchFamily="50" charset="-128"/>
                          <a:ea typeface="Meiryo UI" panose="020B0604030504040204" pitchFamily="50" charset="-128"/>
                          <a:cs typeface="メイリオ"/>
                        </a:rPr>
                        <a:t>H</a:t>
                      </a:r>
                      <a:r>
                        <a:rPr sz="1000" u="sng" spc="-10" dirty="0">
                          <a:uFill>
                            <a:solidFill>
                              <a:srgbClr val="000000"/>
                            </a:solidFill>
                          </a:uFill>
                          <a:latin typeface="Meiryo UI" panose="020B0604030504040204" pitchFamily="50" charset="-128"/>
                          <a:ea typeface="Meiryo UI" panose="020B0604030504040204" pitchFamily="50" charset="-128"/>
                          <a:cs typeface="メイリオ"/>
                        </a:rPr>
                        <a:t>I</a:t>
                      </a:r>
                      <a:r>
                        <a:rPr sz="1000" u="sng" dirty="0">
                          <a:uFill>
                            <a:solidFill>
                              <a:srgbClr val="000000"/>
                            </a:solidFill>
                          </a:uFill>
                          <a:latin typeface="Meiryo UI" panose="020B0604030504040204" pitchFamily="50" charset="-128"/>
                          <a:ea typeface="Meiryo UI" panose="020B0604030504040204" pitchFamily="50" charset="-128"/>
                          <a:cs typeface="メイリオ"/>
                        </a:rPr>
                        <a:t>V感染</a:t>
                      </a:r>
                      <a:r>
                        <a:rPr sz="1000" u="sng" spc="-900" dirty="0">
                          <a:uFill>
                            <a:solidFill>
                              <a:srgbClr val="000000"/>
                            </a:solidFill>
                          </a:uFill>
                          <a:latin typeface="Meiryo UI" panose="020B0604030504040204" pitchFamily="50" charset="-128"/>
                          <a:ea typeface="Meiryo UI" panose="020B0604030504040204" pitchFamily="50" charset="-128"/>
                          <a:cs typeface="メイリオ"/>
                        </a:rPr>
                        <a:t>予 </a:t>
                      </a:r>
                      <a:r>
                        <a:rPr sz="1000" u="sng" spc="-5" dirty="0">
                          <a:uFill>
                            <a:solidFill>
                              <a:srgbClr val="000000"/>
                            </a:solidFill>
                          </a:uFill>
                          <a:latin typeface="Meiryo UI" panose="020B0604030504040204" pitchFamily="50" charset="-128"/>
                          <a:ea typeface="Meiryo UI" panose="020B0604030504040204" pitchFamily="50" charset="-128"/>
                          <a:cs typeface="メイリオ"/>
                        </a:rPr>
                        <a:t>防)</a:t>
                      </a:r>
                      <a:endParaRPr sz="1000" dirty="0">
                        <a:latin typeface="Meiryo UI" panose="020B0604030504040204" pitchFamily="50" charset="-128"/>
                        <a:ea typeface="Meiryo UI" panose="020B0604030504040204" pitchFamily="50" charset="-128"/>
                        <a:cs typeface="メイリオ"/>
                      </a:endParaRPr>
                    </a:p>
                  </a:txBody>
                  <a:tcPr marL="0" marR="0" marT="17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7470" marR="139065" algn="just" defTabSz="1789113">
                        <a:lnSpc>
                          <a:spcPct val="100000"/>
                        </a:lnSpc>
                        <a:spcBef>
                          <a:spcPts val="750"/>
                        </a:spcBef>
                      </a:pPr>
                      <a:r>
                        <a:rPr sz="1000" dirty="0">
                          <a:latin typeface="Meiryo UI" panose="020B0604030504040204" pitchFamily="50" charset="-128"/>
                          <a:ea typeface="Meiryo UI" panose="020B0604030504040204" pitchFamily="50" charset="-128"/>
                          <a:cs typeface="メイリオ"/>
                        </a:rPr>
                        <a:t>【</a:t>
                      </a:r>
                      <a:r>
                        <a:rPr sz="1000" i="1" dirty="0">
                          <a:latin typeface="Meiryo UI" panose="020B0604030504040204" pitchFamily="50" charset="-128"/>
                          <a:ea typeface="Meiryo UI" panose="020B0604030504040204" pitchFamily="50" charset="-128"/>
                          <a:cs typeface="メイリオ"/>
                        </a:rPr>
                        <a:t>CCR</a:t>
                      </a:r>
                      <a:r>
                        <a:rPr sz="1000" i="1" spc="5" dirty="0">
                          <a:latin typeface="Meiryo UI" panose="020B0604030504040204" pitchFamily="50" charset="-128"/>
                          <a:ea typeface="Meiryo UI" panose="020B0604030504040204" pitchFamily="50" charset="-128"/>
                          <a:cs typeface="メイリオ"/>
                        </a:rPr>
                        <a:t>5</a:t>
                      </a:r>
                      <a:r>
                        <a:rPr sz="1000" dirty="0">
                          <a:latin typeface="Meiryo UI" panose="020B0604030504040204" pitchFamily="50" charset="-128"/>
                          <a:ea typeface="Meiryo UI" panose="020B0604030504040204" pitchFamily="50" charset="-128"/>
                          <a:cs typeface="メイリオ"/>
                        </a:rPr>
                        <a:t>】H</a:t>
                      </a:r>
                      <a:r>
                        <a:rPr sz="1000" spc="-10" dirty="0">
                          <a:latin typeface="Meiryo UI" panose="020B0604030504040204" pitchFamily="50" charset="-128"/>
                          <a:ea typeface="Meiryo UI" panose="020B0604030504040204" pitchFamily="50" charset="-128"/>
                          <a:cs typeface="メイリオ"/>
                        </a:rPr>
                        <a:t>I</a:t>
                      </a:r>
                      <a:r>
                        <a:rPr sz="1000" dirty="0">
                          <a:latin typeface="Meiryo UI" panose="020B0604030504040204" pitchFamily="50" charset="-128"/>
                          <a:ea typeface="Meiryo UI" panose="020B0604030504040204" pitchFamily="50" charset="-128"/>
                          <a:cs typeface="メイリオ"/>
                        </a:rPr>
                        <a:t>V</a:t>
                      </a:r>
                      <a:r>
                        <a:rPr sz="1000" dirty="0" smtClean="0">
                          <a:latin typeface="Meiryo UI" panose="020B0604030504040204" pitchFamily="50" charset="-128"/>
                          <a:ea typeface="Meiryo UI" panose="020B0604030504040204" pitchFamily="50" charset="-128"/>
                          <a:cs typeface="メイリオ"/>
                        </a:rPr>
                        <a:t>の感染受容体遺伝子</a:t>
                      </a:r>
                      <a:r>
                        <a:rPr sz="1000" dirty="0">
                          <a:latin typeface="Meiryo UI" panose="020B0604030504040204" pitchFamily="50" charset="-128"/>
                          <a:ea typeface="Meiryo UI" panose="020B0604030504040204" pitchFamily="50" charset="-128"/>
                          <a:cs typeface="メイリオ"/>
                        </a:rPr>
                        <a:t>。</a:t>
                      </a:r>
                      <a:r>
                        <a:rPr sz="1000" spc="5" dirty="0" smtClean="0">
                          <a:latin typeface="Meiryo UI" panose="020B0604030504040204" pitchFamily="50" charset="-128"/>
                          <a:ea typeface="Meiryo UI" panose="020B0604030504040204" pitchFamily="50" charset="-128"/>
                          <a:cs typeface="メイリオ"/>
                        </a:rPr>
                        <a:t>ｹﾓｶｲ</a:t>
                      </a:r>
                      <a:r>
                        <a:rPr sz="1000" dirty="0" smtClean="0">
                          <a:latin typeface="Meiryo UI" panose="020B0604030504040204" pitchFamily="50" charset="-128"/>
                          <a:ea typeface="Meiryo UI" panose="020B0604030504040204" pitchFamily="50" charset="-128"/>
                          <a:cs typeface="メイリオ"/>
                        </a:rPr>
                        <a:t>ﾝ</a:t>
                      </a:r>
                      <a:r>
                        <a:rPr sz="1000" spc="-5" dirty="0" smtClean="0">
                          <a:latin typeface="Meiryo UI" panose="020B0604030504040204" pitchFamily="50" charset="-128"/>
                          <a:ea typeface="Meiryo UI" panose="020B0604030504040204" pitchFamily="50" charset="-128"/>
                          <a:cs typeface="メイリオ"/>
                        </a:rPr>
                        <a:t>受容体。</a:t>
                      </a:r>
                      <a:endParaRPr sz="1000" dirty="0">
                        <a:latin typeface="Meiryo UI" panose="020B0604030504040204" pitchFamily="50" charset="-128"/>
                        <a:ea typeface="Meiryo UI" panose="020B0604030504040204" pitchFamily="50" charset="-128"/>
                        <a:cs typeface="メイリオ"/>
                      </a:endParaRPr>
                    </a:p>
                  </a:txBody>
                  <a:tcPr marL="0" marR="0" marT="8637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5"/>
                        </a:spcBef>
                      </a:pPr>
                      <a:endParaRPr sz="1050" dirty="0">
                        <a:latin typeface="Meiryo UI" panose="020B0604030504040204" pitchFamily="50" charset="-128"/>
                        <a:ea typeface="Meiryo UI" panose="020B0604030504040204" pitchFamily="50" charset="-128"/>
                        <a:cs typeface="Times New Roman"/>
                      </a:endParaRPr>
                    </a:p>
                    <a:p>
                      <a:pPr marL="252729" algn="ctr">
                        <a:lnSpc>
                          <a:spcPct val="100000"/>
                        </a:lnSpc>
                        <a:spcBef>
                          <a:spcPts val="5"/>
                        </a:spcBef>
                      </a:pPr>
                      <a:r>
                        <a:rPr sz="1000" spc="5" dirty="0">
                          <a:latin typeface="Meiryo UI" panose="020B0604030504040204" pitchFamily="50" charset="-128"/>
                          <a:ea typeface="Meiryo UI" panose="020B0604030504040204" pitchFamily="50" charset="-128"/>
                          <a:cs typeface="メイリオ"/>
                        </a:rPr>
                        <a:t>3</a:t>
                      </a:r>
                      <a:r>
                        <a:rPr sz="1000" spc="-10" dirty="0">
                          <a:latin typeface="Meiryo UI" panose="020B0604030504040204" pitchFamily="50" charset="-128"/>
                          <a:ea typeface="Meiryo UI" panose="020B0604030504040204" pitchFamily="50" charset="-128"/>
                          <a:cs typeface="メイリオ"/>
                        </a:rPr>
                        <a:t>P</a:t>
                      </a:r>
                      <a:r>
                        <a:rPr sz="1000" spc="5" dirty="0">
                          <a:latin typeface="Meiryo UI" panose="020B0604030504040204" pitchFamily="50" charset="-128"/>
                          <a:ea typeface="Meiryo UI" panose="020B0604030504040204" pitchFamily="50" charset="-128"/>
                          <a:cs typeface="メイリオ"/>
                        </a:rPr>
                        <a:t>N</a:t>
                      </a:r>
                      <a:r>
                        <a:rPr sz="1000" dirty="0">
                          <a:latin typeface="Meiryo UI" panose="020B0604030504040204" pitchFamily="50" charset="-128"/>
                          <a:ea typeface="Meiryo UI" panose="020B0604030504040204" pitchFamily="50" charset="-128"/>
                          <a:cs typeface="メイリオ"/>
                        </a:rPr>
                        <a:t>胚</a:t>
                      </a:r>
                    </a:p>
                    <a:p>
                      <a:pPr marL="257175" algn="ctr">
                        <a:lnSpc>
                          <a:spcPct val="100000"/>
                        </a:lnSpc>
                      </a:pPr>
                      <a:r>
                        <a:rPr sz="1000" spc="5" dirty="0">
                          <a:latin typeface="Meiryo UI" panose="020B0604030504040204" pitchFamily="50" charset="-128"/>
                          <a:ea typeface="Meiryo UI" panose="020B0604030504040204" pitchFamily="50" charset="-128"/>
                          <a:cs typeface="メイリオ"/>
                        </a:rPr>
                        <a:t>213</a:t>
                      </a:r>
                      <a:r>
                        <a:rPr sz="1000" dirty="0">
                          <a:latin typeface="Meiryo UI" panose="020B0604030504040204" pitchFamily="50" charset="-128"/>
                          <a:ea typeface="Meiryo UI" panose="020B0604030504040204" pitchFamily="50" charset="-128"/>
                          <a:cs typeface="メイリオ"/>
                        </a:rPr>
                        <a:t>個</a:t>
                      </a:r>
                    </a:p>
                  </a:txBody>
                  <a:tcPr marL="0" marR="0" marT="287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25"/>
                        </a:spcBef>
                      </a:pPr>
                      <a:endParaRPr sz="1050" dirty="0">
                        <a:latin typeface="Meiryo UI" panose="020B0604030504040204" pitchFamily="50" charset="-128"/>
                        <a:ea typeface="Meiryo UI" panose="020B0604030504040204" pitchFamily="50" charset="-128"/>
                        <a:cs typeface="Times New Roman"/>
                      </a:endParaRPr>
                    </a:p>
                    <a:p>
                      <a:pPr marL="77470" marR="160655">
                        <a:lnSpc>
                          <a:spcPct val="100000"/>
                        </a:lnSpc>
                        <a:spcBef>
                          <a:spcPts val="5"/>
                        </a:spcBef>
                      </a:pPr>
                      <a:r>
                        <a:rPr sz="1000" dirty="0">
                          <a:latin typeface="Meiryo UI" panose="020B0604030504040204" pitchFamily="50" charset="-128"/>
                          <a:ea typeface="Meiryo UI" panose="020B0604030504040204" pitchFamily="50" charset="-128"/>
                          <a:cs typeface="メイリオ"/>
                        </a:rPr>
                        <a:t>３前核胚に対し、CR</a:t>
                      </a:r>
                      <a:r>
                        <a:rPr sz="1000" spc="-10" dirty="0">
                          <a:latin typeface="Meiryo UI" panose="020B0604030504040204" pitchFamily="50" charset="-128"/>
                          <a:ea typeface="Meiryo UI" panose="020B0604030504040204" pitchFamily="50" charset="-128"/>
                          <a:cs typeface="メイリオ"/>
                        </a:rPr>
                        <a:t>I</a:t>
                      </a:r>
                      <a:r>
                        <a:rPr sz="1000" dirty="0">
                          <a:latin typeface="Meiryo UI" panose="020B0604030504040204" pitchFamily="50" charset="-128"/>
                          <a:ea typeface="Meiryo UI" panose="020B0604030504040204" pitchFamily="50" charset="-128"/>
                          <a:cs typeface="メイリオ"/>
                        </a:rPr>
                        <a:t>S</a:t>
                      </a:r>
                      <a:r>
                        <a:rPr sz="1000" spc="-10" dirty="0">
                          <a:latin typeface="Meiryo UI" panose="020B0604030504040204" pitchFamily="50" charset="-128"/>
                          <a:ea typeface="Meiryo UI" panose="020B0604030504040204" pitchFamily="50" charset="-128"/>
                          <a:cs typeface="メイリオ"/>
                        </a:rPr>
                        <a:t>P</a:t>
                      </a:r>
                      <a:r>
                        <a:rPr sz="1000" dirty="0">
                          <a:latin typeface="Meiryo UI" panose="020B0604030504040204" pitchFamily="50" charset="-128"/>
                          <a:ea typeface="Meiryo UI" panose="020B0604030504040204" pitchFamily="50" charset="-128"/>
                          <a:cs typeface="メイリオ"/>
                        </a:rPr>
                        <a:t>R</a:t>
                      </a:r>
                      <a:r>
                        <a:rPr sz="1000" spc="5" dirty="0">
                          <a:latin typeface="Meiryo UI" panose="020B0604030504040204" pitchFamily="50" charset="-128"/>
                          <a:ea typeface="Meiryo UI" panose="020B0604030504040204" pitchFamily="50" charset="-128"/>
                          <a:cs typeface="メイリオ"/>
                        </a:rPr>
                        <a:t>/</a:t>
                      </a:r>
                      <a:r>
                        <a:rPr sz="1000" dirty="0">
                          <a:latin typeface="Meiryo UI" panose="020B0604030504040204" pitchFamily="50" charset="-128"/>
                          <a:ea typeface="Meiryo UI" panose="020B0604030504040204" pitchFamily="50" charset="-128"/>
                          <a:cs typeface="メイリオ"/>
                        </a:rPr>
                        <a:t>C</a:t>
                      </a:r>
                      <a:r>
                        <a:rPr sz="1000" spc="-5" dirty="0">
                          <a:latin typeface="Meiryo UI" panose="020B0604030504040204" pitchFamily="50" charset="-128"/>
                          <a:ea typeface="Meiryo UI" panose="020B0604030504040204" pitchFamily="50" charset="-128"/>
                          <a:cs typeface="メイリオ"/>
                        </a:rPr>
                        <a:t>as</a:t>
                      </a:r>
                      <a:r>
                        <a:rPr sz="1000" spc="15" dirty="0">
                          <a:latin typeface="Meiryo UI" panose="020B0604030504040204" pitchFamily="50" charset="-128"/>
                          <a:ea typeface="Meiryo UI" panose="020B0604030504040204" pitchFamily="50" charset="-128"/>
                          <a:cs typeface="メイリオ"/>
                        </a:rPr>
                        <a:t>9</a:t>
                      </a:r>
                      <a:r>
                        <a:rPr sz="1000" dirty="0">
                          <a:latin typeface="Meiryo UI" panose="020B0604030504040204" pitchFamily="50" charset="-128"/>
                          <a:ea typeface="Meiryo UI" panose="020B0604030504040204" pitchFamily="50" charset="-128"/>
                          <a:cs typeface="メイリオ"/>
                        </a:rPr>
                        <a:t>を用</a:t>
                      </a:r>
                      <a:r>
                        <a:rPr sz="1000" spc="10" dirty="0">
                          <a:latin typeface="Meiryo UI" panose="020B0604030504040204" pitchFamily="50" charset="-128"/>
                          <a:ea typeface="Meiryo UI" panose="020B0604030504040204" pitchFamily="50" charset="-128"/>
                          <a:cs typeface="メイリオ"/>
                        </a:rPr>
                        <a:t>い</a:t>
                      </a:r>
                      <a:r>
                        <a:rPr sz="1000" dirty="0">
                          <a:latin typeface="Meiryo UI" panose="020B0604030504040204" pitchFamily="50" charset="-128"/>
                          <a:ea typeface="Meiryo UI" panose="020B0604030504040204" pitchFamily="50" charset="-128"/>
                          <a:cs typeface="メイリオ"/>
                        </a:rPr>
                        <a:t>てH</a:t>
                      </a:r>
                      <a:r>
                        <a:rPr sz="1000" spc="-10" dirty="0">
                          <a:latin typeface="Meiryo UI" panose="020B0604030504040204" pitchFamily="50" charset="-128"/>
                          <a:ea typeface="Meiryo UI" panose="020B0604030504040204" pitchFamily="50" charset="-128"/>
                          <a:cs typeface="メイリオ"/>
                        </a:rPr>
                        <a:t>I</a:t>
                      </a:r>
                      <a:r>
                        <a:rPr sz="1000" dirty="0">
                          <a:latin typeface="Meiryo UI" panose="020B0604030504040204" pitchFamily="50" charset="-128"/>
                          <a:ea typeface="Meiryo UI" panose="020B0604030504040204" pitchFamily="50" charset="-128"/>
                          <a:cs typeface="メイリオ"/>
                        </a:rPr>
                        <a:t>V</a:t>
                      </a:r>
                      <a:r>
                        <a:rPr sz="1000" dirty="0" smtClean="0">
                          <a:latin typeface="Meiryo UI" panose="020B0604030504040204" pitchFamily="50" charset="-128"/>
                          <a:ea typeface="Meiryo UI" panose="020B0604030504040204" pitchFamily="50" charset="-128"/>
                          <a:cs typeface="メイリオ"/>
                        </a:rPr>
                        <a:t>の</a:t>
                      </a:r>
                      <a:r>
                        <a:rPr sz="1000" spc="10" dirty="0" smtClean="0">
                          <a:latin typeface="Meiryo UI" panose="020B0604030504040204" pitchFamily="50" charset="-128"/>
                          <a:ea typeface="Meiryo UI" panose="020B0604030504040204" pitchFamily="50" charset="-128"/>
                          <a:cs typeface="メイリオ"/>
                        </a:rPr>
                        <a:t>感</a:t>
                      </a:r>
                      <a:r>
                        <a:rPr sz="1000" dirty="0" smtClean="0">
                          <a:latin typeface="Meiryo UI" panose="020B0604030504040204" pitchFamily="50" charset="-128"/>
                          <a:ea typeface="Meiryo UI" panose="020B0604030504040204" pitchFamily="50" charset="-128"/>
                          <a:cs typeface="メイリオ"/>
                        </a:rPr>
                        <a:t>染受</a:t>
                      </a:r>
                      <a:r>
                        <a:rPr sz="1000" spc="10" dirty="0" smtClean="0">
                          <a:latin typeface="Meiryo UI" panose="020B0604030504040204" pitchFamily="50" charset="-128"/>
                          <a:ea typeface="Meiryo UI" panose="020B0604030504040204" pitchFamily="50" charset="-128"/>
                          <a:cs typeface="メイリオ"/>
                        </a:rPr>
                        <a:t>容</a:t>
                      </a:r>
                      <a:r>
                        <a:rPr sz="1000" dirty="0" smtClean="0">
                          <a:latin typeface="Meiryo UI" panose="020B0604030504040204" pitchFamily="50" charset="-128"/>
                          <a:ea typeface="Meiryo UI" panose="020B0604030504040204" pitchFamily="50" charset="-128"/>
                          <a:cs typeface="メイリオ"/>
                        </a:rPr>
                        <a:t>体遺</a:t>
                      </a:r>
                      <a:r>
                        <a:rPr sz="1000" spc="-5" dirty="0" smtClean="0">
                          <a:latin typeface="Meiryo UI" panose="020B0604030504040204" pitchFamily="50" charset="-128"/>
                          <a:ea typeface="Meiryo UI" panose="020B0604030504040204" pitchFamily="50" charset="-128"/>
                          <a:cs typeface="メイリオ"/>
                        </a:rPr>
                        <a:t>伝子</a:t>
                      </a:r>
                      <a:r>
                        <a:rPr sz="1000" spc="-5" dirty="0">
                          <a:latin typeface="Meiryo UI" panose="020B0604030504040204" pitchFamily="50" charset="-128"/>
                          <a:ea typeface="Meiryo UI" panose="020B0604030504040204" pitchFamily="50" charset="-128"/>
                          <a:cs typeface="メイリオ"/>
                        </a:rPr>
                        <a:t>（</a:t>
                      </a:r>
                      <a:r>
                        <a:rPr sz="1000" i="1" spc="-5" dirty="0">
                          <a:latin typeface="Meiryo UI" panose="020B0604030504040204" pitchFamily="50" charset="-128"/>
                          <a:ea typeface="Meiryo UI" panose="020B0604030504040204" pitchFamily="50" charset="-128"/>
                          <a:cs typeface="メイリオ"/>
                        </a:rPr>
                        <a:t>CCR5</a:t>
                      </a:r>
                      <a:r>
                        <a:rPr sz="1000" spc="-5" dirty="0">
                          <a:latin typeface="Meiryo UI" panose="020B0604030504040204" pitchFamily="50" charset="-128"/>
                          <a:ea typeface="Meiryo UI" panose="020B0604030504040204" pitchFamily="50" charset="-128"/>
                          <a:cs typeface="メイリオ"/>
                        </a:rPr>
                        <a:t>)を欠損（ランダム</a:t>
                      </a:r>
                      <a:r>
                        <a:rPr sz="1000" spc="5" dirty="0">
                          <a:latin typeface="Meiryo UI" panose="020B0604030504040204" pitchFamily="50" charset="-128"/>
                          <a:ea typeface="Meiryo UI" panose="020B0604030504040204" pitchFamily="50" charset="-128"/>
                          <a:cs typeface="メイリオ"/>
                        </a:rPr>
                        <a:t>変</a:t>
                      </a:r>
                      <a:r>
                        <a:rPr sz="1000" spc="-5" dirty="0">
                          <a:latin typeface="Meiryo UI" panose="020B0604030504040204" pitchFamily="50" charset="-128"/>
                          <a:ea typeface="Meiryo UI" panose="020B0604030504040204" pitchFamily="50" charset="-128"/>
                          <a:cs typeface="メイリオ"/>
                        </a:rPr>
                        <a:t>異導</a:t>
                      </a:r>
                      <a:r>
                        <a:rPr sz="1000" spc="5" dirty="0">
                          <a:latin typeface="Meiryo UI" panose="020B0604030504040204" pitchFamily="50" charset="-128"/>
                          <a:ea typeface="Meiryo UI" panose="020B0604030504040204" pitchFamily="50" charset="-128"/>
                          <a:cs typeface="メイリオ"/>
                        </a:rPr>
                        <a:t>入</a:t>
                      </a:r>
                      <a:r>
                        <a:rPr sz="1000" spc="-5" dirty="0">
                          <a:latin typeface="Meiryo UI" panose="020B0604030504040204" pitchFamily="50" charset="-128"/>
                          <a:ea typeface="Meiryo UI" panose="020B0604030504040204" pitchFamily="50" charset="-128"/>
                          <a:cs typeface="メイリオ"/>
                        </a:rPr>
                        <a:t>）さ</a:t>
                      </a:r>
                      <a:r>
                        <a:rPr sz="1000" spc="5" dirty="0">
                          <a:latin typeface="Meiryo UI" panose="020B0604030504040204" pitchFamily="50" charset="-128"/>
                          <a:ea typeface="Meiryo UI" panose="020B0604030504040204" pitchFamily="50" charset="-128"/>
                          <a:cs typeface="メイリオ"/>
                        </a:rPr>
                        <a:t>せ</a:t>
                      </a:r>
                      <a:r>
                        <a:rPr sz="1000" spc="-5" dirty="0">
                          <a:latin typeface="Meiryo UI" panose="020B0604030504040204" pitchFamily="50" charset="-128"/>
                          <a:ea typeface="Meiryo UI" panose="020B0604030504040204" pitchFamily="50" charset="-128"/>
                          <a:cs typeface="メイリオ"/>
                        </a:rPr>
                        <a:t>た。</a:t>
                      </a:r>
                      <a:endParaRPr sz="1000" dirty="0">
                        <a:latin typeface="Meiryo UI" panose="020B0604030504040204" pitchFamily="50" charset="-128"/>
                        <a:ea typeface="Meiryo UI" panose="020B0604030504040204" pitchFamily="50" charset="-128"/>
                        <a:cs typeface="メイリオ"/>
                      </a:endParaRPr>
                    </a:p>
                  </a:txBody>
                  <a:tcPr marL="0" marR="0" marT="287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0"/>
                        </a:spcBef>
                      </a:pPr>
                      <a:r>
                        <a:rPr sz="1000" dirty="0">
                          <a:latin typeface="Meiryo UI" panose="020B0604030504040204" pitchFamily="50" charset="-128"/>
                          <a:ea typeface="Meiryo UI" panose="020B0604030504040204" pitchFamily="50" charset="-128"/>
                          <a:cs typeface="メイリオ"/>
                        </a:rPr>
                        <a:t>2016.４</a:t>
                      </a:r>
                      <a:r>
                        <a:rPr sz="1000" spc="-25" dirty="0">
                          <a:latin typeface="Meiryo UI" panose="020B0604030504040204" pitchFamily="50" charset="-128"/>
                          <a:ea typeface="Meiryo UI" panose="020B0604030504040204" pitchFamily="50" charset="-128"/>
                          <a:cs typeface="メイリオ"/>
                        </a:rPr>
                        <a:t> </a:t>
                      </a:r>
                      <a:r>
                        <a:rPr sz="1000" spc="-5" dirty="0">
                          <a:latin typeface="Meiryo UI" panose="020B0604030504040204" pitchFamily="50" charset="-128"/>
                          <a:ea typeface="Meiryo UI" panose="020B0604030504040204" pitchFamily="50" charset="-128"/>
                          <a:cs typeface="メイリオ"/>
                        </a:rPr>
                        <a:t>J</a:t>
                      </a:r>
                      <a:endParaRPr sz="1000" dirty="0">
                        <a:latin typeface="Meiryo UI" panose="020B0604030504040204" pitchFamily="50" charset="-128"/>
                        <a:ea typeface="Meiryo UI" panose="020B0604030504040204" pitchFamily="50" charset="-128"/>
                        <a:cs typeface="メイリオ"/>
                      </a:endParaRPr>
                    </a:p>
                    <a:p>
                      <a:pPr marL="177800" marR="171450" indent="1270" algn="ctr">
                        <a:lnSpc>
                          <a:spcPct val="100000"/>
                        </a:lnSpc>
                      </a:pPr>
                      <a:r>
                        <a:rPr sz="1000" spc="-10" dirty="0">
                          <a:latin typeface="Meiryo UI" panose="020B0604030504040204" pitchFamily="50" charset="-128"/>
                          <a:ea typeface="Meiryo UI" panose="020B0604030504040204" pitchFamily="50" charset="-128"/>
                          <a:cs typeface="メイリオ"/>
                        </a:rPr>
                        <a:t>Assist  </a:t>
                      </a:r>
                      <a:r>
                        <a:rPr sz="1000" dirty="0">
                          <a:latin typeface="Meiryo UI" panose="020B0604030504040204" pitchFamily="50" charset="-128"/>
                          <a:ea typeface="Meiryo UI" panose="020B0604030504040204" pitchFamily="50" charset="-128"/>
                          <a:cs typeface="メイリオ"/>
                        </a:rPr>
                        <a:t>Re</a:t>
                      </a:r>
                      <a:r>
                        <a:rPr sz="1000" spc="-10" dirty="0">
                          <a:latin typeface="Meiryo UI" panose="020B0604030504040204" pitchFamily="50" charset="-128"/>
                          <a:ea typeface="Meiryo UI" panose="020B0604030504040204" pitchFamily="50" charset="-128"/>
                          <a:cs typeface="メイリオ"/>
                        </a:rPr>
                        <a:t>p</a:t>
                      </a:r>
                      <a:r>
                        <a:rPr sz="1000" spc="-5" dirty="0">
                          <a:latin typeface="Meiryo UI" panose="020B0604030504040204" pitchFamily="50" charset="-128"/>
                          <a:ea typeface="Meiryo UI" panose="020B0604030504040204" pitchFamily="50" charset="-128"/>
                          <a:cs typeface="メイリオ"/>
                        </a:rPr>
                        <a:t>ro</a:t>
                      </a:r>
                      <a:r>
                        <a:rPr sz="1000" dirty="0">
                          <a:latin typeface="Meiryo UI" panose="020B0604030504040204" pitchFamily="50" charset="-128"/>
                          <a:ea typeface="Meiryo UI" panose="020B0604030504040204" pitchFamily="50" charset="-128"/>
                          <a:cs typeface="メイリオ"/>
                        </a:rPr>
                        <a:t>d  </a:t>
                      </a:r>
                      <a:r>
                        <a:rPr sz="1000" spc="-10" dirty="0">
                          <a:latin typeface="Meiryo UI" panose="020B0604030504040204" pitchFamily="50" charset="-128"/>
                          <a:ea typeface="Meiryo UI" panose="020B0604030504040204" pitchFamily="50" charset="-128"/>
                          <a:cs typeface="メイリオ"/>
                        </a:rPr>
                        <a:t>Genet</a:t>
                      </a:r>
                      <a:endParaRPr sz="1000" dirty="0">
                        <a:latin typeface="Meiryo UI" panose="020B0604030504040204" pitchFamily="50" charset="-128"/>
                        <a:ea typeface="Meiryo UI" panose="020B0604030504040204" pitchFamily="50" charset="-128"/>
                        <a:cs typeface="メイリオ"/>
                      </a:endParaRPr>
                    </a:p>
                  </a:txBody>
                  <a:tcPr marL="0" marR="0" marT="1727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708257">
                <a:tc>
                  <a:txBody>
                    <a:bodyPr/>
                    <a:lstStyle/>
                    <a:p>
                      <a:pPr marL="144780" marR="139700" indent="1270" algn="ctr">
                        <a:lnSpc>
                          <a:spcPct val="100000"/>
                        </a:lnSpc>
                        <a:spcBef>
                          <a:spcPts val="750"/>
                        </a:spcBef>
                      </a:pPr>
                      <a:r>
                        <a:rPr sz="1000" spc="-5" dirty="0">
                          <a:latin typeface="Meiryo UI" panose="020B0604030504040204" pitchFamily="50" charset="-128"/>
                          <a:ea typeface="Meiryo UI" panose="020B0604030504040204" pitchFamily="50" charset="-128"/>
                          <a:cs typeface="メイリオ"/>
                        </a:rPr>
                        <a:t>中国③ </a:t>
                      </a:r>
                      <a:r>
                        <a:rPr lang="en-US" sz="1000" spc="-5" dirty="0" smtClean="0">
                          <a:latin typeface="Meiryo UI" panose="020B0604030504040204" pitchFamily="50" charset="-128"/>
                          <a:ea typeface="Meiryo UI" panose="020B0604030504040204" pitchFamily="50" charset="-128"/>
                          <a:cs typeface="メイリオ"/>
                        </a:rPr>
                        <a:t/>
                      </a:r>
                      <a:br>
                        <a:rPr lang="en-US" sz="1000" spc="-5" dirty="0" smtClean="0">
                          <a:latin typeface="Meiryo UI" panose="020B0604030504040204" pitchFamily="50" charset="-128"/>
                          <a:ea typeface="Meiryo UI" panose="020B0604030504040204" pitchFamily="50" charset="-128"/>
                          <a:cs typeface="メイリオ"/>
                        </a:rPr>
                      </a:br>
                      <a:r>
                        <a:rPr sz="1000" dirty="0" err="1" smtClean="0">
                          <a:latin typeface="Meiryo UI" panose="020B0604030504040204" pitchFamily="50" charset="-128"/>
                          <a:ea typeface="Meiryo UI" panose="020B0604030504040204" pitchFamily="50" charset="-128"/>
                          <a:cs typeface="メイリオ"/>
                        </a:rPr>
                        <a:t>広州医科</a:t>
                      </a:r>
                      <a:r>
                        <a:rPr sz="1000" spc="-5" dirty="0" err="1" smtClean="0">
                          <a:latin typeface="Meiryo UI" panose="020B0604030504040204" pitchFamily="50" charset="-128"/>
                          <a:ea typeface="Meiryo UI" panose="020B0604030504040204" pitchFamily="50" charset="-128"/>
                          <a:cs typeface="メイリオ"/>
                        </a:rPr>
                        <a:t>大学</a:t>
                      </a:r>
                      <a:endParaRPr sz="1000" dirty="0">
                        <a:latin typeface="Meiryo UI" panose="020B0604030504040204" pitchFamily="50" charset="-128"/>
                        <a:ea typeface="Meiryo UI" panose="020B0604030504040204" pitchFamily="50" charset="-128"/>
                        <a:cs typeface="メイリオ"/>
                      </a:endParaRPr>
                    </a:p>
                  </a:txBody>
                  <a:tcPr marL="0" marR="0" marT="86373"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6200">
                        <a:lnSpc>
                          <a:spcPct val="100000"/>
                        </a:lnSpc>
                        <a:spcBef>
                          <a:spcPts val="150"/>
                        </a:spcBef>
                      </a:pPr>
                      <a:r>
                        <a:rPr sz="1000" spc="875" dirty="0">
                          <a:latin typeface="Meiryo UI" panose="020B0604030504040204" pitchFamily="50" charset="-128"/>
                          <a:ea typeface="Meiryo UI" panose="020B0604030504040204" pitchFamily="50" charset="-128"/>
                          <a:cs typeface="メイリオ"/>
                        </a:rPr>
                        <a:t>・</a:t>
                      </a:r>
                      <a:r>
                        <a:rPr sz="1000" spc="-5" dirty="0">
                          <a:latin typeface="Meiryo UI" panose="020B0604030504040204" pitchFamily="50" charset="-128"/>
                          <a:ea typeface="Meiryo UI" panose="020B0604030504040204" pitchFamily="50" charset="-128"/>
                          <a:cs typeface="メイリオ"/>
                        </a:rPr>
                        <a:t>ヒト受精胚（2PN</a:t>
                      </a:r>
                      <a:endParaRPr sz="1000">
                        <a:latin typeface="Meiryo UI" panose="020B0604030504040204" pitchFamily="50" charset="-128"/>
                        <a:ea typeface="Meiryo UI" panose="020B0604030504040204" pitchFamily="50" charset="-128"/>
                        <a:cs typeface="メイリオ"/>
                      </a:endParaRPr>
                    </a:p>
                    <a:p>
                      <a:pPr marL="255904" marR="92710">
                        <a:lnSpc>
                          <a:spcPct val="100000"/>
                        </a:lnSpc>
                      </a:pPr>
                      <a:r>
                        <a:rPr sz="1000" dirty="0">
                          <a:latin typeface="Meiryo UI" panose="020B0604030504040204" pitchFamily="50" charset="-128"/>
                          <a:ea typeface="Meiryo UI" panose="020B0604030504040204" pitchFamily="50" charset="-128"/>
                          <a:cs typeface="メイリオ"/>
                        </a:rPr>
                        <a:t>胚）へのゲノム編集 </a:t>
                      </a:r>
                      <a:r>
                        <a:rPr sz="1000" spc="-5" dirty="0">
                          <a:latin typeface="Meiryo UI" panose="020B0604030504040204" pitchFamily="50" charset="-128"/>
                          <a:ea typeface="Meiryo UI" panose="020B0604030504040204" pitchFamily="50" charset="-128"/>
                          <a:cs typeface="メイリオ"/>
                        </a:rPr>
                        <a:t>効率の確認</a:t>
                      </a:r>
                      <a:endParaRPr sz="1000">
                        <a:latin typeface="Meiryo UI" panose="020B0604030504040204" pitchFamily="50" charset="-128"/>
                        <a:ea typeface="Meiryo UI" panose="020B0604030504040204" pitchFamily="50" charset="-128"/>
                        <a:cs typeface="メイリオ"/>
                      </a:endParaRPr>
                    </a:p>
                    <a:p>
                      <a:pPr marL="76200">
                        <a:lnSpc>
                          <a:spcPct val="100000"/>
                        </a:lnSpc>
                      </a:pPr>
                      <a:r>
                        <a:rPr sz="1000" spc="875" dirty="0">
                          <a:latin typeface="Meiryo UI" panose="020B0604030504040204" pitchFamily="50" charset="-128"/>
                          <a:ea typeface="Meiryo UI" panose="020B0604030504040204" pitchFamily="50" charset="-128"/>
                          <a:cs typeface="メイリオ"/>
                        </a:rPr>
                        <a:t>・</a:t>
                      </a:r>
                      <a:r>
                        <a:rPr sz="1000" u="sng" spc="-5" dirty="0">
                          <a:uFill>
                            <a:solidFill>
                              <a:srgbClr val="000000"/>
                            </a:solidFill>
                          </a:uFill>
                          <a:latin typeface="Meiryo UI" panose="020B0604030504040204" pitchFamily="50" charset="-128"/>
                          <a:ea typeface="Meiryo UI" panose="020B0604030504040204" pitchFamily="50" charset="-128"/>
                          <a:cs typeface="メイリオ"/>
                        </a:rPr>
                        <a:t>遺伝性難病予防</a:t>
                      </a:r>
                      <a:endParaRPr sz="1000">
                        <a:latin typeface="Meiryo UI" panose="020B0604030504040204" pitchFamily="50" charset="-128"/>
                        <a:ea typeface="Meiryo UI" panose="020B0604030504040204" pitchFamily="50" charset="-128"/>
                        <a:cs typeface="メイリオ"/>
                      </a:endParaRPr>
                    </a:p>
                  </a:txBody>
                  <a:tcPr marL="0" marR="0" marT="17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7470" marR="180975" defTabSz="1789113">
                        <a:lnSpc>
                          <a:spcPct val="100000"/>
                        </a:lnSpc>
                        <a:spcBef>
                          <a:spcPts val="150"/>
                        </a:spcBef>
                      </a:pPr>
                      <a:r>
                        <a:rPr sz="1000" dirty="0">
                          <a:latin typeface="Meiryo UI" panose="020B0604030504040204" pitchFamily="50" charset="-128"/>
                          <a:ea typeface="Meiryo UI" panose="020B0604030504040204" pitchFamily="50" charset="-128"/>
                          <a:cs typeface="メイリオ"/>
                        </a:rPr>
                        <a:t>【</a:t>
                      </a:r>
                      <a:r>
                        <a:rPr sz="1000" i="1" dirty="0">
                          <a:latin typeface="Meiryo UI" panose="020B0604030504040204" pitchFamily="50" charset="-128"/>
                          <a:ea typeface="Meiryo UI" panose="020B0604030504040204" pitchFamily="50" charset="-128"/>
                          <a:cs typeface="メイリオ"/>
                        </a:rPr>
                        <a:t>HBB</a:t>
                      </a:r>
                      <a:r>
                        <a:rPr sz="1000" dirty="0">
                          <a:latin typeface="Meiryo UI" panose="020B0604030504040204" pitchFamily="50" charset="-128"/>
                          <a:ea typeface="Meiryo UI" panose="020B0604030504040204" pitchFamily="50" charset="-128"/>
                          <a:cs typeface="メイリオ"/>
                        </a:rPr>
                        <a:t>】,【</a:t>
                      </a:r>
                      <a:r>
                        <a:rPr sz="1000" i="1" dirty="0">
                          <a:latin typeface="Meiryo UI" panose="020B0604030504040204" pitchFamily="50" charset="-128"/>
                          <a:ea typeface="Meiryo UI" panose="020B0604030504040204" pitchFamily="50" charset="-128"/>
                          <a:cs typeface="メイリオ"/>
                        </a:rPr>
                        <a:t>G</a:t>
                      </a:r>
                      <a:r>
                        <a:rPr sz="1000" i="1" spc="5" dirty="0">
                          <a:latin typeface="Meiryo UI" panose="020B0604030504040204" pitchFamily="50" charset="-128"/>
                          <a:ea typeface="Meiryo UI" panose="020B0604030504040204" pitchFamily="50" charset="-128"/>
                          <a:cs typeface="メイリオ"/>
                        </a:rPr>
                        <a:t>6</a:t>
                      </a:r>
                      <a:r>
                        <a:rPr sz="1000" i="1" spc="-5" dirty="0">
                          <a:latin typeface="Meiryo UI" panose="020B0604030504040204" pitchFamily="50" charset="-128"/>
                          <a:ea typeface="Meiryo UI" panose="020B0604030504040204" pitchFamily="50" charset="-128"/>
                          <a:cs typeface="メイリオ"/>
                        </a:rPr>
                        <a:t>PD</a:t>
                      </a:r>
                      <a:r>
                        <a:rPr sz="1000" dirty="0">
                          <a:latin typeface="Meiryo UI" panose="020B0604030504040204" pitchFamily="50" charset="-128"/>
                          <a:ea typeface="Meiryo UI" panose="020B0604030504040204" pitchFamily="50" charset="-128"/>
                          <a:cs typeface="メイリオ"/>
                        </a:rPr>
                        <a:t>】  ｸﾞﾙｺｰｽ6</a:t>
                      </a:r>
                      <a:r>
                        <a:rPr sz="1000" dirty="0" smtClean="0">
                          <a:latin typeface="Meiryo UI" panose="020B0604030504040204" pitchFamily="50" charset="-128"/>
                          <a:ea typeface="Meiryo UI" panose="020B0604030504040204" pitchFamily="50" charset="-128"/>
                          <a:cs typeface="メイリオ"/>
                        </a:rPr>
                        <a:t>ﾘﾝ</a:t>
                      </a:r>
                      <a:r>
                        <a:rPr sz="1000" spc="-5" dirty="0" smtClean="0">
                          <a:latin typeface="Meiryo UI" panose="020B0604030504040204" pitchFamily="50" charset="-128"/>
                          <a:ea typeface="Meiryo UI" panose="020B0604030504040204" pitchFamily="50" charset="-128"/>
                          <a:cs typeface="メイリオ"/>
                        </a:rPr>
                        <a:t>酸欠損症</a:t>
                      </a:r>
                      <a:r>
                        <a:rPr sz="1000" dirty="0" smtClean="0">
                          <a:latin typeface="Meiryo UI" panose="020B0604030504040204" pitchFamily="50" charset="-128"/>
                          <a:ea typeface="Meiryo UI" panose="020B0604030504040204" pitchFamily="50" charset="-128"/>
                          <a:cs typeface="メイリオ"/>
                        </a:rPr>
                        <a:t>（</a:t>
                      </a:r>
                      <a:r>
                        <a:rPr sz="1000" dirty="0">
                          <a:latin typeface="Meiryo UI" panose="020B0604030504040204" pitchFamily="50" charset="-128"/>
                          <a:ea typeface="Meiryo UI" panose="020B0604030504040204" pitchFamily="50" charset="-128"/>
                          <a:cs typeface="メイリオ"/>
                        </a:rPr>
                        <a:t>溶血性貧血）</a:t>
                      </a:r>
                      <a:r>
                        <a:rPr sz="1000" dirty="0" smtClean="0">
                          <a:latin typeface="Meiryo UI" panose="020B0604030504040204" pitchFamily="50" charset="-128"/>
                          <a:ea typeface="Meiryo UI" panose="020B0604030504040204" pitchFamily="50" charset="-128"/>
                          <a:cs typeface="メイリオ"/>
                        </a:rPr>
                        <a:t>原因遺</a:t>
                      </a:r>
                      <a:r>
                        <a:rPr sz="1000" spc="-5" dirty="0" smtClean="0">
                          <a:latin typeface="Meiryo UI" panose="020B0604030504040204" pitchFamily="50" charset="-128"/>
                          <a:ea typeface="Meiryo UI" panose="020B0604030504040204" pitchFamily="50" charset="-128"/>
                          <a:cs typeface="メイリオ"/>
                        </a:rPr>
                        <a:t>伝子</a:t>
                      </a:r>
                      <a:r>
                        <a:rPr sz="1000" spc="-5" dirty="0">
                          <a:latin typeface="Meiryo UI" panose="020B0604030504040204" pitchFamily="50" charset="-128"/>
                          <a:ea typeface="Meiryo UI" panose="020B0604030504040204" pitchFamily="50" charset="-128"/>
                          <a:cs typeface="メイリオ"/>
                        </a:rPr>
                        <a:t>。</a:t>
                      </a:r>
                      <a:endParaRPr sz="1000" dirty="0">
                        <a:latin typeface="Meiryo UI" panose="020B0604030504040204" pitchFamily="50" charset="-128"/>
                        <a:ea typeface="Meiryo UI" panose="020B0604030504040204" pitchFamily="50" charset="-128"/>
                        <a:cs typeface="メイリオ"/>
                      </a:endParaRPr>
                    </a:p>
                  </a:txBody>
                  <a:tcPr marL="0" marR="0" marT="17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0330" marR="93980" indent="22860" algn="ctr">
                        <a:lnSpc>
                          <a:spcPct val="100000"/>
                        </a:lnSpc>
                        <a:spcBef>
                          <a:spcPts val="750"/>
                        </a:spcBef>
                      </a:pPr>
                      <a:r>
                        <a:rPr sz="1000" spc="-5" dirty="0">
                          <a:latin typeface="Meiryo UI" panose="020B0604030504040204" pitchFamily="50" charset="-128"/>
                          <a:ea typeface="Meiryo UI" panose="020B0604030504040204" pitchFamily="50" charset="-128"/>
                          <a:cs typeface="メイリオ"/>
                        </a:rPr>
                        <a:t>新規作成胚 HBB:10個 </a:t>
                      </a:r>
                      <a:r>
                        <a:rPr sz="1000" spc="-10" dirty="0">
                          <a:latin typeface="Meiryo UI" panose="020B0604030504040204" pitchFamily="50" charset="-128"/>
                          <a:ea typeface="Meiryo UI" panose="020B0604030504040204" pitchFamily="50" charset="-128"/>
                          <a:cs typeface="メイリオ"/>
                        </a:rPr>
                        <a:t>G</a:t>
                      </a:r>
                      <a:r>
                        <a:rPr sz="1000" spc="5" dirty="0">
                          <a:latin typeface="Meiryo UI" panose="020B0604030504040204" pitchFamily="50" charset="-128"/>
                          <a:ea typeface="Meiryo UI" panose="020B0604030504040204" pitchFamily="50" charset="-128"/>
                          <a:cs typeface="メイリオ"/>
                        </a:rPr>
                        <a:t>6</a:t>
                      </a:r>
                      <a:r>
                        <a:rPr sz="1000" spc="-10" dirty="0">
                          <a:latin typeface="Meiryo UI" panose="020B0604030504040204" pitchFamily="50" charset="-128"/>
                          <a:ea typeface="Meiryo UI" panose="020B0604030504040204" pitchFamily="50" charset="-128"/>
                          <a:cs typeface="メイリオ"/>
                        </a:rPr>
                        <a:t>P</a:t>
                      </a:r>
                      <a:r>
                        <a:rPr sz="1000" spc="-5" dirty="0">
                          <a:latin typeface="Meiryo UI" panose="020B0604030504040204" pitchFamily="50" charset="-128"/>
                          <a:ea typeface="Meiryo UI" panose="020B0604030504040204" pitchFamily="50" charset="-128"/>
                          <a:cs typeface="メイリオ"/>
                        </a:rPr>
                        <a:t>D</a:t>
                      </a:r>
                      <a:r>
                        <a:rPr sz="1000" dirty="0">
                          <a:latin typeface="Meiryo UI" panose="020B0604030504040204" pitchFamily="50" charset="-128"/>
                          <a:ea typeface="Meiryo UI" panose="020B0604030504040204" pitchFamily="50" charset="-128"/>
                          <a:cs typeface="メイリオ"/>
                        </a:rPr>
                        <a:t>:</a:t>
                      </a:r>
                      <a:r>
                        <a:rPr sz="1000" spc="5" dirty="0">
                          <a:latin typeface="Meiryo UI" panose="020B0604030504040204" pitchFamily="50" charset="-128"/>
                          <a:ea typeface="Meiryo UI" panose="020B0604030504040204" pitchFamily="50" charset="-128"/>
                          <a:cs typeface="メイリオ"/>
                        </a:rPr>
                        <a:t>10</a:t>
                      </a:r>
                      <a:r>
                        <a:rPr sz="1000" dirty="0">
                          <a:latin typeface="Meiryo UI" panose="020B0604030504040204" pitchFamily="50" charset="-128"/>
                          <a:ea typeface="Meiryo UI" panose="020B0604030504040204" pitchFamily="50" charset="-128"/>
                          <a:cs typeface="メイリオ"/>
                        </a:rPr>
                        <a:t>個</a:t>
                      </a:r>
                    </a:p>
                  </a:txBody>
                  <a:tcPr marL="0" marR="0" marT="8637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7470" marR="95885">
                        <a:lnSpc>
                          <a:spcPct val="100000"/>
                        </a:lnSpc>
                        <a:spcBef>
                          <a:spcPts val="150"/>
                        </a:spcBef>
                      </a:pPr>
                      <a:r>
                        <a:rPr sz="1000" spc="-10" dirty="0">
                          <a:latin typeface="Meiryo UI" panose="020B0604030504040204" pitchFamily="50" charset="-128"/>
                          <a:ea typeface="Meiryo UI" panose="020B0604030504040204" pitchFamily="50" charset="-128"/>
                          <a:cs typeface="メイリオ"/>
                        </a:rPr>
                        <a:t>β</a:t>
                      </a:r>
                      <a:r>
                        <a:rPr sz="1000" spc="-5" dirty="0">
                          <a:latin typeface="Meiryo UI" panose="020B0604030504040204" pitchFamily="50" charset="-128"/>
                          <a:ea typeface="Meiryo UI" panose="020B0604030504040204" pitchFamily="50" charset="-128"/>
                          <a:cs typeface="メイリオ"/>
                        </a:rPr>
                        <a:t>サラセミア症又はグルコース</a:t>
                      </a:r>
                      <a:r>
                        <a:rPr sz="1000" dirty="0">
                          <a:latin typeface="Meiryo UI" panose="020B0604030504040204" pitchFamily="50" charset="-128"/>
                          <a:ea typeface="Meiryo UI" panose="020B0604030504040204" pitchFamily="50" charset="-128"/>
                          <a:cs typeface="メイリオ"/>
                        </a:rPr>
                        <a:t>6</a:t>
                      </a:r>
                      <a:r>
                        <a:rPr sz="1000" spc="-5" dirty="0">
                          <a:latin typeface="Meiryo UI" panose="020B0604030504040204" pitchFamily="50" charset="-128"/>
                          <a:ea typeface="Meiryo UI" panose="020B0604030504040204" pitchFamily="50" charset="-128"/>
                          <a:cs typeface="メイリオ"/>
                        </a:rPr>
                        <a:t>リン</a:t>
                      </a:r>
                      <a:r>
                        <a:rPr sz="1000" spc="5" dirty="0">
                          <a:latin typeface="Meiryo UI" panose="020B0604030504040204" pitchFamily="50" charset="-128"/>
                          <a:ea typeface="Meiryo UI" panose="020B0604030504040204" pitchFamily="50" charset="-128"/>
                          <a:cs typeface="メイリオ"/>
                        </a:rPr>
                        <a:t>酸</a:t>
                      </a:r>
                      <a:r>
                        <a:rPr sz="1000" spc="-5" dirty="0">
                          <a:latin typeface="Meiryo UI" panose="020B0604030504040204" pitchFamily="50" charset="-128"/>
                          <a:ea typeface="Meiryo UI" panose="020B0604030504040204" pitchFamily="50" charset="-128"/>
                          <a:cs typeface="メイリオ"/>
                        </a:rPr>
                        <a:t>欠損</a:t>
                      </a:r>
                      <a:r>
                        <a:rPr sz="1000" spc="5" dirty="0">
                          <a:latin typeface="Meiryo UI" panose="020B0604030504040204" pitchFamily="50" charset="-128"/>
                          <a:ea typeface="Meiryo UI" panose="020B0604030504040204" pitchFamily="50" charset="-128"/>
                          <a:cs typeface="メイリオ"/>
                        </a:rPr>
                        <a:t>症</a:t>
                      </a:r>
                      <a:r>
                        <a:rPr sz="1000" spc="-5" dirty="0">
                          <a:latin typeface="Meiryo UI" panose="020B0604030504040204" pitchFamily="50" charset="-128"/>
                          <a:ea typeface="Meiryo UI" panose="020B0604030504040204" pitchFamily="50" charset="-128"/>
                          <a:cs typeface="メイリオ"/>
                        </a:rPr>
                        <a:t>患者</a:t>
                      </a:r>
                      <a:r>
                        <a:rPr sz="1000" spc="5" dirty="0">
                          <a:latin typeface="Meiryo UI" panose="020B0604030504040204" pitchFamily="50" charset="-128"/>
                          <a:ea typeface="Meiryo UI" panose="020B0604030504040204" pitchFamily="50" charset="-128"/>
                          <a:cs typeface="メイリオ"/>
                        </a:rPr>
                        <a:t>の</a:t>
                      </a:r>
                      <a:r>
                        <a:rPr sz="1000" spc="-5" dirty="0">
                          <a:latin typeface="Meiryo UI" panose="020B0604030504040204" pitchFamily="50" charset="-128"/>
                          <a:ea typeface="Meiryo UI" panose="020B0604030504040204" pitchFamily="50" charset="-128"/>
                          <a:cs typeface="メイリオ"/>
                        </a:rPr>
                        <a:t>配偶</a:t>
                      </a:r>
                      <a:r>
                        <a:rPr sz="1000" spc="5" dirty="0">
                          <a:latin typeface="Meiryo UI" panose="020B0604030504040204" pitchFamily="50" charset="-128"/>
                          <a:ea typeface="Meiryo UI" panose="020B0604030504040204" pitchFamily="50" charset="-128"/>
                          <a:cs typeface="メイリオ"/>
                        </a:rPr>
                        <a:t>子</a:t>
                      </a:r>
                      <a:r>
                        <a:rPr sz="1000" spc="-5" dirty="0">
                          <a:latin typeface="Meiryo UI" panose="020B0604030504040204" pitchFamily="50" charset="-128"/>
                          <a:ea typeface="Meiryo UI" panose="020B0604030504040204" pitchFamily="50" charset="-128"/>
                          <a:cs typeface="メイリオ"/>
                        </a:rPr>
                        <a:t>を 用いて、受精胚を新たに作成し、CRISPR/Cas9の</a:t>
                      </a:r>
                      <a:r>
                        <a:rPr sz="1000" spc="5" dirty="0">
                          <a:latin typeface="Meiryo UI" panose="020B0604030504040204" pitchFamily="50" charset="-128"/>
                          <a:ea typeface="Meiryo UI" panose="020B0604030504040204" pitchFamily="50" charset="-128"/>
                          <a:cs typeface="メイリオ"/>
                        </a:rPr>
                        <a:t>ゲ</a:t>
                      </a:r>
                      <a:r>
                        <a:rPr sz="1000" spc="-5" dirty="0">
                          <a:latin typeface="Meiryo UI" panose="020B0604030504040204" pitchFamily="50" charset="-128"/>
                          <a:ea typeface="Meiryo UI" panose="020B0604030504040204" pitchFamily="50" charset="-128"/>
                          <a:cs typeface="メイリオ"/>
                        </a:rPr>
                        <a:t>ノム</a:t>
                      </a:r>
                      <a:r>
                        <a:rPr sz="1000" spc="5" dirty="0">
                          <a:latin typeface="Meiryo UI" panose="020B0604030504040204" pitchFamily="50" charset="-128"/>
                          <a:ea typeface="Meiryo UI" panose="020B0604030504040204" pitchFamily="50" charset="-128"/>
                          <a:cs typeface="メイリオ"/>
                        </a:rPr>
                        <a:t>編</a:t>
                      </a:r>
                      <a:r>
                        <a:rPr sz="1000" spc="-5" dirty="0">
                          <a:latin typeface="Meiryo UI" panose="020B0604030504040204" pitchFamily="50" charset="-128"/>
                          <a:ea typeface="Meiryo UI" panose="020B0604030504040204" pitchFamily="50" charset="-128"/>
                          <a:cs typeface="メイリオ"/>
                        </a:rPr>
                        <a:t>集 </a:t>
                      </a:r>
                      <a:r>
                        <a:rPr sz="1000" dirty="0">
                          <a:latin typeface="Meiryo UI" panose="020B0604030504040204" pitchFamily="50" charset="-128"/>
                          <a:ea typeface="Meiryo UI" panose="020B0604030504040204" pitchFamily="50" charset="-128"/>
                          <a:cs typeface="メイリオ"/>
                        </a:rPr>
                        <a:t>の修復効率を確認。</a:t>
                      </a:r>
                      <a:r>
                        <a:rPr sz="1000" i="1" dirty="0">
                          <a:latin typeface="Meiryo UI" panose="020B0604030504040204" pitchFamily="50" charset="-128"/>
                          <a:ea typeface="Meiryo UI" panose="020B0604030504040204" pitchFamily="50" charset="-128"/>
                          <a:cs typeface="メイリオ"/>
                        </a:rPr>
                        <a:t>HBB</a:t>
                      </a:r>
                      <a:r>
                        <a:rPr sz="1000" dirty="0">
                          <a:latin typeface="Meiryo UI" panose="020B0604030504040204" pitchFamily="50" charset="-128"/>
                          <a:ea typeface="Meiryo UI" panose="020B0604030504040204" pitchFamily="50" charset="-128"/>
                          <a:cs typeface="メイリオ"/>
                        </a:rPr>
                        <a:t>は２個中１個</a:t>
                      </a:r>
                      <a:r>
                        <a:rPr sz="1000" spc="10" dirty="0">
                          <a:latin typeface="Meiryo UI" panose="020B0604030504040204" pitchFamily="50" charset="-128"/>
                          <a:ea typeface="Meiryo UI" panose="020B0604030504040204" pitchFamily="50" charset="-128"/>
                          <a:cs typeface="メイリオ"/>
                        </a:rPr>
                        <a:t>で</a:t>
                      </a:r>
                      <a:r>
                        <a:rPr sz="1000" dirty="0">
                          <a:latin typeface="Meiryo UI" panose="020B0604030504040204" pitchFamily="50" charset="-128"/>
                          <a:ea typeface="Meiryo UI" panose="020B0604030504040204" pitchFamily="50" charset="-128"/>
                          <a:cs typeface="メイリオ"/>
                        </a:rPr>
                        <a:t>成功</a:t>
                      </a:r>
                      <a:r>
                        <a:rPr sz="1000" spc="10" dirty="0">
                          <a:latin typeface="Meiryo UI" panose="020B0604030504040204" pitchFamily="50" charset="-128"/>
                          <a:ea typeface="Meiryo UI" panose="020B0604030504040204" pitchFamily="50" charset="-128"/>
                          <a:cs typeface="メイリオ"/>
                        </a:rPr>
                        <a:t>。</a:t>
                      </a:r>
                      <a:r>
                        <a:rPr sz="1000" i="1" dirty="0">
                          <a:latin typeface="Meiryo UI" panose="020B0604030504040204" pitchFamily="50" charset="-128"/>
                          <a:ea typeface="Meiryo UI" panose="020B0604030504040204" pitchFamily="50" charset="-128"/>
                          <a:cs typeface="メイリオ"/>
                        </a:rPr>
                        <a:t>G</a:t>
                      </a:r>
                      <a:r>
                        <a:rPr sz="1000" i="1" spc="5" dirty="0">
                          <a:latin typeface="Meiryo UI" panose="020B0604030504040204" pitchFamily="50" charset="-128"/>
                          <a:ea typeface="Meiryo UI" panose="020B0604030504040204" pitchFamily="50" charset="-128"/>
                          <a:cs typeface="メイリオ"/>
                        </a:rPr>
                        <a:t>6</a:t>
                      </a:r>
                      <a:r>
                        <a:rPr sz="1000" i="1" spc="-5" dirty="0">
                          <a:latin typeface="Meiryo UI" panose="020B0604030504040204" pitchFamily="50" charset="-128"/>
                          <a:ea typeface="Meiryo UI" panose="020B0604030504040204" pitchFamily="50" charset="-128"/>
                          <a:cs typeface="メイリオ"/>
                        </a:rPr>
                        <a:t>P</a:t>
                      </a:r>
                      <a:r>
                        <a:rPr sz="1000" i="1" spc="5" dirty="0">
                          <a:latin typeface="Meiryo UI" panose="020B0604030504040204" pitchFamily="50" charset="-128"/>
                          <a:ea typeface="Meiryo UI" panose="020B0604030504040204" pitchFamily="50" charset="-128"/>
                          <a:cs typeface="メイリオ"/>
                        </a:rPr>
                        <a:t>D</a:t>
                      </a:r>
                      <a:r>
                        <a:rPr sz="1000" dirty="0">
                          <a:latin typeface="Meiryo UI" panose="020B0604030504040204" pitchFamily="50" charset="-128"/>
                          <a:ea typeface="Meiryo UI" panose="020B0604030504040204" pitchFamily="50" charset="-128"/>
                          <a:cs typeface="メイリオ"/>
                        </a:rPr>
                        <a:t>は２</a:t>
                      </a:r>
                      <a:r>
                        <a:rPr sz="1000" spc="10" dirty="0">
                          <a:latin typeface="Meiryo UI" panose="020B0604030504040204" pitchFamily="50" charset="-128"/>
                          <a:ea typeface="Meiryo UI" panose="020B0604030504040204" pitchFamily="50" charset="-128"/>
                          <a:cs typeface="メイリオ"/>
                        </a:rPr>
                        <a:t>個</a:t>
                      </a:r>
                      <a:r>
                        <a:rPr sz="1000" dirty="0">
                          <a:latin typeface="Meiryo UI" panose="020B0604030504040204" pitchFamily="50" charset="-128"/>
                          <a:ea typeface="Meiryo UI" panose="020B0604030504040204" pitchFamily="50" charset="-128"/>
                          <a:cs typeface="メイリオ"/>
                        </a:rPr>
                        <a:t>中  </a:t>
                      </a:r>
                      <a:r>
                        <a:rPr sz="1000" spc="-5" dirty="0">
                          <a:latin typeface="Meiryo UI" panose="020B0604030504040204" pitchFamily="50" charset="-128"/>
                          <a:ea typeface="Meiryo UI" panose="020B0604030504040204" pitchFamily="50" charset="-128"/>
                          <a:cs typeface="メイリオ"/>
                        </a:rPr>
                        <a:t>２個で成功。</a:t>
                      </a:r>
                      <a:endParaRPr sz="1000" dirty="0">
                        <a:latin typeface="Meiryo UI" panose="020B0604030504040204" pitchFamily="50" charset="-128"/>
                        <a:ea typeface="Meiryo UI" panose="020B0604030504040204" pitchFamily="50" charset="-128"/>
                        <a:cs typeface="メイリオ"/>
                      </a:endParaRPr>
                    </a:p>
                  </a:txBody>
                  <a:tcPr marL="0" marR="0" marT="17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7800" algn="ctr">
                        <a:lnSpc>
                          <a:spcPct val="100000"/>
                        </a:lnSpc>
                        <a:spcBef>
                          <a:spcPts val="750"/>
                        </a:spcBef>
                      </a:pPr>
                      <a:r>
                        <a:rPr sz="1000" dirty="0">
                          <a:latin typeface="Meiryo UI" panose="020B0604030504040204" pitchFamily="50" charset="-128"/>
                          <a:ea typeface="Meiryo UI" panose="020B0604030504040204" pitchFamily="50" charset="-128"/>
                          <a:cs typeface="メイリオ"/>
                        </a:rPr>
                        <a:t>2017.3</a:t>
                      </a:r>
                    </a:p>
                    <a:p>
                      <a:pPr marL="99060" marR="81280" indent="-10795" algn="ctr">
                        <a:lnSpc>
                          <a:spcPct val="100000"/>
                        </a:lnSpc>
                      </a:pPr>
                      <a:r>
                        <a:rPr sz="1000" spc="-5" dirty="0">
                          <a:latin typeface="Meiryo UI" panose="020B0604030504040204" pitchFamily="50" charset="-128"/>
                          <a:ea typeface="Meiryo UI" panose="020B0604030504040204" pitchFamily="50" charset="-128"/>
                          <a:cs typeface="メイリオ"/>
                        </a:rPr>
                        <a:t>Mol</a:t>
                      </a:r>
                      <a:r>
                        <a:rPr sz="1000" spc="-65" dirty="0">
                          <a:latin typeface="Meiryo UI" panose="020B0604030504040204" pitchFamily="50" charset="-128"/>
                          <a:ea typeface="Meiryo UI" panose="020B0604030504040204" pitchFamily="50" charset="-128"/>
                          <a:cs typeface="メイリオ"/>
                        </a:rPr>
                        <a:t> </a:t>
                      </a:r>
                      <a:r>
                        <a:rPr sz="1000" spc="-10" dirty="0">
                          <a:latin typeface="Meiryo UI" panose="020B0604030504040204" pitchFamily="50" charset="-128"/>
                          <a:ea typeface="Meiryo UI" panose="020B0604030504040204" pitchFamily="50" charset="-128"/>
                          <a:cs typeface="メイリオ"/>
                        </a:rPr>
                        <a:t>Genet  Genomics</a:t>
                      </a:r>
                      <a:endParaRPr sz="1000" dirty="0">
                        <a:latin typeface="Meiryo UI" panose="020B0604030504040204" pitchFamily="50" charset="-128"/>
                        <a:ea typeface="Meiryo UI" panose="020B0604030504040204" pitchFamily="50" charset="-128"/>
                        <a:cs typeface="メイリオ"/>
                      </a:endParaRPr>
                    </a:p>
                  </a:txBody>
                  <a:tcPr marL="0" marR="0" marT="86373"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623266">
                <a:tc>
                  <a:txBody>
                    <a:bodyPr/>
                    <a:lstStyle/>
                    <a:p>
                      <a:pPr marL="144780" marR="139700" indent="1270" algn="ctr">
                        <a:lnSpc>
                          <a:spcPct val="100000"/>
                        </a:lnSpc>
                        <a:spcBef>
                          <a:spcPts val="750"/>
                        </a:spcBef>
                      </a:pPr>
                      <a:r>
                        <a:rPr sz="1000" spc="-5" dirty="0" err="1">
                          <a:latin typeface="Meiryo UI" panose="020B0604030504040204" pitchFamily="50" charset="-128"/>
                          <a:ea typeface="Meiryo UI" panose="020B0604030504040204" pitchFamily="50" charset="-128"/>
                          <a:cs typeface="メイリオ"/>
                        </a:rPr>
                        <a:t>中国</a:t>
                      </a:r>
                      <a:r>
                        <a:rPr sz="1000" spc="-5" dirty="0" smtClean="0">
                          <a:latin typeface="Meiryo UI" panose="020B0604030504040204" pitchFamily="50" charset="-128"/>
                          <a:ea typeface="Meiryo UI" panose="020B0604030504040204" pitchFamily="50" charset="-128"/>
                          <a:cs typeface="メイリオ"/>
                        </a:rPr>
                        <a:t>④</a:t>
                      </a:r>
                      <a:r>
                        <a:rPr lang="en-US" sz="1000" spc="-5" dirty="0" smtClean="0">
                          <a:latin typeface="Meiryo UI" panose="020B0604030504040204" pitchFamily="50" charset="-128"/>
                          <a:ea typeface="Meiryo UI" panose="020B0604030504040204" pitchFamily="50" charset="-128"/>
                          <a:cs typeface="メイリオ"/>
                        </a:rPr>
                        <a:t/>
                      </a:r>
                      <a:br>
                        <a:rPr lang="en-US" sz="1000" spc="-5" dirty="0" smtClean="0">
                          <a:latin typeface="Meiryo UI" panose="020B0604030504040204" pitchFamily="50" charset="-128"/>
                          <a:ea typeface="Meiryo UI" panose="020B0604030504040204" pitchFamily="50" charset="-128"/>
                          <a:cs typeface="メイリオ"/>
                        </a:rPr>
                      </a:br>
                      <a:r>
                        <a:rPr sz="1000" dirty="0" err="1" smtClean="0">
                          <a:latin typeface="Meiryo UI" panose="020B0604030504040204" pitchFamily="50" charset="-128"/>
                          <a:ea typeface="Meiryo UI" panose="020B0604030504040204" pitchFamily="50" charset="-128"/>
                          <a:cs typeface="メイリオ"/>
                        </a:rPr>
                        <a:t>広州医科</a:t>
                      </a:r>
                      <a:r>
                        <a:rPr sz="1000" spc="-5" dirty="0" err="1" smtClean="0">
                          <a:latin typeface="Meiryo UI" panose="020B0604030504040204" pitchFamily="50" charset="-128"/>
                          <a:ea typeface="Meiryo UI" panose="020B0604030504040204" pitchFamily="50" charset="-128"/>
                          <a:cs typeface="メイリオ"/>
                        </a:rPr>
                        <a:t>大学</a:t>
                      </a:r>
                      <a:endParaRPr sz="1000" dirty="0">
                        <a:latin typeface="Meiryo UI" panose="020B0604030504040204" pitchFamily="50" charset="-128"/>
                        <a:ea typeface="Meiryo UI" panose="020B0604030504040204" pitchFamily="50" charset="-128"/>
                        <a:cs typeface="メイリオ"/>
                      </a:endParaRPr>
                    </a:p>
                  </a:txBody>
                  <a:tcPr marL="0" marR="0" marT="86373"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5904" marR="146050" indent="-180340" algn="just">
                        <a:lnSpc>
                          <a:spcPct val="100000"/>
                        </a:lnSpc>
                        <a:spcBef>
                          <a:spcPts val="750"/>
                        </a:spcBef>
                      </a:pPr>
                      <a:r>
                        <a:rPr sz="1000" dirty="0">
                          <a:latin typeface="Meiryo UI" panose="020B0604030504040204" pitchFamily="50" charset="-128"/>
                          <a:ea typeface="Meiryo UI" panose="020B0604030504040204" pitchFamily="50" charset="-128"/>
                          <a:cs typeface="メイリオ"/>
                        </a:rPr>
                        <a:t>・</a:t>
                      </a:r>
                      <a:r>
                        <a:rPr sz="1000" dirty="0" smtClean="0">
                          <a:latin typeface="Meiryo UI" panose="020B0604030504040204" pitchFamily="50" charset="-128"/>
                          <a:ea typeface="Meiryo UI" panose="020B0604030504040204" pitchFamily="50" charset="-128"/>
                          <a:cs typeface="メイリオ"/>
                        </a:rPr>
                        <a:t>ヒト受精胚への</a:t>
                      </a:r>
                      <a:r>
                        <a:rPr lang="en-US" altLang="ja-JP" sz="1000" dirty="0" smtClean="0">
                          <a:latin typeface="Meiryo UI" panose="020B0604030504040204" pitchFamily="50" charset="-128"/>
                          <a:ea typeface="Meiryo UI" panose="020B0604030504040204" pitchFamily="50" charset="-128"/>
                          <a:cs typeface="メイリオ"/>
                        </a:rPr>
                        <a:t>1</a:t>
                      </a:r>
                      <a:r>
                        <a:rPr lang="ja-JP" altLang="en-US" sz="1000" dirty="0" smtClean="0">
                          <a:latin typeface="Meiryo UI" panose="020B0604030504040204" pitchFamily="50" charset="-128"/>
                          <a:ea typeface="Meiryo UI" panose="020B0604030504040204" pitchFamily="50" charset="-128"/>
                          <a:cs typeface="メイリオ"/>
                        </a:rPr>
                        <a:t>塩基編集</a:t>
                      </a:r>
                      <a:r>
                        <a:rPr lang="ja-JP" altLang="en-US" sz="1000" dirty="0" smtClean="0">
                          <a:latin typeface="Meiryo UI" panose="020B0604030504040204" pitchFamily="50" charset="-128"/>
                          <a:ea typeface="Meiryo UI" panose="020B0604030504040204" pitchFamily="50" charset="-128"/>
                          <a:cs typeface="メイリオ"/>
                        </a:rPr>
                        <a:t>技術</a:t>
                      </a:r>
                      <a:r>
                        <a:rPr sz="1000" spc="-5" dirty="0" smtClean="0">
                          <a:latin typeface="Meiryo UI" panose="020B0604030504040204" pitchFamily="50" charset="-128"/>
                          <a:ea typeface="Meiryo UI" panose="020B0604030504040204" pitchFamily="50" charset="-128"/>
                          <a:cs typeface="メイリオ"/>
                        </a:rPr>
                        <a:t>（</a:t>
                      </a:r>
                      <a:r>
                        <a:rPr sz="1000" spc="-5" dirty="0" smtClean="0">
                          <a:latin typeface="Meiryo UI" panose="020B0604030504040204" pitchFamily="50" charset="-128"/>
                          <a:ea typeface="Meiryo UI" panose="020B0604030504040204" pitchFamily="50" charset="-128"/>
                          <a:cs typeface="メイリオ"/>
                        </a:rPr>
                        <a:t>BE3)</a:t>
                      </a:r>
                      <a:r>
                        <a:rPr sz="1000" spc="-5" dirty="0" err="1" smtClean="0">
                          <a:latin typeface="Meiryo UI" panose="020B0604030504040204" pitchFamily="50" charset="-128"/>
                          <a:ea typeface="Meiryo UI" panose="020B0604030504040204" pitchFamily="50" charset="-128"/>
                          <a:cs typeface="メイリオ"/>
                        </a:rPr>
                        <a:t>の確認</a:t>
                      </a:r>
                      <a:endParaRPr sz="1000" dirty="0">
                        <a:latin typeface="Meiryo UI" panose="020B0604030504040204" pitchFamily="50" charset="-128"/>
                        <a:ea typeface="Meiryo UI" panose="020B0604030504040204" pitchFamily="50" charset="-128"/>
                        <a:cs typeface="メイリオ"/>
                      </a:endParaRPr>
                    </a:p>
                  </a:txBody>
                  <a:tcPr marL="0" marR="0" marT="8637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7470" marR="89535">
                        <a:lnSpc>
                          <a:spcPct val="100000"/>
                        </a:lnSpc>
                        <a:spcBef>
                          <a:spcPts val="150"/>
                        </a:spcBef>
                      </a:pPr>
                      <a:r>
                        <a:rPr sz="1000" spc="-5" dirty="0">
                          <a:latin typeface="Meiryo UI" panose="020B0604030504040204" pitchFamily="50" charset="-128"/>
                          <a:ea typeface="Meiryo UI" panose="020B0604030504040204" pitchFamily="50" charset="-128"/>
                          <a:cs typeface="メイリオ"/>
                        </a:rPr>
                        <a:t>【</a:t>
                      </a:r>
                      <a:r>
                        <a:rPr sz="1000" i="1" spc="-5" dirty="0">
                          <a:latin typeface="Meiryo UI" panose="020B0604030504040204" pitchFamily="50" charset="-128"/>
                          <a:ea typeface="Meiryo UI" panose="020B0604030504040204" pitchFamily="50" charset="-128"/>
                          <a:cs typeface="メイリオ"/>
                        </a:rPr>
                        <a:t>HEK293</a:t>
                      </a:r>
                      <a:r>
                        <a:rPr sz="1000" i="1" spc="-30" dirty="0">
                          <a:latin typeface="Meiryo UI" panose="020B0604030504040204" pitchFamily="50" charset="-128"/>
                          <a:ea typeface="Meiryo UI" panose="020B0604030504040204" pitchFamily="50" charset="-128"/>
                          <a:cs typeface="メイリオ"/>
                        </a:rPr>
                        <a:t> </a:t>
                      </a:r>
                      <a:r>
                        <a:rPr sz="1000" i="1" spc="-10" dirty="0">
                          <a:latin typeface="Meiryo UI" panose="020B0604030504040204" pitchFamily="50" charset="-128"/>
                          <a:ea typeface="Meiryo UI" panose="020B0604030504040204" pitchFamily="50" charset="-128"/>
                          <a:cs typeface="メイリオ"/>
                        </a:rPr>
                        <a:t>site</a:t>
                      </a:r>
                      <a:r>
                        <a:rPr sz="1000" i="1" spc="-20" dirty="0">
                          <a:latin typeface="Meiryo UI" panose="020B0604030504040204" pitchFamily="50" charset="-128"/>
                          <a:ea typeface="Meiryo UI" panose="020B0604030504040204" pitchFamily="50" charset="-128"/>
                          <a:cs typeface="メイリオ"/>
                        </a:rPr>
                        <a:t> </a:t>
                      </a:r>
                      <a:r>
                        <a:rPr sz="1000" i="1" dirty="0">
                          <a:latin typeface="Meiryo UI" panose="020B0604030504040204" pitchFamily="50" charset="-128"/>
                          <a:ea typeface="Meiryo UI" panose="020B0604030504040204" pitchFamily="50" charset="-128"/>
                          <a:cs typeface="メイリオ"/>
                        </a:rPr>
                        <a:t>4</a:t>
                      </a:r>
                      <a:r>
                        <a:rPr sz="1000" spc="-5" dirty="0" smtClean="0">
                          <a:latin typeface="Meiryo UI" panose="020B0604030504040204" pitchFamily="50" charset="-128"/>
                          <a:ea typeface="Meiryo UI" panose="020B0604030504040204" pitchFamily="50" charset="-128"/>
                          <a:cs typeface="メイリオ"/>
                        </a:rPr>
                        <a:t>】</a:t>
                      </a:r>
                      <a:endParaRPr lang="en-US" sz="1000" spc="-5" dirty="0" smtClean="0">
                        <a:latin typeface="Meiryo UI" panose="020B0604030504040204" pitchFamily="50" charset="-128"/>
                        <a:ea typeface="Meiryo UI" panose="020B0604030504040204" pitchFamily="50" charset="-128"/>
                        <a:cs typeface="メイリオ"/>
                      </a:endParaRPr>
                    </a:p>
                    <a:p>
                      <a:pPr marL="77470" marR="89535">
                        <a:lnSpc>
                          <a:spcPct val="100000"/>
                        </a:lnSpc>
                        <a:spcBef>
                          <a:spcPts val="150"/>
                        </a:spcBef>
                      </a:pPr>
                      <a:r>
                        <a:rPr sz="1000" spc="-5" dirty="0" err="1" smtClean="0">
                          <a:latin typeface="Meiryo UI" panose="020B0604030504040204" pitchFamily="50" charset="-128"/>
                          <a:ea typeface="Meiryo UI" panose="020B0604030504040204" pitchFamily="50" charset="-128"/>
                          <a:cs typeface="メイリオ"/>
                        </a:rPr>
                        <a:t>任意のゲノム配列</a:t>
                      </a:r>
                      <a:endParaRPr lang="en-US" sz="1000" spc="-5" dirty="0" smtClean="0">
                        <a:latin typeface="Meiryo UI" panose="020B0604030504040204" pitchFamily="50" charset="-128"/>
                        <a:ea typeface="Meiryo UI" panose="020B0604030504040204" pitchFamily="50" charset="-128"/>
                        <a:cs typeface="メイリオ"/>
                      </a:endParaRPr>
                    </a:p>
                    <a:p>
                      <a:pPr marL="77470" marR="89535" defTabSz="1789113">
                        <a:lnSpc>
                          <a:spcPct val="100000"/>
                        </a:lnSpc>
                        <a:spcBef>
                          <a:spcPts val="150"/>
                        </a:spcBef>
                      </a:pPr>
                      <a:r>
                        <a:rPr sz="1000" spc="-5" dirty="0" smtClean="0">
                          <a:latin typeface="Meiryo UI" panose="020B0604030504040204" pitchFamily="50" charset="-128"/>
                          <a:ea typeface="Meiryo UI" panose="020B0604030504040204" pitchFamily="50" charset="-128"/>
                          <a:cs typeface="メイリオ"/>
                        </a:rPr>
                        <a:t>【</a:t>
                      </a:r>
                      <a:r>
                        <a:rPr sz="1000" i="1" dirty="0">
                          <a:latin typeface="Meiryo UI" panose="020B0604030504040204" pitchFamily="50" charset="-128"/>
                          <a:ea typeface="Meiryo UI" panose="020B0604030504040204" pitchFamily="50" charset="-128"/>
                          <a:cs typeface="メイリオ"/>
                        </a:rPr>
                        <a:t>RNF2</a:t>
                      </a:r>
                      <a:r>
                        <a:rPr sz="1000" spc="-5" dirty="0" smtClean="0">
                          <a:latin typeface="Meiryo UI" panose="020B0604030504040204" pitchFamily="50" charset="-128"/>
                          <a:ea typeface="Meiryo UI" panose="020B0604030504040204" pitchFamily="50" charset="-128"/>
                          <a:cs typeface="メイリオ"/>
                        </a:rPr>
                        <a:t>】</a:t>
                      </a:r>
                      <a:endParaRPr lang="en-US" sz="1000" spc="-5" dirty="0" smtClean="0">
                        <a:latin typeface="Meiryo UI" panose="020B0604030504040204" pitchFamily="50" charset="-128"/>
                        <a:ea typeface="Meiryo UI" panose="020B0604030504040204" pitchFamily="50" charset="-128"/>
                        <a:cs typeface="メイリオ"/>
                      </a:endParaRPr>
                    </a:p>
                    <a:p>
                      <a:pPr marL="77470" marR="108585">
                        <a:lnSpc>
                          <a:spcPct val="100000"/>
                        </a:lnSpc>
                      </a:pPr>
                      <a:r>
                        <a:rPr sz="1000" spc="-5" dirty="0" smtClean="0">
                          <a:latin typeface="Meiryo UI" panose="020B0604030504040204" pitchFamily="50" charset="-128"/>
                          <a:ea typeface="Meiryo UI" panose="020B0604030504040204" pitchFamily="50" charset="-128"/>
                          <a:cs typeface="メイリオ"/>
                        </a:rPr>
                        <a:t>E3</a:t>
                      </a:r>
                      <a:r>
                        <a:rPr sz="1000" dirty="0" smtClean="0">
                          <a:latin typeface="Meiryo UI" panose="020B0604030504040204" pitchFamily="50" charset="-128"/>
                          <a:ea typeface="Meiryo UI" panose="020B0604030504040204" pitchFamily="50" charset="-128"/>
                          <a:cs typeface="メイリオ"/>
                        </a:rPr>
                        <a:t>ﾕﾋﾞｷﾁﾝﾘｶﾞｰｾﾞ</a:t>
                      </a:r>
                      <a:r>
                        <a:rPr sz="1000" spc="-10" dirty="0" smtClean="0">
                          <a:latin typeface="Meiryo UI" panose="020B0604030504040204" pitchFamily="50" charset="-128"/>
                          <a:ea typeface="Meiryo UI" panose="020B0604030504040204" pitchFamily="50" charset="-128"/>
                          <a:cs typeface="メイリオ"/>
                        </a:rPr>
                        <a:t>RING2</a:t>
                      </a:r>
                      <a:endParaRPr sz="1000" dirty="0">
                        <a:latin typeface="Meiryo UI" panose="020B0604030504040204" pitchFamily="50" charset="-128"/>
                        <a:ea typeface="Meiryo UI" panose="020B0604030504040204" pitchFamily="50" charset="-128"/>
                        <a:cs typeface="メイリオ"/>
                      </a:endParaRPr>
                    </a:p>
                  </a:txBody>
                  <a:tcPr marL="0" marR="0" marT="17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0"/>
                        </a:spcBef>
                      </a:pPr>
                      <a:endParaRPr sz="1800" dirty="0">
                        <a:latin typeface="Meiryo UI" panose="020B0604030504040204" pitchFamily="50" charset="-128"/>
                        <a:ea typeface="Meiryo UI" panose="020B0604030504040204" pitchFamily="50" charset="-128"/>
                        <a:cs typeface="Times New Roman"/>
                      </a:endParaRPr>
                    </a:p>
                    <a:p>
                      <a:pPr algn="ctr">
                        <a:lnSpc>
                          <a:spcPct val="100000"/>
                        </a:lnSpc>
                        <a:spcBef>
                          <a:spcPts val="5"/>
                        </a:spcBef>
                      </a:pPr>
                      <a:r>
                        <a:rPr sz="1000" spc="-5" dirty="0">
                          <a:latin typeface="Meiryo UI" panose="020B0604030504040204" pitchFamily="50" charset="-128"/>
                          <a:ea typeface="Meiryo UI" panose="020B0604030504040204" pitchFamily="50" charset="-128"/>
                          <a:cs typeface="メイリオ"/>
                        </a:rPr>
                        <a:t>3PN胚</a:t>
                      </a:r>
                      <a:r>
                        <a:rPr sz="1000" spc="-25" dirty="0">
                          <a:latin typeface="Meiryo UI" panose="020B0604030504040204" pitchFamily="50" charset="-128"/>
                          <a:ea typeface="Meiryo UI" panose="020B0604030504040204" pitchFamily="50" charset="-128"/>
                          <a:cs typeface="メイリオ"/>
                        </a:rPr>
                        <a:t> </a:t>
                      </a:r>
                      <a:r>
                        <a:rPr sz="1000" dirty="0">
                          <a:latin typeface="Meiryo UI" panose="020B0604030504040204" pitchFamily="50" charset="-128"/>
                          <a:ea typeface="Meiryo UI" panose="020B0604030504040204" pitchFamily="50" charset="-128"/>
                          <a:cs typeface="メイリオ"/>
                        </a:rPr>
                        <a:t>25</a:t>
                      </a:r>
                      <a:r>
                        <a:rPr sz="1000" spc="-5" dirty="0">
                          <a:latin typeface="Meiryo UI" panose="020B0604030504040204" pitchFamily="50" charset="-128"/>
                          <a:ea typeface="Meiryo UI" panose="020B0604030504040204" pitchFamily="50" charset="-128"/>
                          <a:cs typeface="メイリオ"/>
                        </a:rPr>
                        <a:t>個</a:t>
                      </a:r>
                      <a:endParaRPr sz="1000" dirty="0">
                        <a:latin typeface="Meiryo UI" panose="020B0604030504040204" pitchFamily="50" charset="-128"/>
                        <a:ea typeface="Meiryo UI" panose="020B0604030504040204" pitchFamily="50" charset="-128"/>
                        <a:cs typeface="メイリオ"/>
                      </a:endParaRPr>
                    </a:p>
                  </a:txBody>
                  <a:tcPr marL="0" marR="0" marT="575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7470">
                        <a:lnSpc>
                          <a:spcPct val="100000"/>
                        </a:lnSpc>
                        <a:spcBef>
                          <a:spcPts val="750"/>
                        </a:spcBef>
                      </a:pPr>
                      <a:r>
                        <a:rPr sz="1000" spc="-5" dirty="0">
                          <a:latin typeface="Meiryo UI" panose="020B0604030504040204" pitchFamily="50" charset="-128"/>
                          <a:ea typeface="Meiryo UI" panose="020B0604030504040204" pitchFamily="50" charset="-128"/>
                          <a:cs typeface="メイリオ"/>
                        </a:rPr>
                        <a:t>３前核胚に１塩基編集技術（BE3）</a:t>
                      </a:r>
                      <a:r>
                        <a:rPr sz="1000" spc="5" dirty="0">
                          <a:latin typeface="Meiryo UI" panose="020B0604030504040204" pitchFamily="50" charset="-128"/>
                          <a:ea typeface="Meiryo UI" panose="020B0604030504040204" pitchFamily="50" charset="-128"/>
                          <a:cs typeface="メイリオ"/>
                        </a:rPr>
                        <a:t>を</a:t>
                      </a:r>
                      <a:r>
                        <a:rPr sz="1000" spc="-5" dirty="0">
                          <a:latin typeface="Meiryo UI" panose="020B0604030504040204" pitchFamily="50" charset="-128"/>
                          <a:ea typeface="Meiryo UI" panose="020B0604030504040204" pitchFamily="50" charset="-128"/>
                          <a:cs typeface="メイリオ"/>
                        </a:rPr>
                        <a:t>用い</a:t>
                      </a:r>
                      <a:r>
                        <a:rPr sz="1000" spc="5" dirty="0">
                          <a:latin typeface="Meiryo UI" panose="020B0604030504040204" pitchFamily="50" charset="-128"/>
                          <a:ea typeface="Meiryo UI" panose="020B0604030504040204" pitchFamily="50" charset="-128"/>
                          <a:cs typeface="メイリオ"/>
                        </a:rPr>
                        <a:t>て</a:t>
                      </a:r>
                      <a:r>
                        <a:rPr sz="1000" spc="-5" dirty="0">
                          <a:latin typeface="Meiryo UI" panose="020B0604030504040204" pitchFamily="50" charset="-128"/>
                          <a:ea typeface="Meiryo UI" panose="020B0604030504040204" pitchFamily="50" charset="-128"/>
                          <a:cs typeface="メイリオ"/>
                        </a:rPr>
                        <a:t>編集</a:t>
                      </a:r>
                      <a:r>
                        <a:rPr sz="1000" spc="5" dirty="0">
                          <a:latin typeface="Meiryo UI" panose="020B0604030504040204" pitchFamily="50" charset="-128"/>
                          <a:ea typeface="Meiryo UI" panose="020B0604030504040204" pitchFamily="50" charset="-128"/>
                          <a:cs typeface="メイリオ"/>
                        </a:rPr>
                        <a:t>効</a:t>
                      </a:r>
                      <a:r>
                        <a:rPr sz="1000" spc="-5" dirty="0">
                          <a:latin typeface="Meiryo UI" panose="020B0604030504040204" pitchFamily="50" charset="-128"/>
                          <a:ea typeface="Meiryo UI" panose="020B0604030504040204" pitchFamily="50" charset="-128"/>
                          <a:cs typeface="メイリオ"/>
                        </a:rPr>
                        <a:t>率を</a:t>
                      </a:r>
                      <a:r>
                        <a:rPr sz="1000" spc="5" dirty="0">
                          <a:latin typeface="Meiryo UI" panose="020B0604030504040204" pitchFamily="50" charset="-128"/>
                          <a:ea typeface="Meiryo UI" panose="020B0604030504040204" pitchFamily="50" charset="-128"/>
                          <a:cs typeface="メイリオ"/>
                        </a:rPr>
                        <a:t>確</a:t>
                      </a:r>
                      <a:r>
                        <a:rPr sz="1000" spc="-5" dirty="0">
                          <a:latin typeface="Meiryo UI" panose="020B0604030504040204" pitchFamily="50" charset="-128"/>
                          <a:ea typeface="Meiryo UI" panose="020B0604030504040204" pitchFamily="50" charset="-128"/>
                          <a:cs typeface="メイリオ"/>
                        </a:rPr>
                        <a:t>認</a:t>
                      </a:r>
                      <a:endParaRPr sz="1000" dirty="0">
                        <a:latin typeface="Meiryo UI" panose="020B0604030504040204" pitchFamily="50" charset="-128"/>
                        <a:ea typeface="Meiryo UI" panose="020B0604030504040204" pitchFamily="50" charset="-128"/>
                        <a:cs typeface="メイリオ"/>
                      </a:endParaRPr>
                    </a:p>
                    <a:p>
                      <a:pPr marL="77470" marR="530225">
                        <a:lnSpc>
                          <a:spcPct val="100000"/>
                        </a:lnSpc>
                      </a:pPr>
                      <a:r>
                        <a:rPr sz="1000" spc="-5" dirty="0">
                          <a:latin typeface="Meiryo UI" panose="020B0604030504040204" pitchFamily="50" charset="-128"/>
                          <a:ea typeface="Meiryo UI" panose="020B0604030504040204" pitchFamily="50" charset="-128"/>
                          <a:cs typeface="メイリオ"/>
                        </a:rPr>
                        <a:t>（</a:t>
                      </a:r>
                      <a:r>
                        <a:rPr sz="1000" i="1" spc="-5" dirty="0">
                          <a:latin typeface="Meiryo UI" panose="020B0604030504040204" pitchFamily="50" charset="-128"/>
                          <a:ea typeface="Meiryo UI" panose="020B0604030504040204" pitchFamily="50" charset="-128"/>
                          <a:cs typeface="メイリオ"/>
                        </a:rPr>
                        <a:t>HEK293 </a:t>
                      </a:r>
                      <a:r>
                        <a:rPr sz="1000" i="1" spc="-10" dirty="0">
                          <a:latin typeface="Meiryo UI" panose="020B0604030504040204" pitchFamily="50" charset="-128"/>
                          <a:ea typeface="Meiryo UI" panose="020B0604030504040204" pitchFamily="50" charset="-128"/>
                          <a:cs typeface="メイリオ"/>
                        </a:rPr>
                        <a:t>site </a:t>
                      </a:r>
                      <a:r>
                        <a:rPr sz="1000" i="1" dirty="0">
                          <a:latin typeface="Meiryo UI" panose="020B0604030504040204" pitchFamily="50" charset="-128"/>
                          <a:ea typeface="Meiryo UI" panose="020B0604030504040204" pitchFamily="50" charset="-128"/>
                          <a:cs typeface="メイリオ"/>
                        </a:rPr>
                        <a:t>4</a:t>
                      </a:r>
                      <a:r>
                        <a:rPr sz="1000" dirty="0">
                          <a:latin typeface="Meiryo UI" panose="020B0604030504040204" pitchFamily="50" charset="-128"/>
                          <a:ea typeface="Meiryo UI" panose="020B0604030504040204" pitchFamily="50" charset="-128"/>
                          <a:cs typeface="メイリオ"/>
                        </a:rPr>
                        <a:t>: </a:t>
                      </a:r>
                      <a:r>
                        <a:rPr sz="1000" spc="-5" dirty="0">
                          <a:latin typeface="Meiryo UI" panose="020B0604030504040204" pitchFamily="50" charset="-128"/>
                          <a:ea typeface="Meiryo UI" panose="020B0604030504040204" pitchFamily="50" charset="-128"/>
                          <a:cs typeface="メイリオ"/>
                        </a:rPr>
                        <a:t>7/8</a:t>
                      </a:r>
                      <a:r>
                        <a:rPr sz="1000" i="1" spc="-5" dirty="0">
                          <a:latin typeface="Meiryo UI" panose="020B0604030504040204" pitchFamily="50" charset="-128"/>
                          <a:ea typeface="Meiryo UI" panose="020B0604030504040204" pitchFamily="50" charset="-128"/>
                          <a:cs typeface="メイリオ"/>
                        </a:rPr>
                        <a:t>, </a:t>
                      </a:r>
                      <a:r>
                        <a:rPr sz="1000" i="1" dirty="0">
                          <a:latin typeface="Meiryo UI" panose="020B0604030504040204" pitchFamily="50" charset="-128"/>
                          <a:ea typeface="Meiryo UI" panose="020B0604030504040204" pitchFamily="50" charset="-128"/>
                          <a:cs typeface="メイリオ"/>
                        </a:rPr>
                        <a:t>RNF8</a:t>
                      </a:r>
                      <a:r>
                        <a:rPr sz="1000" dirty="0">
                          <a:latin typeface="Meiryo UI" panose="020B0604030504040204" pitchFamily="50" charset="-128"/>
                          <a:ea typeface="Meiryo UI" panose="020B0604030504040204" pitchFamily="50" charset="-128"/>
                          <a:cs typeface="メイリオ"/>
                        </a:rPr>
                        <a:t>:7/8, </a:t>
                      </a:r>
                      <a:r>
                        <a:rPr sz="1000" i="1" spc="-5" dirty="0">
                          <a:latin typeface="Meiryo UI" panose="020B0604030504040204" pitchFamily="50" charset="-128"/>
                          <a:ea typeface="Meiryo UI" panose="020B0604030504040204" pitchFamily="50" charset="-128"/>
                          <a:cs typeface="メイリオ"/>
                        </a:rPr>
                        <a:t>HEK293 </a:t>
                      </a:r>
                      <a:r>
                        <a:rPr sz="1000" i="1" spc="-10" dirty="0">
                          <a:latin typeface="Meiryo UI" panose="020B0604030504040204" pitchFamily="50" charset="-128"/>
                          <a:ea typeface="Meiryo UI" panose="020B0604030504040204" pitchFamily="50" charset="-128"/>
                          <a:cs typeface="メイリオ"/>
                        </a:rPr>
                        <a:t>site </a:t>
                      </a:r>
                      <a:r>
                        <a:rPr sz="1000" i="1" spc="-5" dirty="0">
                          <a:latin typeface="Meiryo UI" panose="020B0604030504040204" pitchFamily="50" charset="-128"/>
                          <a:ea typeface="Meiryo UI" panose="020B0604030504040204" pitchFamily="50" charset="-128"/>
                          <a:cs typeface="メイリオ"/>
                        </a:rPr>
                        <a:t>4＆  </a:t>
                      </a:r>
                      <a:r>
                        <a:rPr sz="1000" i="1" dirty="0">
                          <a:latin typeface="Meiryo UI" panose="020B0604030504040204" pitchFamily="50" charset="-128"/>
                          <a:ea typeface="Meiryo UI" panose="020B0604030504040204" pitchFamily="50" charset="-128"/>
                          <a:cs typeface="メイリオ"/>
                        </a:rPr>
                        <a:t>RNF8</a:t>
                      </a:r>
                      <a:r>
                        <a:rPr sz="1000" dirty="0">
                          <a:latin typeface="Meiryo UI" panose="020B0604030504040204" pitchFamily="50" charset="-128"/>
                          <a:ea typeface="Meiryo UI" panose="020B0604030504040204" pitchFamily="50" charset="-128"/>
                          <a:cs typeface="メイリオ"/>
                        </a:rPr>
                        <a:t>:9/9</a:t>
                      </a:r>
                      <a:r>
                        <a:rPr sz="1000" spc="-5" dirty="0">
                          <a:latin typeface="Meiryo UI" panose="020B0604030504040204" pitchFamily="50" charset="-128"/>
                          <a:ea typeface="Meiryo UI" panose="020B0604030504040204" pitchFamily="50" charset="-128"/>
                          <a:cs typeface="メイリオ"/>
                        </a:rPr>
                        <a:t>個で改変成功）。</a:t>
                      </a:r>
                      <a:endParaRPr sz="1000" dirty="0">
                        <a:latin typeface="Meiryo UI" panose="020B0604030504040204" pitchFamily="50" charset="-128"/>
                        <a:ea typeface="Meiryo UI" panose="020B0604030504040204" pitchFamily="50" charset="-128"/>
                        <a:cs typeface="メイリオ"/>
                      </a:endParaRPr>
                    </a:p>
                  </a:txBody>
                  <a:tcPr marL="0" marR="0" marT="8637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8430" algn="ctr">
                        <a:lnSpc>
                          <a:spcPct val="100000"/>
                        </a:lnSpc>
                        <a:spcBef>
                          <a:spcPts val="750"/>
                        </a:spcBef>
                      </a:pPr>
                      <a:r>
                        <a:rPr sz="1000" dirty="0">
                          <a:latin typeface="Meiryo UI" panose="020B0604030504040204" pitchFamily="50" charset="-128"/>
                          <a:ea typeface="Meiryo UI" panose="020B0604030504040204" pitchFamily="50" charset="-128"/>
                          <a:cs typeface="メイリオ"/>
                        </a:rPr>
                        <a:t>2017.10</a:t>
                      </a:r>
                    </a:p>
                    <a:p>
                      <a:pPr marL="297180" marR="174625" indent="-114300" algn="ctr">
                        <a:lnSpc>
                          <a:spcPct val="100000"/>
                        </a:lnSpc>
                      </a:pPr>
                      <a:r>
                        <a:rPr sz="1000" spc="-10" dirty="0">
                          <a:latin typeface="Meiryo UI" panose="020B0604030504040204" pitchFamily="50" charset="-128"/>
                          <a:ea typeface="Meiryo UI" panose="020B0604030504040204" pitchFamily="50" charset="-128"/>
                          <a:cs typeface="メイリオ"/>
                        </a:rPr>
                        <a:t>P</a:t>
                      </a:r>
                      <a:r>
                        <a:rPr sz="1000" spc="-5" dirty="0">
                          <a:latin typeface="Meiryo UI" panose="020B0604030504040204" pitchFamily="50" charset="-128"/>
                          <a:ea typeface="Meiryo UI" panose="020B0604030504040204" pitchFamily="50" charset="-128"/>
                          <a:cs typeface="メイリオ"/>
                        </a:rPr>
                        <a:t>ro</a:t>
                      </a:r>
                      <a:r>
                        <a:rPr sz="1000" spc="-10" dirty="0">
                          <a:latin typeface="Meiryo UI" panose="020B0604030504040204" pitchFamily="50" charset="-128"/>
                          <a:ea typeface="Meiryo UI" panose="020B0604030504040204" pitchFamily="50" charset="-128"/>
                          <a:cs typeface="メイリオ"/>
                        </a:rPr>
                        <a:t>t</a:t>
                      </a:r>
                      <a:r>
                        <a:rPr sz="1000" dirty="0">
                          <a:latin typeface="Meiryo UI" panose="020B0604030504040204" pitchFamily="50" charset="-128"/>
                          <a:ea typeface="Meiryo UI" panose="020B0604030504040204" pitchFamily="50" charset="-128"/>
                          <a:cs typeface="メイリオ"/>
                        </a:rPr>
                        <a:t>e</a:t>
                      </a:r>
                      <a:r>
                        <a:rPr sz="1000" spc="-5" dirty="0">
                          <a:latin typeface="Meiryo UI" panose="020B0604030504040204" pitchFamily="50" charset="-128"/>
                          <a:ea typeface="Meiryo UI" panose="020B0604030504040204" pitchFamily="50" charset="-128"/>
                          <a:cs typeface="メイリオ"/>
                        </a:rPr>
                        <a:t>i</a:t>
                      </a:r>
                      <a:r>
                        <a:rPr sz="1000" dirty="0">
                          <a:latin typeface="Meiryo UI" panose="020B0604030504040204" pitchFamily="50" charset="-128"/>
                          <a:ea typeface="Meiryo UI" panose="020B0604030504040204" pitchFamily="50" charset="-128"/>
                          <a:cs typeface="メイリオ"/>
                        </a:rPr>
                        <a:t>n  </a:t>
                      </a:r>
                      <a:r>
                        <a:rPr sz="1000" spc="-5" dirty="0">
                          <a:latin typeface="Meiryo UI" panose="020B0604030504040204" pitchFamily="50" charset="-128"/>
                          <a:ea typeface="Meiryo UI" panose="020B0604030504040204" pitchFamily="50" charset="-128"/>
                          <a:cs typeface="メイリオ"/>
                        </a:rPr>
                        <a:t>cell</a:t>
                      </a:r>
                      <a:endParaRPr sz="1000" dirty="0">
                        <a:latin typeface="Meiryo UI" panose="020B0604030504040204" pitchFamily="50" charset="-128"/>
                        <a:ea typeface="Meiryo UI" panose="020B0604030504040204" pitchFamily="50" charset="-128"/>
                        <a:cs typeface="メイリオ"/>
                      </a:endParaRPr>
                    </a:p>
                  </a:txBody>
                  <a:tcPr marL="0" marR="0" marT="86373"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485069">
                <a:tc>
                  <a:txBody>
                    <a:bodyPr/>
                    <a:lstStyle/>
                    <a:p>
                      <a:pPr marL="144780" marR="139700" indent="1270" algn="ctr">
                        <a:lnSpc>
                          <a:spcPct val="100000"/>
                        </a:lnSpc>
                        <a:spcBef>
                          <a:spcPts val="150"/>
                        </a:spcBef>
                      </a:pPr>
                      <a:r>
                        <a:rPr sz="1000" spc="-5" dirty="0" err="1">
                          <a:latin typeface="Meiryo UI" panose="020B0604030504040204" pitchFamily="50" charset="-128"/>
                          <a:ea typeface="Meiryo UI" panose="020B0604030504040204" pitchFamily="50" charset="-128"/>
                          <a:cs typeface="メイリオ"/>
                        </a:rPr>
                        <a:t>中国</a:t>
                      </a:r>
                      <a:r>
                        <a:rPr sz="1000" spc="-5" dirty="0" smtClean="0">
                          <a:latin typeface="Meiryo UI" panose="020B0604030504040204" pitchFamily="50" charset="-128"/>
                          <a:ea typeface="Meiryo UI" panose="020B0604030504040204" pitchFamily="50" charset="-128"/>
                          <a:cs typeface="メイリオ"/>
                        </a:rPr>
                        <a:t>⑤</a:t>
                      </a:r>
                      <a:r>
                        <a:rPr lang="en-US" sz="1000" spc="-5" dirty="0" smtClean="0">
                          <a:latin typeface="Meiryo UI" panose="020B0604030504040204" pitchFamily="50" charset="-128"/>
                          <a:ea typeface="Meiryo UI" panose="020B0604030504040204" pitchFamily="50" charset="-128"/>
                          <a:cs typeface="メイリオ"/>
                        </a:rPr>
                        <a:t/>
                      </a:r>
                      <a:br>
                        <a:rPr lang="en-US" sz="1000" spc="-5" dirty="0" smtClean="0">
                          <a:latin typeface="Meiryo UI" panose="020B0604030504040204" pitchFamily="50" charset="-128"/>
                          <a:ea typeface="Meiryo UI" panose="020B0604030504040204" pitchFamily="50" charset="-128"/>
                          <a:cs typeface="メイリオ"/>
                        </a:rPr>
                      </a:br>
                      <a:r>
                        <a:rPr sz="1000" dirty="0" err="1" smtClean="0">
                          <a:latin typeface="Meiryo UI" panose="020B0604030504040204" pitchFamily="50" charset="-128"/>
                          <a:ea typeface="Meiryo UI" panose="020B0604030504040204" pitchFamily="50" charset="-128"/>
                          <a:cs typeface="メイリオ"/>
                        </a:rPr>
                        <a:t>上海交通</a:t>
                      </a:r>
                      <a:r>
                        <a:rPr sz="1000" spc="-5" dirty="0" err="1" smtClean="0">
                          <a:latin typeface="Meiryo UI" panose="020B0604030504040204" pitchFamily="50" charset="-128"/>
                          <a:ea typeface="Meiryo UI" panose="020B0604030504040204" pitchFamily="50" charset="-128"/>
                          <a:cs typeface="メイリオ"/>
                        </a:rPr>
                        <a:t>大学</a:t>
                      </a:r>
                      <a:endParaRPr sz="1000" dirty="0">
                        <a:latin typeface="Meiryo UI" panose="020B0604030504040204" pitchFamily="50" charset="-128"/>
                        <a:ea typeface="Meiryo UI" panose="020B0604030504040204" pitchFamily="50" charset="-128"/>
                        <a:cs typeface="メイリオ"/>
                      </a:endParaRPr>
                    </a:p>
                  </a:txBody>
                  <a:tcPr marL="0" marR="0" marT="1727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5904" marR="146050" indent="-180340">
                        <a:lnSpc>
                          <a:spcPct val="100000"/>
                        </a:lnSpc>
                        <a:spcBef>
                          <a:spcPts val="150"/>
                        </a:spcBef>
                      </a:pPr>
                      <a:r>
                        <a:rPr sz="1000" dirty="0">
                          <a:latin typeface="Meiryo UI" panose="020B0604030504040204" pitchFamily="50" charset="-128"/>
                          <a:ea typeface="Meiryo UI" panose="020B0604030504040204" pitchFamily="50" charset="-128"/>
                          <a:cs typeface="メイリオ"/>
                        </a:rPr>
                        <a:t>・ヒト受精胚への１</a:t>
                      </a:r>
                      <a:r>
                        <a:rPr sz="1000" spc="-915" dirty="0">
                          <a:latin typeface="Meiryo UI" panose="020B0604030504040204" pitchFamily="50" charset="-128"/>
                          <a:ea typeface="Meiryo UI" panose="020B0604030504040204" pitchFamily="50" charset="-128"/>
                          <a:cs typeface="メイリオ"/>
                        </a:rPr>
                        <a:t>塩 </a:t>
                      </a:r>
                      <a:r>
                        <a:rPr sz="1000" spc="-5" dirty="0">
                          <a:latin typeface="Meiryo UI" panose="020B0604030504040204" pitchFamily="50" charset="-128"/>
                          <a:ea typeface="Meiryo UI" panose="020B0604030504040204" pitchFamily="50" charset="-128"/>
                          <a:cs typeface="メイリオ"/>
                        </a:rPr>
                        <a:t>基編集技術（</a:t>
                      </a:r>
                      <a:r>
                        <a:rPr sz="1000" spc="-5" dirty="0" smtClean="0">
                          <a:latin typeface="Meiryo UI" panose="020B0604030504040204" pitchFamily="50" charset="-128"/>
                          <a:ea typeface="Meiryo UI" panose="020B0604030504040204" pitchFamily="50" charset="-128"/>
                          <a:cs typeface="メイリオ"/>
                        </a:rPr>
                        <a:t>BE3等</a:t>
                      </a:r>
                      <a:r>
                        <a:rPr sz="1000" spc="-15" dirty="0">
                          <a:latin typeface="Meiryo UI" panose="020B0604030504040204" pitchFamily="50" charset="-128"/>
                          <a:ea typeface="Meiryo UI" panose="020B0604030504040204" pitchFamily="50" charset="-128"/>
                          <a:cs typeface="メイリオ"/>
                        </a:rPr>
                        <a:t>)</a:t>
                      </a:r>
                      <a:r>
                        <a:rPr sz="1000" spc="-5" dirty="0" smtClean="0">
                          <a:latin typeface="Meiryo UI" panose="020B0604030504040204" pitchFamily="50" charset="-128"/>
                          <a:ea typeface="Meiryo UI" panose="020B0604030504040204" pitchFamily="50" charset="-128"/>
                          <a:cs typeface="メイリオ"/>
                        </a:rPr>
                        <a:t>の</a:t>
                      </a:r>
                      <a:r>
                        <a:rPr lang="ja-JP" altLang="en-US" sz="1000" spc="-5" dirty="0" smtClean="0">
                          <a:latin typeface="Meiryo UI" panose="020B0604030504040204" pitchFamily="50" charset="-128"/>
                          <a:ea typeface="Meiryo UI" panose="020B0604030504040204" pitchFamily="50" charset="-128"/>
                          <a:cs typeface="メイリオ"/>
                        </a:rPr>
                        <a:t>確認</a:t>
                      </a:r>
                      <a:endParaRPr sz="1000" dirty="0">
                        <a:latin typeface="Meiryo UI" panose="020B0604030504040204" pitchFamily="50" charset="-128"/>
                        <a:ea typeface="Meiryo UI" panose="020B0604030504040204" pitchFamily="50" charset="-128"/>
                        <a:cs typeface="メイリオ"/>
                      </a:endParaRPr>
                    </a:p>
                  </a:txBody>
                  <a:tcPr marL="0" marR="0" marT="17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7470">
                        <a:lnSpc>
                          <a:spcPct val="100000"/>
                        </a:lnSpc>
                        <a:spcBef>
                          <a:spcPts val="750"/>
                        </a:spcBef>
                      </a:pPr>
                      <a:r>
                        <a:rPr sz="1000" spc="-5" dirty="0">
                          <a:latin typeface="Meiryo UI" panose="020B0604030504040204" pitchFamily="50" charset="-128"/>
                          <a:ea typeface="Meiryo UI" panose="020B0604030504040204" pitchFamily="50" charset="-128"/>
                          <a:cs typeface="メイリオ"/>
                        </a:rPr>
                        <a:t>【</a:t>
                      </a:r>
                      <a:r>
                        <a:rPr sz="1000" i="1" spc="-5" dirty="0">
                          <a:latin typeface="Meiryo UI" panose="020B0604030504040204" pitchFamily="50" charset="-128"/>
                          <a:ea typeface="Meiryo UI" panose="020B0604030504040204" pitchFamily="50" charset="-128"/>
                          <a:cs typeface="メイリオ"/>
                        </a:rPr>
                        <a:t>HBB</a:t>
                      </a:r>
                      <a:r>
                        <a:rPr sz="1000" spc="-5" dirty="0">
                          <a:latin typeface="Meiryo UI" panose="020B0604030504040204" pitchFamily="50" charset="-128"/>
                          <a:ea typeface="Meiryo UI" panose="020B0604030504040204" pitchFamily="50" charset="-128"/>
                          <a:cs typeface="メイリオ"/>
                        </a:rPr>
                        <a:t>】,【</a:t>
                      </a:r>
                      <a:r>
                        <a:rPr sz="1000" i="1" spc="-5" dirty="0">
                          <a:latin typeface="Meiryo UI" panose="020B0604030504040204" pitchFamily="50" charset="-128"/>
                          <a:ea typeface="Meiryo UI" panose="020B0604030504040204" pitchFamily="50" charset="-128"/>
                          <a:cs typeface="メイリオ"/>
                        </a:rPr>
                        <a:t>FANCF</a:t>
                      </a:r>
                      <a:r>
                        <a:rPr sz="1000" spc="-5" dirty="0">
                          <a:latin typeface="Meiryo UI" panose="020B0604030504040204" pitchFamily="50" charset="-128"/>
                          <a:ea typeface="Meiryo UI" panose="020B0604030504040204" pitchFamily="50" charset="-128"/>
                          <a:cs typeface="メイリオ"/>
                        </a:rPr>
                        <a:t>】,</a:t>
                      </a:r>
                      <a:endParaRPr sz="1000" dirty="0">
                        <a:latin typeface="Meiryo UI" panose="020B0604030504040204" pitchFamily="50" charset="-128"/>
                        <a:ea typeface="Meiryo UI" panose="020B0604030504040204" pitchFamily="50" charset="-128"/>
                        <a:cs typeface="メイリオ"/>
                      </a:endParaRPr>
                    </a:p>
                    <a:p>
                      <a:pPr marL="77470" defTabSz="1789113">
                        <a:lnSpc>
                          <a:spcPct val="100000"/>
                        </a:lnSpc>
                      </a:pPr>
                      <a:r>
                        <a:rPr sz="1000" spc="-5" dirty="0">
                          <a:latin typeface="Meiryo UI" panose="020B0604030504040204" pitchFamily="50" charset="-128"/>
                          <a:ea typeface="Meiryo UI" panose="020B0604030504040204" pitchFamily="50" charset="-128"/>
                          <a:cs typeface="メイリオ"/>
                        </a:rPr>
                        <a:t>【</a:t>
                      </a:r>
                      <a:r>
                        <a:rPr sz="1000" i="1" spc="-5" dirty="0">
                          <a:latin typeface="Meiryo UI" panose="020B0604030504040204" pitchFamily="50" charset="-128"/>
                          <a:ea typeface="Meiryo UI" panose="020B0604030504040204" pitchFamily="50" charset="-128"/>
                          <a:cs typeface="メイリオ"/>
                        </a:rPr>
                        <a:t>DNMT3B</a:t>
                      </a:r>
                      <a:r>
                        <a:rPr sz="1000" spc="-5" dirty="0">
                          <a:latin typeface="Meiryo UI" panose="020B0604030504040204" pitchFamily="50" charset="-128"/>
                          <a:ea typeface="Meiryo UI" panose="020B0604030504040204" pitchFamily="50" charset="-128"/>
                          <a:cs typeface="メイリオ"/>
                        </a:rPr>
                        <a:t>】</a:t>
                      </a:r>
                      <a:endParaRPr sz="1000" dirty="0">
                        <a:latin typeface="Meiryo UI" panose="020B0604030504040204" pitchFamily="50" charset="-128"/>
                        <a:ea typeface="Meiryo UI" panose="020B0604030504040204" pitchFamily="50" charset="-128"/>
                        <a:cs typeface="メイリオ"/>
                      </a:endParaRPr>
                    </a:p>
                  </a:txBody>
                  <a:tcPr marL="0" marR="0" marT="8637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5"/>
                        </a:spcBef>
                      </a:pPr>
                      <a:endParaRPr sz="1050" dirty="0">
                        <a:latin typeface="Meiryo UI" panose="020B0604030504040204" pitchFamily="50" charset="-128"/>
                        <a:ea typeface="Meiryo UI" panose="020B0604030504040204" pitchFamily="50" charset="-128"/>
                        <a:cs typeface="Times New Roman"/>
                      </a:endParaRPr>
                    </a:p>
                    <a:p>
                      <a:pPr algn="ctr">
                        <a:lnSpc>
                          <a:spcPct val="100000"/>
                        </a:lnSpc>
                        <a:spcBef>
                          <a:spcPts val="5"/>
                        </a:spcBef>
                      </a:pPr>
                      <a:r>
                        <a:rPr sz="1000" spc="-5" dirty="0">
                          <a:latin typeface="Meiryo UI" panose="020B0604030504040204" pitchFamily="50" charset="-128"/>
                          <a:ea typeface="Meiryo UI" panose="020B0604030504040204" pitchFamily="50" charset="-128"/>
                          <a:cs typeface="メイリオ"/>
                        </a:rPr>
                        <a:t>3PN胚</a:t>
                      </a:r>
                      <a:r>
                        <a:rPr sz="1000" spc="-25" dirty="0">
                          <a:latin typeface="Meiryo UI" panose="020B0604030504040204" pitchFamily="50" charset="-128"/>
                          <a:ea typeface="Meiryo UI" panose="020B0604030504040204" pitchFamily="50" charset="-128"/>
                          <a:cs typeface="メイリオ"/>
                        </a:rPr>
                        <a:t> </a:t>
                      </a:r>
                      <a:r>
                        <a:rPr sz="1000" dirty="0">
                          <a:latin typeface="Meiryo UI" panose="020B0604030504040204" pitchFamily="50" charset="-128"/>
                          <a:ea typeface="Meiryo UI" panose="020B0604030504040204" pitchFamily="50" charset="-128"/>
                          <a:cs typeface="メイリオ"/>
                        </a:rPr>
                        <a:t>49</a:t>
                      </a:r>
                      <a:r>
                        <a:rPr sz="1000" spc="-5" dirty="0">
                          <a:latin typeface="Meiryo UI" panose="020B0604030504040204" pitchFamily="50" charset="-128"/>
                          <a:ea typeface="Meiryo UI" panose="020B0604030504040204" pitchFamily="50" charset="-128"/>
                          <a:cs typeface="メイリオ"/>
                        </a:rPr>
                        <a:t>個</a:t>
                      </a:r>
                      <a:endParaRPr sz="1000" dirty="0">
                        <a:latin typeface="Meiryo UI" panose="020B0604030504040204" pitchFamily="50" charset="-128"/>
                        <a:ea typeface="Meiryo UI" panose="020B0604030504040204" pitchFamily="50" charset="-128"/>
                        <a:cs typeface="メイリオ"/>
                      </a:endParaRPr>
                    </a:p>
                  </a:txBody>
                  <a:tcPr marL="0" marR="0" marT="287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7470">
                        <a:lnSpc>
                          <a:spcPct val="100000"/>
                        </a:lnSpc>
                        <a:spcBef>
                          <a:spcPts val="150"/>
                        </a:spcBef>
                      </a:pPr>
                      <a:r>
                        <a:rPr sz="1000" spc="-5" dirty="0">
                          <a:latin typeface="Meiryo UI" panose="020B0604030504040204" pitchFamily="50" charset="-128"/>
                          <a:ea typeface="Meiryo UI" panose="020B0604030504040204" pitchFamily="50" charset="-128"/>
                          <a:cs typeface="メイリオ"/>
                        </a:rPr>
                        <a:t>３前核胚に１塩基編集技術（BE3等</a:t>
                      </a:r>
                      <a:r>
                        <a:rPr sz="1000" spc="5" dirty="0">
                          <a:latin typeface="Meiryo UI" panose="020B0604030504040204" pitchFamily="50" charset="-128"/>
                          <a:ea typeface="Meiryo UI" panose="020B0604030504040204" pitchFamily="50" charset="-128"/>
                          <a:cs typeface="メイリオ"/>
                        </a:rPr>
                        <a:t>）</a:t>
                      </a:r>
                      <a:r>
                        <a:rPr sz="1000" spc="-5" dirty="0">
                          <a:latin typeface="Meiryo UI" panose="020B0604030504040204" pitchFamily="50" charset="-128"/>
                          <a:ea typeface="Meiryo UI" panose="020B0604030504040204" pitchFamily="50" charset="-128"/>
                          <a:cs typeface="メイリオ"/>
                        </a:rPr>
                        <a:t>を用</a:t>
                      </a:r>
                      <a:r>
                        <a:rPr sz="1000" spc="5" dirty="0">
                          <a:latin typeface="Meiryo UI" panose="020B0604030504040204" pitchFamily="50" charset="-128"/>
                          <a:ea typeface="Meiryo UI" panose="020B0604030504040204" pitchFamily="50" charset="-128"/>
                          <a:cs typeface="メイリオ"/>
                        </a:rPr>
                        <a:t>い</a:t>
                      </a:r>
                      <a:r>
                        <a:rPr sz="1000" spc="-5" dirty="0">
                          <a:latin typeface="Meiryo UI" panose="020B0604030504040204" pitchFamily="50" charset="-128"/>
                          <a:ea typeface="Meiryo UI" panose="020B0604030504040204" pitchFamily="50" charset="-128"/>
                          <a:cs typeface="メイリオ"/>
                        </a:rPr>
                        <a:t>て編</a:t>
                      </a:r>
                      <a:r>
                        <a:rPr sz="1000" spc="5" dirty="0">
                          <a:latin typeface="Meiryo UI" panose="020B0604030504040204" pitchFamily="50" charset="-128"/>
                          <a:ea typeface="Meiryo UI" panose="020B0604030504040204" pitchFamily="50" charset="-128"/>
                          <a:cs typeface="メイリオ"/>
                        </a:rPr>
                        <a:t>集</a:t>
                      </a:r>
                      <a:r>
                        <a:rPr sz="1000" spc="-5" dirty="0">
                          <a:latin typeface="Meiryo UI" panose="020B0604030504040204" pitchFamily="50" charset="-128"/>
                          <a:ea typeface="Meiryo UI" panose="020B0604030504040204" pitchFamily="50" charset="-128"/>
                          <a:cs typeface="メイリオ"/>
                        </a:rPr>
                        <a:t>効率</a:t>
                      </a:r>
                      <a:r>
                        <a:rPr sz="1000" spc="5" dirty="0">
                          <a:latin typeface="Meiryo UI" panose="020B0604030504040204" pitchFamily="50" charset="-128"/>
                          <a:ea typeface="Meiryo UI" panose="020B0604030504040204" pitchFamily="50" charset="-128"/>
                          <a:cs typeface="メイリオ"/>
                        </a:rPr>
                        <a:t>を</a:t>
                      </a:r>
                      <a:r>
                        <a:rPr sz="1000" spc="-5" dirty="0">
                          <a:latin typeface="Meiryo UI" panose="020B0604030504040204" pitchFamily="50" charset="-128"/>
                          <a:ea typeface="Meiryo UI" panose="020B0604030504040204" pitchFamily="50" charset="-128"/>
                          <a:cs typeface="メイリオ"/>
                        </a:rPr>
                        <a:t>確認</a:t>
                      </a:r>
                      <a:endParaRPr sz="1000" dirty="0">
                        <a:latin typeface="Meiryo UI" panose="020B0604030504040204" pitchFamily="50" charset="-128"/>
                        <a:ea typeface="Meiryo UI" panose="020B0604030504040204" pitchFamily="50" charset="-128"/>
                        <a:cs typeface="メイリオ"/>
                      </a:endParaRPr>
                    </a:p>
                    <a:p>
                      <a:pPr marL="77470" marR="604520" defTabSz="1098550">
                        <a:lnSpc>
                          <a:spcPct val="100000"/>
                        </a:lnSpc>
                      </a:pPr>
                      <a:r>
                        <a:rPr sz="1000" spc="-5" dirty="0">
                          <a:latin typeface="Meiryo UI" panose="020B0604030504040204" pitchFamily="50" charset="-128"/>
                          <a:ea typeface="Meiryo UI" panose="020B0604030504040204" pitchFamily="50" charset="-128"/>
                          <a:cs typeface="メイリオ"/>
                        </a:rPr>
                        <a:t>（効率</a:t>
                      </a:r>
                      <a:r>
                        <a:rPr sz="1000" i="1" spc="-5" dirty="0">
                          <a:latin typeface="Meiryo UI" panose="020B0604030504040204" pitchFamily="50" charset="-128"/>
                          <a:ea typeface="Meiryo UI" panose="020B0604030504040204" pitchFamily="50" charset="-128"/>
                          <a:cs typeface="メイリオ"/>
                        </a:rPr>
                        <a:t>HBB</a:t>
                      </a:r>
                      <a:r>
                        <a:rPr sz="1000" spc="-5" dirty="0">
                          <a:latin typeface="Meiryo UI" panose="020B0604030504040204" pitchFamily="50" charset="-128"/>
                          <a:ea typeface="Meiryo UI" panose="020B0604030504040204" pitchFamily="50" charset="-128"/>
                          <a:cs typeface="メイリオ"/>
                        </a:rPr>
                        <a:t>/BE3:8/19,</a:t>
                      </a:r>
                      <a:r>
                        <a:rPr sz="1000" spc="20" dirty="0">
                          <a:latin typeface="Meiryo UI" panose="020B0604030504040204" pitchFamily="50" charset="-128"/>
                          <a:ea typeface="Meiryo UI" panose="020B0604030504040204" pitchFamily="50" charset="-128"/>
                          <a:cs typeface="メイリオ"/>
                        </a:rPr>
                        <a:t> </a:t>
                      </a:r>
                      <a:r>
                        <a:rPr sz="1000" i="1" spc="-5" dirty="0">
                          <a:latin typeface="Meiryo UI" panose="020B0604030504040204" pitchFamily="50" charset="-128"/>
                          <a:ea typeface="Meiryo UI" panose="020B0604030504040204" pitchFamily="50" charset="-128"/>
                          <a:cs typeface="メイリオ"/>
                        </a:rPr>
                        <a:t>FANCF</a:t>
                      </a:r>
                      <a:r>
                        <a:rPr sz="1000" spc="-5" dirty="0">
                          <a:latin typeface="Meiryo UI" panose="020B0604030504040204" pitchFamily="50" charset="-128"/>
                          <a:ea typeface="Meiryo UI" panose="020B0604030504040204" pitchFamily="50" charset="-128"/>
                          <a:cs typeface="メイリオ"/>
                        </a:rPr>
                        <a:t>/saKKH-BE3:17/17,  </a:t>
                      </a:r>
                      <a:r>
                        <a:rPr sz="1000" i="1" spc="-5" dirty="0" smtClean="0">
                          <a:latin typeface="Meiryo UI" panose="020B0604030504040204" pitchFamily="50" charset="-128"/>
                          <a:ea typeface="Meiryo UI" panose="020B0604030504040204" pitchFamily="50" charset="-128"/>
                          <a:cs typeface="メイリオ"/>
                        </a:rPr>
                        <a:t>DNMT3B/</a:t>
                      </a:r>
                      <a:r>
                        <a:rPr sz="1000" spc="-5" dirty="0" smtClean="0">
                          <a:latin typeface="Meiryo UI" panose="020B0604030504040204" pitchFamily="50" charset="-128"/>
                          <a:ea typeface="Meiryo UI" panose="020B0604030504040204" pitchFamily="50" charset="-128"/>
                          <a:cs typeface="メイリオ"/>
                        </a:rPr>
                        <a:t>saKKH-BE3:6/9</a:t>
                      </a:r>
                      <a:r>
                        <a:rPr lang="ja-JP" altLang="en-US" sz="1000" spc="-5" dirty="0" smtClean="0">
                          <a:latin typeface="Meiryo UI" panose="020B0604030504040204" pitchFamily="50" charset="-128"/>
                          <a:ea typeface="Meiryo UI" panose="020B0604030504040204" pitchFamily="50" charset="-128"/>
                          <a:cs typeface="メイリオ"/>
                        </a:rPr>
                        <a:t>）</a:t>
                      </a:r>
                      <a:endParaRPr sz="1000" dirty="0">
                        <a:latin typeface="Meiryo UI" panose="020B0604030504040204" pitchFamily="50" charset="-128"/>
                        <a:ea typeface="Meiryo UI" panose="020B0604030504040204" pitchFamily="50" charset="-128"/>
                        <a:cs typeface="メイリオ"/>
                      </a:endParaRPr>
                    </a:p>
                  </a:txBody>
                  <a:tcPr marL="0" marR="0" marT="17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8430" algn="ctr">
                        <a:lnSpc>
                          <a:spcPct val="100000"/>
                        </a:lnSpc>
                        <a:spcBef>
                          <a:spcPts val="150"/>
                        </a:spcBef>
                      </a:pPr>
                      <a:r>
                        <a:rPr sz="1000" dirty="0">
                          <a:latin typeface="Meiryo UI" panose="020B0604030504040204" pitchFamily="50" charset="-128"/>
                          <a:ea typeface="Meiryo UI" panose="020B0604030504040204" pitchFamily="50" charset="-128"/>
                          <a:cs typeface="メイリオ"/>
                        </a:rPr>
                        <a:t>2017.10</a:t>
                      </a:r>
                    </a:p>
                    <a:p>
                      <a:pPr marL="286385" marR="174625" indent="-104139" algn="ctr">
                        <a:lnSpc>
                          <a:spcPct val="100000"/>
                        </a:lnSpc>
                      </a:pPr>
                      <a:r>
                        <a:rPr sz="1000" spc="-10" dirty="0">
                          <a:latin typeface="Meiryo UI" panose="020B0604030504040204" pitchFamily="50" charset="-128"/>
                          <a:ea typeface="Meiryo UI" panose="020B0604030504040204" pitchFamily="50" charset="-128"/>
                          <a:cs typeface="メイリオ"/>
                        </a:rPr>
                        <a:t>P</a:t>
                      </a:r>
                      <a:r>
                        <a:rPr sz="1000" spc="-5" dirty="0">
                          <a:latin typeface="Meiryo UI" panose="020B0604030504040204" pitchFamily="50" charset="-128"/>
                          <a:ea typeface="Meiryo UI" panose="020B0604030504040204" pitchFamily="50" charset="-128"/>
                          <a:cs typeface="メイリオ"/>
                        </a:rPr>
                        <a:t>ro</a:t>
                      </a:r>
                      <a:r>
                        <a:rPr sz="1000" spc="-10" dirty="0">
                          <a:latin typeface="Meiryo UI" panose="020B0604030504040204" pitchFamily="50" charset="-128"/>
                          <a:ea typeface="Meiryo UI" panose="020B0604030504040204" pitchFamily="50" charset="-128"/>
                          <a:cs typeface="メイリオ"/>
                        </a:rPr>
                        <a:t>t</a:t>
                      </a:r>
                      <a:r>
                        <a:rPr sz="1000" dirty="0">
                          <a:latin typeface="Meiryo UI" panose="020B0604030504040204" pitchFamily="50" charset="-128"/>
                          <a:ea typeface="Meiryo UI" panose="020B0604030504040204" pitchFamily="50" charset="-128"/>
                          <a:cs typeface="メイリオ"/>
                        </a:rPr>
                        <a:t>e</a:t>
                      </a:r>
                      <a:r>
                        <a:rPr sz="1000" spc="-5" dirty="0">
                          <a:latin typeface="Meiryo UI" panose="020B0604030504040204" pitchFamily="50" charset="-128"/>
                          <a:ea typeface="Meiryo UI" panose="020B0604030504040204" pitchFamily="50" charset="-128"/>
                          <a:cs typeface="メイリオ"/>
                        </a:rPr>
                        <a:t>i</a:t>
                      </a:r>
                      <a:r>
                        <a:rPr sz="1000" dirty="0">
                          <a:latin typeface="Meiryo UI" panose="020B0604030504040204" pitchFamily="50" charset="-128"/>
                          <a:ea typeface="Meiryo UI" panose="020B0604030504040204" pitchFamily="50" charset="-128"/>
                          <a:cs typeface="メイリオ"/>
                        </a:rPr>
                        <a:t>n  </a:t>
                      </a:r>
                      <a:r>
                        <a:rPr sz="1000" spc="-5" dirty="0">
                          <a:latin typeface="Meiryo UI" panose="020B0604030504040204" pitchFamily="50" charset="-128"/>
                          <a:ea typeface="Meiryo UI" panose="020B0604030504040204" pitchFamily="50" charset="-128"/>
                          <a:cs typeface="メイリオ"/>
                        </a:rPr>
                        <a:t>Cell</a:t>
                      </a:r>
                      <a:endParaRPr sz="1000" dirty="0">
                        <a:latin typeface="Meiryo UI" panose="020B0604030504040204" pitchFamily="50" charset="-128"/>
                        <a:ea typeface="Meiryo UI" panose="020B0604030504040204" pitchFamily="50" charset="-128"/>
                        <a:cs typeface="メイリオ"/>
                      </a:endParaRPr>
                    </a:p>
                  </a:txBody>
                  <a:tcPr marL="0" marR="0" marT="1727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640886">
                <a:tc>
                  <a:txBody>
                    <a:bodyPr/>
                    <a:lstStyle/>
                    <a:p>
                      <a:pPr>
                        <a:lnSpc>
                          <a:spcPct val="100000"/>
                        </a:lnSpc>
                        <a:spcBef>
                          <a:spcPts val="40"/>
                        </a:spcBef>
                      </a:pPr>
                      <a:endParaRPr sz="1000" dirty="0">
                        <a:latin typeface="Meiryo UI" panose="020B0604030504040204" pitchFamily="50" charset="-128"/>
                        <a:ea typeface="Meiryo UI" panose="020B0604030504040204" pitchFamily="50" charset="-128"/>
                        <a:cs typeface="Times New Roman"/>
                      </a:endParaRPr>
                    </a:p>
                    <a:p>
                      <a:pPr marL="142875" marR="139700" indent="33338" algn="ctr" defTabSz="1169988">
                        <a:lnSpc>
                          <a:spcPct val="100000"/>
                        </a:lnSpc>
                      </a:pPr>
                      <a:r>
                        <a:rPr sz="1000" spc="-5" dirty="0">
                          <a:latin typeface="Meiryo UI" panose="020B0604030504040204" pitchFamily="50" charset="-128"/>
                          <a:ea typeface="Meiryo UI" panose="020B0604030504040204" pitchFamily="50" charset="-128"/>
                          <a:cs typeface="メイリオ"/>
                        </a:rPr>
                        <a:t>中国⑥ </a:t>
                      </a:r>
                      <a:r>
                        <a:rPr lang="en-US" sz="1000" spc="-5" dirty="0" smtClean="0">
                          <a:latin typeface="Meiryo UI" panose="020B0604030504040204" pitchFamily="50" charset="-128"/>
                          <a:ea typeface="Meiryo UI" panose="020B0604030504040204" pitchFamily="50" charset="-128"/>
                          <a:cs typeface="メイリオ"/>
                        </a:rPr>
                        <a:t/>
                      </a:r>
                      <a:br>
                        <a:rPr lang="en-US" sz="1000" spc="-5" dirty="0" smtClean="0">
                          <a:latin typeface="Meiryo UI" panose="020B0604030504040204" pitchFamily="50" charset="-128"/>
                          <a:ea typeface="Meiryo UI" panose="020B0604030504040204" pitchFamily="50" charset="-128"/>
                          <a:cs typeface="メイリオ"/>
                        </a:rPr>
                      </a:br>
                      <a:r>
                        <a:rPr sz="1000" dirty="0" err="1" smtClean="0">
                          <a:latin typeface="Meiryo UI" panose="020B0604030504040204" pitchFamily="50" charset="-128"/>
                          <a:ea typeface="Meiryo UI" panose="020B0604030504040204" pitchFamily="50" charset="-128"/>
                          <a:cs typeface="メイリオ"/>
                        </a:rPr>
                        <a:t>中山大学</a:t>
                      </a:r>
                      <a:endParaRPr sz="1000" dirty="0">
                        <a:latin typeface="Meiryo UI" panose="020B0604030504040204" pitchFamily="50" charset="-128"/>
                        <a:ea typeface="Meiryo UI" panose="020B0604030504040204" pitchFamily="50" charset="-128"/>
                        <a:cs typeface="メイリオ"/>
                      </a:endParaRPr>
                    </a:p>
                  </a:txBody>
                  <a:tcPr marL="0" marR="0" marT="46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5904" marR="146050" indent="-180340" algn="just">
                        <a:lnSpc>
                          <a:spcPct val="100000"/>
                        </a:lnSpc>
                        <a:spcBef>
                          <a:spcPts val="165"/>
                        </a:spcBef>
                      </a:pPr>
                      <a:r>
                        <a:rPr sz="1000" dirty="0">
                          <a:latin typeface="Meiryo UI" panose="020B0604030504040204" pitchFamily="50" charset="-128"/>
                          <a:ea typeface="Meiryo UI" panose="020B0604030504040204" pitchFamily="50" charset="-128"/>
                          <a:cs typeface="メイリオ"/>
                        </a:rPr>
                        <a:t>・ヒト受精胚への１</a:t>
                      </a:r>
                      <a:r>
                        <a:rPr sz="1000" spc="-915" dirty="0">
                          <a:latin typeface="Meiryo UI" panose="020B0604030504040204" pitchFamily="50" charset="-128"/>
                          <a:ea typeface="Meiryo UI" panose="020B0604030504040204" pitchFamily="50" charset="-128"/>
                          <a:cs typeface="メイリオ"/>
                        </a:rPr>
                        <a:t>塩 </a:t>
                      </a:r>
                      <a:r>
                        <a:rPr sz="1000" spc="-5" dirty="0">
                          <a:latin typeface="Meiryo UI" panose="020B0604030504040204" pitchFamily="50" charset="-128"/>
                          <a:ea typeface="Meiryo UI" panose="020B0604030504040204" pitchFamily="50" charset="-128"/>
                          <a:cs typeface="メイリオ"/>
                        </a:rPr>
                        <a:t>基編集技術（BE3)  の確認</a:t>
                      </a:r>
                      <a:endParaRPr sz="1000">
                        <a:latin typeface="Meiryo UI" panose="020B0604030504040204" pitchFamily="50" charset="-128"/>
                        <a:ea typeface="Meiryo UI" panose="020B0604030504040204" pitchFamily="50" charset="-128"/>
                        <a:cs typeface="メイリオ"/>
                      </a:endParaRPr>
                    </a:p>
                    <a:p>
                      <a:pPr marL="76200">
                        <a:lnSpc>
                          <a:spcPct val="100000"/>
                        </a:lnSpc>
                      </a:pPr>
                      <a:r>
                        <a:rPr sz="1000" spc="875" dirty="0">
                          <a:latin typeface="Meiryo UI" panose="020B0604030504040204" pitchFamily="50" charset="-128"/>
                          <a:ea typeface="Meiryo UI" panose="020B0604030504040204" pitchFamily="50" charset="-128"/>
                          <a:cs typeface="メイリオ"/>
                        </a:rPr>
                        <a:t>・</a:t>
                      </a:r>
                      <a:r>
                        <a:rPr sz="1000" u="sng" spc="-5" dirty="0">
                          <a:uFill>
                            <a:solidFill>
                              <a:srgbClr val="000000"/>
                            </a:solidFill>
                          </a:uFill>
                          <a:latin typeface="Meiryo UI" panose="020B0604030504040204" pitchFamily="50" charset="-128"/>
                          <a:ea typeface="Meiryo UI" panose="020B0604030504040204" pitchFamily="50" charset="-128"/>
                          <a:cs typeface="メイリオ"/>
                        </a:rPr>
                        <a:t>遺伝性難病予防</a:t>
                      </a:r>
                      <a:endParaRPr sz="1000">
                        <a:latin typeface="Meiryo UI" panose="020B0604030504040204" pitchFamily="50" charset="-128"/>
                        <a:ea typeface="Meiryo UI" panose="020B0604030504040204" pitchFamily="50" charset="-128"/>
                        <a:cs typeface="メイリオ"/>
                      </a:endParaRPr>
                    </a:p>
                  </a:txBody>
                  <a:tcPr marL="0" marR="0" marT="1900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5"/>
                        </a:spcBef>
                      </a:pPr>
                      <a:endParaRPr sz="1800" dirty="0">
                        <a:latin typeface="Meiryo UI" panose="020B0604030504040204" pitchFamily="50" charset="-128"/>
                        <a:ea typeface="Meiryo UI" panose="020B0604030504040204" pitchFamily="50" charset="-128"/>
                        <a:cs typeface="Times New Roman"/>
                      </a:endParaRPr>
                    </a:p>
                    <a:p>
                      <a:pPr marL="77470">
                        <a:lnSpc>
                          <a:spcPct val="100000"/>
                        </a:lnSpc>
                        <a:spcBef>
                          <a:spcPts val="5"/>
                        </a:spcBef>
                      </a:pPr>
                      <a:r>
                        <a:rPr sz="1000" spc="-5" dirty="0">
                          <a:latin typeface="Meiryo UI" panose="020B0604030504040204" pitchFamily="50" charset="-128"/>
                          <a:ea typeface="Meiryo UI" panose="020B0604030504040204" pitchFamily="50" charset="-128"/>
                          <a:cs typeface="メイリオ"/>
                        </a:rPr>
                        <a:t>【</a:t>
                      </a:r>
                      <a:r>
                        <a:rPr sz="1000" i="1" spc="-5" dirty="0">
                          <a:latin typeface="Meiryo UI" panose="020B0604030504040204" pitchFamily="50" charset="-128"/>
                          <a:ea typeface="Meiryo UI" panose="020B0604030504040204" pitchFamily="50" charset="-128"/>
                          <a:cs typeface="メイリオ"/>
                        </a:rPr>
                        <a:t>HBB</a:t>
                      </a:r>
                      <a:r>
                        <a:rPr sz="1000" spc="-5" dirty="0">
                          <a:latin typeface="Meiryo UI" panose="020B0604030504040204" pitchFamily="50" charset="-128"/>
                          <a:ea typeface="Meiryo UI" panose="020B0604030504040204" pitchFamily="50" charset="-128"/>
                          <a:cs typeface="メイリオ"/>
                        </a:rPr>
                        <a:t>】</a:t>
                      </a:r>
                      <a:endParaRPr sz="1000" dirty="0">
                        <a:latin typeface="Meiryo UI" panose="020B0604030504040204" pitchFamily="50" charset="-128"/>
                        <a:ea typeface="Meiryo UI" panose="020B0604030504040204" pitchFamily="50" charset="-128"/>
                        <a:cs typeface="メイリオ"/>
                      </a:endParaRPr>
                    </a:p>
                  </a:txBody>
                  <a:tcPr marL="0" marR="0" marT="57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0" marR="179705" indent="0" algn="ctr" defTabSz="1071563">
                        <a:lnSpc>
                          <a:spcPct val="100000"/>
                        </a:lnSpc>
                        <a:tabLst/>
                      </a:pPr>
                      <a:r>
                        <a:rPr sz="1000" dirty="0" err="1" smtClean="0">
                          <a:latin typeface="Meiryo UI" panose="020B0604030504040204" pitchFamily="50" charset="-128"/>
                          <a:ea typeface="Meiryo UI" panose="020B0604030504040204" pitchFamily="50" charset="-128"/>
                          <a:cs typeface="メイリオ"/>
                        </a:rPr>
                        <a:t>人</a:t>
                      </a:r>
                      <a:r>
                        <a:rPr sz="1000" spc="5" dirty="0" err="1" smtClean="0">
                          <a:latin typeface="Meiryo UI" panose="020B0604030504040204" pitchFamily="50" charset="-128"/>
                          <a:ea typeface="Meiryo UI" panose="020B0604030504040204" pitchFamily="50" charset="-128"/>
                          <a:cs typeface="メイリオ"/>
                        </a:rPr>
                        <a:t>ｸﾛｰﾝ</a:t>
                      </a:r>
                      <a:r>
                        <a:rPr sz="1000" dirty="0" err="1" smtClean="0">
                          <a:latin typeface="Meiryo UI" panose="020B0604030504040204" pitchFamily="50" charset="-128"/>
                          <a:ea typeface="Meiryo UI" panose="020B0604030504040204" pitchFamily="50" charset="-128"/>
                          <a:cs typeface="メイリオ"/>
                        </a:rPr>
                        <a:t>胚</a:t>
                      </a:r>
                      <a:r>
                        <a:rPr sz="1000" dirty="0" smtClean="0">
                          <a:latin typeface="Meiryo UI" panose="020B0604030504040204" pitchFamily="50" charset="-128"/>
                          <a:ea typeface="Meiryo UI" panose="020B0604030504040204" pitchFamily="50" charset="-128"/>
                          <a:cs typeface="メイリオ"/>
                        </a:rPr>
                        <a:t> 35</a:t>
                      </a:r>
                      <a:r>
                        <a:rPr lang="ja-JP" altLang="en-US" sz="1000" dirty="0" smtClean="0">
                          <a:latin typeface="Meiryo UI" panose="020B0604030504040204" pitchFamily="50" charset="-128"/>
                          <a:ea typeface="Meiryo UI" panose="020B0604030504040204" pitchFamily="50" charset="-128"/>
                          <a:cs typeface="メイリオ"/>
                        </a:rPr>
                        <a:t>個</a:t>
                      </a:r>
                      <a:endParaRPr sz="1000" dirty="0">
                        <a:latin typeface="Meiryo UI" panose="020B0604030504040204" pitchFamily="50" charset="-128"/>
                        <a:ea typeface="Meiryo UI" panose="020B0604030504040204" pitchFamily="50" charset="-128"/>
                        <a:cs typeface="メイリオ"/>
                      </a:endParaRPr>
                    </a:p>
                  </a:txBody>
                  <a:tcPr marL="0" marR="0" marT="4607"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7470" marR="126364">
                        <a:lnSpc>
                          <a:spcPct val="100000"/>
                        </a:lnSpc>
                        <a:spcBef>
                          <a:spcPts val="765"/>
                        </a:spcBef>
                      </a:pPr>
                      <a:r>
                        <a:rPr sz="1000" spc="-5" dirty="0">
                          <a:latin typeface="Meiryo UI" panose="020B0604030504040204" pitchFamily="50" charset="-128"/>
                          <a:ea typeface="Meiryo UI" panose="020B0604030504040204" pitchFamily="50" charset="-128"/>
                          <a:cs typeface="メイリオ"/>
                        </a:rPr>
                        <a:t>β</a:t>
                      </a:r>
                      <a:r>
                        <a:rPr sz="1000" dirty="0">
                          <a:latin typeface="Meiryo UI" panose="020B0604030504040204" pitchFamily="50" charset="-128"/>
                          <a:ea typeface="Meiryo UI" panose="020B0604030504040204" pitchFamily="50" charset="-128"/>
                          <a:cs typeface="メイリオ"/>
                        </a:rPr>
                        <a:t>サラセミア患者の人クローン胚を</a:t>
                      </a:r>
                      <a:r>
                        <a:rPr sz="1000" spc="10" dirty="0">
                          <a:latin typeface="Meiryo UI" panose="020B0604030504040204" pitchFamily="50" charset="-128"/>
                          <a:ea typeface="Meiryo UI" panose="020B0604030504040204" pitchFamily="50" charset="-128"/>
                          <a:cs typeface="メイリオ"/>
                        </a:rPr>
                        <a:t>作</a:t>
                      </a:r>
                      <a:r>
                        <a:rPr sz="1000" dirty="0">
                          <a:latin typeface="Meiryo UI" panose="020B0604030504040204" pitchFamily="50" charset="-128"/>
                          <a:ea typeface="Meiryo UI" panose="020B0604030504040204" pitchFamily="50" charset="-128"/>
                          <a:cs typeface="メイリオ"/>
                        </a:rPr>
                        <a:t>成し</a:t>
                      </a:r>
                      <a:r>
                        <a:rPr sz="1000" spc="10" dirty="0">
                          <a:latin typeface="Meiryo UI" panose="020B0604030504040204" pitchFamily="50" charset="-128"/>
                          <a:ea typeface="Meiryo UI" panose="020B0604030504040204" pitchFamily="50" charset="-128"/>
                          <a:cs typeface="メイリオ"/>
                        </a:rPr>
                        <a:t>、</a:t>
                      </a:r>
                      <a:r>
                        <a:rPr sz="1000" dirty="0">
                          <a:latin typeface="Meiryo UI" panose="020B0604030504040204" pitchFamily="50" charset="-128"/>
                          <a:ea typeface="Meiryo UI" panose="020B0604030504040204" pitchFamily="50" charset="-128"/>
                          <a:cs typeface="メイリオ"/>
                        </a:rPr>
                        <a:t>１塩</a:t>
                      </a:r>
                      <a:r>
                        <a:rPr sz="1000" spc="10" dirty="0">
                          <a:latin typeface="Meiryo UI" panose="020B0604030504040204" pitchFamily="50" charset="-128"/>
                          <a:ea typeface="Meiryo UI" panose="020B0604030504040204" pitchFamily="50" charset="-128"/>
                          <a:cs typeface="メイリオ"/>
                        </a:rPr>
                        <a:t>基</a:t>
                      </a:r>
                      <a:r>
                        <a:rPr sz="1000" dirty="0">
                          <a:latin typeface="Meiryo UI" panose="020B0604030504040204" pitchFamily="50" charset="-128"/>
                          <a:ea typeface="Meiryo UI" panose="020B0604030504040204" pitchFamily="50" charset="-128"/>
                          <a:cs typeface="メイリオ"/>
                        </a:rPr>
                        <a:t>を置</a:t>
                      </a:r>
                      <a:r>
                        <a:rPr sz="1000" spc="10" dirty="0">
                          <a:latin typeface="Meiryo UI" panose="020B0604030504040204" pitchFamily="50" charset="-128"/>
                          <a:ea typeface="Meiryo UI" panose="020B0604030504040204" pitchFamily="50" charset="-128"/>
                          <a:cs typeface="メイリオ"/>
                        </a:rPr>
                        <a:t>き</a:t>
                      </a:r>
                      <a:r>
                        <a:rPr sz="1000" dirty="0">
                          <a:latin typeface="Meiryo UI" panose="020B0604030504040204" pitchFamily="50" charset="-128"/>
                          <a:ea typeface="Meiryo UI" panose="020B0604030504040204" pitchFamily="50" charset="-128"/>
                          <a:cs typeface="メイリオ"/>
                        </a:rPr>
                        <a:t>換え </a:t>
                      </a:r>
                      <a:r>
                        <a:rPr sz="1000" spc="-5" dirty="0">
                          <a:latin typeface="Meiryo UI" panose="020B0604030504040204" pitchFamily="50" charset="-128"/>
                          <a:ea typeface="Meiryo UI" panose="020B0604030504040204" pitchFamily="50" charset="-128"/>
                          <a:cs typeface="メイリオ"/>
                        </a:rPr>
                        <a:t>るゲノム編集（塩基編集）技術（BE3）</a:t>
                      </a:r>
                      <a:r>
                        <a:rPr sz="1000" spc="-5" dirty="0" smtClean="0">
                          <a:latin typeface="Meiryo UI" panose="020B0604030504040204" pitchFamily="50" charset="-128"/>
                          <a:ea typeface="Meiryo UI" panose="020B0604030504040204" pitchFamily="50" charset="-128"/>
                          <a:cs typeface="メイリオ"/>
                        </a:rPr>
                        <a:t>を</a:t>
                      </a:r>
                      <a:r>
                        <a:rPr sz="1000" spc="5" dirty="0" smtClean="0">
                          <a:latin typeface="Meiryo UI" panose="020B0604030504040204" pitchFamily="50" charset="-128"/>
                          <a:ea typeface="Meiryo UI" panose="020B0604030504040204" pitchFamily="50" charset="-128"/>
                          <a:cs typeface="メイリオ"/>
                        </a:rPr>
                        <a:t>用</a:t>
                      </a:r>
                      <a:r>
                        <a:rPr sz="1000" spc="-5" dirty="0" smtClean="0">
                          <a:latin typeface="Meiryo UI" panose="020B0604030504040204" pitchFamily="50" charset="-128"/>
                          <a:ea typeface="Meiryo UI" panose="020B0604030504040204" pitchFamily="50" charset="-128"/>
                          <a:cs typeface="メイリオ"/>
                        </a:rPr>
                        <a:t>いて</a:t>
                      </a:r>
                      <a:r>
                        <a:rPr sz="1000" spc="5" dirty="0" smtClean="0">
                          <a:latin typeface="Meiryo UI" panose="020B0604030504040204" pitchFamily="50" charset="-128"/>
                          <a:ea typeface="Meiryo UI" panose="020B0604030504040204" pitchFamily="50" charset="-128"/>
                          <a:cs typeface="メイリオ"/>
                        </a:rPr>
                        <a:t>原</a:t>
                      </a:r>
                      <a:r>
                        <a:rPr sz="1000" spc="-5" dirty="0" smtClean="0">
                          <a:latin typeface="Meiryo UI" panose="020B0604030504040204" pitchFamily="50" charset="-128"/>
                          <a:ea typeface="Meiryo UI" panose="020B0604030504040204" pitchFamily="50" charset="-128"/>
                          <a:cs typeface="メイリオ"/>
                        </a:rPr>
                        <a:t>因遺</a:t>
                      </a:r>
                      <a:r>
                        <a:rPr sz="1000" spc="5" dirty="0" smtClean="0">
                          <a:latin typeface="Meiryo UI" panose="020B0604030504040204" pitchFamily="50" charset="-128"/>
                          <a:ea typeface="Meiryo UI" panose="020B0604030504040204" pitchFamily="50" charset="-128"/>
                          <a:cs typeface="メイリオ"/>
                        </a:rPr>
                        <a:t>伝</a:t>
                      </a:r>
                      <a:r>
                        <a:rPr sz="1000" spc="-5" dirty="0" smtClean="0">
                          <a:latin typeface="Meiryo UI" panose="020B0604030504040204" pitchFamily="50" charset="-128"/>
                          <a:ea typeface="Meiryo UI" panose="020B0604030504040204" pitchFamily="50" charset="-128"/>
                          <a:cs typeface="メイリオ"/>
                        </a:rPr>
                        <a:t>子</a:t>
                      </a:r>
                      <a:r>
                        <a:rPr sz="1000" dirty="0" smtClean="0">
                          <a:latin typeface="Meiryo UI" panose="020B0604030504040204" pitchFamily="50" charset="-128"/>
                          <a:ea typeface="Meiryo UI" panose="020B0604030504040204" pitchFamily="50" charset="-128"/>
                          <a:cs typeface="メイリオ"/>
                        </a:rPr>
                        <a:t>（</a:t>
                      </a:r>
                      <a:r>
                        <a:rPr sz="1000" i="1" dirty="0">
                          <a:latin typeface="Meiryo UI" panose="020B0604030504040204" pitchFamily="50" charset="-128"/>
                          <a:ea typeface="Meiryo UI" panose="020B0604030504040204" pitchFamily="50" charset="-128"/>
                          <a:cs typeface="メイリオ"/>
                        </a:rPr>
                        <a:t>HBB</a:t>
                      </a:r>
                      <a:r>
                        <a:rPr sz="1000" spc="-10" dirty="0">
                          <a:latin typeface="Meiryo UI" panose="020B0604030504040204" pitchFamily="50" charset="-128"/>
                          <a:ea typeface="Meiryo UI" panose="020B0604030504040204" pitchFamily="50" charset="-128"/>
                          <a:cs typeface="メイリオ"/>
                        </a:rPr>
                        <a:t>)</a:t>
                      </a:r>
                      <a:r>
                        <a:rPr sz="1000" dirty="0">
                          <a:latin typeface="Meiryo UI" panose="020B0604030504040204" pitchFamily="50" charset="-128"/>
                          <a:ea typeface="Meiryo UI" panose="020B0604030504040204" pitchFamily="50" charset="-128"/>
                          <a:cs typeface="メイリオ"/>
                        </a:rPr>
                        <a:t>の変異の修復を試み、</a:t>
                      </a:r>
                      <a:r>
                        <a:rPr sz="1000" spc="5" dirty="0">
                          <a:latin typeface="Meiryo UI" panose="020B0604030504040204" pitchFamily="50" charset="-128"/>
                          <a:ea typeface="Meiryo UI" panose="020B0604030504040204" pitchFamily="50" charset="-128"/>
                          <a:cs typeface="メイリオ"/>
                        </a:rPr>
                        <a:t>23</a:t>
                      </a:r>
                      <a:r>
                        <a:rPr sz="1000" dirty="0">
                          <a:latin typeface="Meiryo UI" panose="020B0604030504040204" pitchFamily="50" charset="-128"/>
                          <a:ea typeface="Meiryo UI" panose="020B0604030504040204" pitchFamily="50" charset="-128"/>
                          <a:cs typeface="メイリオ"/>
                        </a:rPr>
                        <a:t>%以</a:t>
                      </a:r>
                      <a:r>
                        <a:rPr sz="1000" spc="10" dirty="0">
                          <a:latin typeface="Meiryo UI" panose="020B0604030504040204" pitchFamily="50" charset="-128"/>
                          <a:ea typeface="Meiryo UI" panose="020B0604030504040204" pitchFamily="50" charset="-128"/>
                          <a:cs typeface="メイリオ"/>
                        </a:rPr>
                        <a:t>上</a:t>
                      </a:r>
                      <a:r>
                        <a:rPr sz="1000" dirty="0">
                          <a:latin typeface="Meiryo UI" panose="020B0604030504040204" pitchFamily="50" charset="-128"/>
                          <a:ea typeface="Meiryo UI" panose="020B0604030504040204" pitchFamily="50" charset="-128"/>
                          <a:cs typeface="メイリオ"/>
                        </a:rPr>
                        <a:t>の修</a:t>
                      </a:r>
                      <a:r>
                        <a:rPr sz="1000" spc="10" dirty="0">
                          <a:latin typeface="Meiryo UI" panose="020B0604030504040204" pitchFamily="50" charset="-128"/>
                          <a:ea typeface="Meiryo UI" panose="020B0604030504040204" pitchFamily="50" charset="-128"/>
                          <a:cs typeface="メイリオ"/>
                        </a:rPr>
                        <a:t>復</a:t>
                      </a:r>
                      <a:r>
                        <a:rPr sz="1000" dirty="0">
                          <a:latin typeface="Meiryo UI" panose="020B0604030504040204" pitchFamily="50" charset="-128"/>
                          <a:ea typeface="Meiryo UI" panose="020B0604030504040204" pitchFamily="50" charset="-128"/>
                          <a:cs typeface="メイリオ"/>
                        </a:rPr>
                        <a:t>を確</a:t>
                      </a:r>
                      <a:r>
                        <a:rPr sz="1000" spc="10" dirty="0">
                          <a:latin typeface="Meiryo UI" panose="020B0604030504040204" pitchFamily="50" charset="-128"/>
                          <a:ea typeface="Meiryo UI" panose="020B0604030504040204" pitchFamily="50" charset="-128"/>
                          <a:cs typeface="メイリオ"/>
                        </a:rPr>
                        <a:t>認</a:t>
                      </a:r>
                      <a:r>
                        <a:rPr sz="1000" dirty="0">
                          <a:latin typeface="Meiryo UI" panose="020B0604030504040204" pitchFamily="50" charset="-128"/>
                          <a:ea typeface="Meiryo UI" panose="020B0604030504040204" pitchFamily="50" charset="-128"/>
                          <a:cs typeface="メイリオ"/>
                        </a:rPr>
                        <a:t>した。</a:t>
                      </a:r>
                    </a:p>
                  </a:txBody>
                  <a:tcPr marL="0" marR="0" marT="881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8430" algn="ctr">
                        <a:lnSpc>
                          <a:spcPct val="100000"/>
                        </a:lnSpc>
                        <a:spcBef>
                          <a:spcPts val="765"/>
                        </a:spcBef>
                      </a:pPr>
                      <a:r>
                        <a:rPr sz="1000" dirty="0">
                          <a:latin typeface="Meiryo UI" panose="020B0604030504040204" pitchFamily="50" charset="-128"/>
                          <a:ea typeface="Meiryo UI" panose="020B0604030504040204" pitchFamily="50" charset="-128"/>
                          <a:cs typeface="メイリオ"/>
                        </a:rPr>
                        <a:t>2017.11</a:t>
                      </a:r>
                    </a:p>
                    <a:p>
                      <a:pPr marL="297180" marR="174625" indent="-114300" algn="ctr">
                        <a:lnSpc>
                          <a:spcPct val="100000"/>
                        </a:lnSpc>
                      </a:pPr>
                      <a:r>
                        <a:rPr sz="1000" spc="-10" dirty="0">
                          <a:latin typeface="Meiryo UI" panose="020B0604030504040204" pitchFamily="50" charset="-128"/>
                          <a:ea typeface="Meiryo UI" panose="020B0604030504040204" pitchFamily="50" charset="-128"/>
                          <a:cs typeface="メイリオ"/>
                        </a:rPr>
                        <a:t>P</a:t>
                      </a:r>
                      <a:r>
                        <a:rPr sz="1000" spc="-5" dirty="0">
                          <a:latin typeface="Meiryo UI" panose="020B0604030504040204" pitchFamily="50" charset="-128"/>
                          <a:ea typeface="Meiryo UI" panose="020B0604030504040204" pitchFamily="50" charset="-128"/>
                          <a:cs typeface="メイリオ"/>
                        </a:rPr>
                        <a:t>ro</a:t>
                      </a:r>
                      <a:r>
                        <a:rPr sz="1000" spc="-10" dirty="0">
                          <a:latin typeface="Meiryo UI" panose="020B0604030504040204" pitchFamily="50" charset="-128"/>
                          <a:ea typeface="Meiryo UI" panose="020B0604030504040204" pitchFamily="50" charset="-128"/>
                          <a:cs typeface="メイリオ"/>
                        </a:rPr>
                        <a:t>t</a:t>
                      </a:r>
                      <a:r>
                        <a:rPr sz="1000" dirty="0">
                          <a:latin typeface="Meiryo UI" panose="020B0604030504040204" pitchFamily="50" charset="-128"/>
                          <a:ea typeface="Meiryo UI" panose="020B0604030504040204" pitchFamily="50" charset="-128"/>
                          <a:cs typeface="メイリオ"/>
                        </a:rPr>
                        <a:t>e</a:t>
                      </a:r>
                      <a:r>
                        <a:rPr sz="1000" spc="-5" dirty="0">
                          <a:latin typeface="Meiryo UI" panose="020B0604030504040204" pitchFamily="50" charset="-128"/>
                          <a:ea typeface="Meiryo UI" panose="020B0604030504040204" pitchFamily="50" charset="-128"/>
                          <a:cs typeface="メイリオ"/>
                        </a:rPr>
                        <a:t>i</a:t>
                      </a:r>
                      <a:r>
                        <a:rPr sz="1000" dirty="0">
                          <a:latin typeface="Meiryo UI" panose="020B0604030504040204" pitchFamily="50" charset="-128"/>
                          <a:ea typeface="Meiryo UI" panose="020B0604030504040204" pitchFamily="50" charset="-128"/>
                          <a:cs typeface="メイリオ"/>
                        </a:rPr>
                        <a:t>n  </a:t>
                      </a:r>
                      <a:r>
                        <a:rPr sz="1000" spc="-5" dirty="0">
                          <a:latin typeface="Meiryo UI" panose="020B0604030504040204" pitchFamily="50" charset="-128"/>
                          <a:ea typeface="Meiryo UI" panose="020B0604030504040204" pitchFamily="50" charset="-128"/>
                          <a:cs typeface="メイリオ"/>
                        </a:rPr>
                        <a:t>cell</a:t>
                      </a:r>
                      <a:endParaRPr sz="1000" dirty="0">
                        <a:latin typeface="Meiryo UI" panose="020B0604030504040204" pitchFamily="50" charset="-128"/>
                        <a:ea typeface="Meiryo UI" panose="020B0604030504040204" pitchFamily="50" charset="-128"/>
                        <a:cs typeface="メイリオ"/>
                      </a:endParaRPr>
                    </a:p>
                  </a:txBody>
                  <a:tcPr marL="0" marR="0" marT="8810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761463">
                <a:tc>
                  <a:txBody>
                    <a:bodyPr/>
                    <a:lstStyle/>
                    <a:p>
                      <a:pPr>
                        <a:lnSpc>
                          <a:spcPct val="100000"/>
                        </a:lnSpc>
                        <a:spcBef>
                          <a:spcPts val="25"/>
                        </a:spcBef>
                      </a:pPr>
                      <a:endParaRPr sz="1000" dirty="0">
                        <a:latin typeface="Meiryo UI" panose="020B0604030504040204" pitchFamily="50" charset="-128"/>
                        <a:ea typeface="Meiryo UI" panose="020B0604030504040204" pitchFamily="50" charset="-128"/>
                        <a:cs typeface="Times New Roman"/>
                      </a:endParaRPr>
                    </a:p>
                    <a:p>
                      <a:pPr marL="144780" marR="139700" indent="1270" algn="ctr">
                        <a:lnSpc>
                          <a:spcPct val="100000"/>
                        </a:lnSpc>
                        <a:spcBef>
                          <a:spcPts val="5"/>
                        </a:spcBef>
                      </a:pPr>
                      <a:r>
                        <a:rPr sz="1000" spc="-5" dirty="0">
                          <a:latin typeface="Meiryo UI" panose="020B0604030504040204" pitchFamily="50" charset="-128"/>
                          <a:ea typeface="Meiryo UI" panose="020B0604030504040204" pitchFamily="50" charset="-128"/>
                          <a:cs typeface="メイリオ"/>
                        </a:rPr>
                        <a:t>中国⑦ </a:t>
                      </a:r>
                      <a:endParaRPr lang="en-US" sz="1000" spc="-5" dirty="0" smtClean="0">
                        <a:latin typeface="Meiryo UI" panose="020B0604030504040204" pitchFamily="50" charset="-128"/>
                        <a:ea typeface="Meiryo UI" panose="020B0604030504040204" pitchFamily="50" charset="-128"/>
                        <a:cs typeface="メイリオ"/>
                      </a:endParaRPr>
                    </a:p>
                    <a:p>
                      <a:pPr marL="144780" marR="139700" indent="1270" algn="ctr">
                        <a:lnSpc>
                          <a:spcPct val="100000"/>
                        </a:lnSpc>
                        <a:spcBef>
                          <a:spcPts val="5"/>
                        </a:spcBef>
                      </a:pPr>
                      <a:r>
                        <a:rPr sz="1000" dirty="0" err="1" smtClean="0">
                          <a:latin typeface="Meiryo UI" panose="020B0604030504040204" pitchFamily="50" charset="-128"/>
                          <a:ea typeface="Meiryo UI" panose="020B0604030504040204" pitchFamily="50" charset="-128"/>
                          <a:cs typeface="メイリオ"/>
                        </a:rPr>
                        <a:t>上海科技</a:t>
                      </a:r>
                      <a:r>
                        <a:rPr sz="1000" spc="-5" dirty="0" err="1" smtClean="0">
                          <a:latin typeface="Meiryo UI" panose="020B0604030504040204" pitchFamily="50" charset="-128"/>
                          <a:ea typeface="Meiryo UI" panose="020B0604030504040204" pitchFamily="50" charset="-128"/>
                          <a:cs typeface="メイリオ"/>
                        </a:rPr>
                        <a:t>大学</a:t>
                      </a:r>
                      <a:endParaRPr sz="1000" dirty="0">
                        <a:latin typeface="Meiryo UI" panose="020B0604030504040204" pitchFamily="50" charset="-128"/>
                        <a:ea typeface="Meiryo UI" panose="020B0604030504040204" pitchFamily="50" charset="-128"/>
                        <a:cs typeface="メイリオ"/>
                      </a:endParaRPr>
                    </a:p>
                  </a:txBody>
                  <a:tcPr marL="0" marR="0" marT="287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5904" marR="146050" indent="-180340">
                        <a:lnSpc>
                          <a:spcPct val="100000"/>
                        </a:lnSpc>
                        <a:spcBef>
                          <a:spcPts val="750"/>
                        </a:spcBef>
                      </a:pPr>
                      <a:r>
                        <a:rPr sz="1000" dirty="0">
                          <a:latin typeface="Meiryo UI" panose="020B0604030504040204" pitchFamily="50" charset="-128"/>
                          <a:ea typeface="Meiryo UI" panose="020B0604030504040204" pitchFamily="50" charset="-128"/>
                          <a:cs typeface="メイリオ"/>
                        </a:rPr>
                        <a:t>・ヒト受精胚への１</a:t>
                      </a:r>
                      <a:r>
                        <a:rPr sz="1000" spc="-915" dirty="0">
                          <a:latin typeface="Meiryo UI" panose="020B0604030504040204" pitchFamily="50" charset="-128"/>
                          <a:ea typeface="Meiryo UI" panose="020B0604030504040204" pitchFamily="50" charset="-128"/>
                          <a:cs typeface="メイリオ"/>
                        </a:rPr>
                        <a:t>塩 </a:t>
                      </a:r>
                      <a:r>
                        <a:rPr sz="1000" spc="-5" dirty="0">
                          <a:latin typeface="Meiryo UI" panose="020B0604030504040204" pitchFamily="50" charset="-128"/>
                          <a:ea typeface="Meiryo UI" panose="020B0604030504040204" pitchFamily="50" charset="-128"/>
                          <a:cs typeface="メイリオ"/>
                        </a:rPr>
                        <a:t>基編集技術（</a:t>
                      </a:r>
                      <a:r>
                        <a:rPr sz="1000" spc="-5" dirty="0" smtClean="0">
                          <a:latin typeface="Meiryo UI" panose="020B0604030504040204" pitchFamily="50" charset="-128"/>
                          <a:ea typeface="Meiryo UI" panose="020B0604030504040204" pitchFamily="50" charset="-128"/>
                          <a:cs typeface="メイリオ"/>
                        </a:rPr>
                        <a:t>BE3等</a:t>
                      </a:r>
                      <a:r>
                        <a:rPr sz="1000" spc="-15" dirty="0">
                          <a:latin typeface="Meiryo UI" panose="020B0604030504040204" pitchFamily="50" charset="-128"/>
                          <a:ea typeface="Meiryo UI" panose="020B0604030504040204" pitchFamily="50" charset="-128"/>
                          <a:cs typeface="メイリオ"/>
                        </a:rPr>
                        <a:t>)</a:t>
                      </a:r>
                      <a:r>
                        <a:rPr sz="1000" spc="-5" dirty="0">
                          <a:latin typeface="Meiryo UI" panose="020B0604030504040204" pitchFamily="50" charset="-128"/>
                          <a:ea typeface="Meiryo UI" panose="020B0604030504040204" pitchFamily="50" charset="-128"/>
                          <a:cs typeface="メイリオ"/>
                        </a:rPr>
                        <a:t>の確認</a:t>
                      </a:r>
                      <a:endParaRPr sz="1000" dirty="0">
                        <a:latin typeface="Meiryo UI" panose="020B0604030504040204" pitchFamily="50" charset="-128"/>
                        <a:ea typeface="Meiryo UI" panose="020B0604030504040204" pitchFamily="50" charset="-128"/>
                        <a:cs typeface="メイリオ"/>
                      </a:endParaRPr>
                    </a:p>
                    <a:p>
                      <a:pPr marL="76200">
                        <a:lnSpc>
                          <a:spcPct val="100000"/>
                        </a:lnSpc>
                      </a:pPr>
                      <a:r>
                        <a:rPr sz="1000" spc="875" dirty="0">
                          <a:latin typeface="Meiryo UI" panose="020B0604030504040204" pitchFamily="50" charset="-128"/>
                          <a:ea typeface="Meiryo UI" panose="020B0604030504040204" pitchFamily="50" charset="-128"/>
                          <a:cs typeface="メイリオ"/>
                        </a:rPr>
                        <a:t>・</a:t>
                      </a:r>
                      <a:r>
                        <a:rPr sz="1000" u="sng" spc="-5" dirty="0">
                          <a:uFill>
                            <a:solidFill>
                              <a:srgbClr val="000000"/>
                            </a:solidFill>
                          </a:uFill>
                          <a:latin typeface="Meiryo UI" panose="020B0604030504040204" pitchFamily="50" charset="-128"/>
                          <a:ea typeface="Meiryo UI" panose="020B0604030504040204" pitchFamily="50" charset="-128"/>
                          <a:cs typeface="メイリオ"/>
                        </a:rPr>
                        <a:t>遺伝性難病予防</a:t>
                      </a:r>
                      <a:endParaRPr sz="1000" dirty="0">
                        <a:latin typeface="Meiryo UI" panose="020B0604030504040204" pitchFamily="50" charset="-128"/>
                        <a:ea typeface="Meiryo UI" panose="020B0604030504040204" pitchFamily="50" charset="-128"/>
                        <a:cs typeface="メイリオ"/>
                      </a:endParaRPr>
                    </a:p>
                  </a:txBody>
                  <a:tcPr marL="0" marR="0" marT="8637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50"/>
                        </a:spcBef>
                      </a:pPr>
                      <a:endParaRPr sz="1800" dirty="0">
                        <a:latin typeface="Meiryo UI" panose="020B0604030504040204" pitchFamily="50" charset="-128"/>
                        <a:ea typeface="Meiryo UI" panose="020B0604030504040204" pitchFamily="50" charset="-128"/>
                        <a:cs typeface="Times New Roman"/>
                      </a:endParaRPr>
                    </a:p>
                    <a:p>
                      <a:pPr marL="77470" marR="124460">
                        <a:lnSpc>
                          <a:spcPct val="100000"/>
                        </a:lnSpc>
                        <a:spcBef>
                          <a:spcPts val="5"/>
                        </a:spcBef>
                      </a:pPr>
                      <a:r>
                        <a:rPr sz="1000" dirty="0">
                          <a:latin typeface="Meiryo UI" panose="020B0604030504040204" pitchFamily="50" charset="-128"/>
                          <a:ea typeface="Meiryo UI" panose="020B0604030504040204" pitchFamily="50" charset="-128"/>
                          <a:cs typeface="メイリオ"/>
                        </a:rPr>
                        <a:t>【</a:t>
                      </a:r>
                      <a:r>
                        <a:rPr sz="1000" i="1" spc="5" dirty="0">
                          <a:latin typeface="Meiryo UI" panose="020B0604030504040204" pitchFamily="50" charset="-128"/>
                          <a:ea typeface="Meiryo UI" panose="020B0604030504040204" pitchFamily="50" charset="-128"/>
                          <a:cs typeface="メイリオ"/>
                        </a:rPr>
                        <a:t>F</a:t>
                      </a:r>
                      <a:r>
                        <a:rPr sz="1000" i="1" dirty="0">
                          <a:latin typeface="Meiryo UI" panose="020B0604030504040204" pitchFamily="50" charset="-128"/>
                          <a:ea typeface="Meiryo UI" panose="020B0604030504040204" pitchFamily="50" charset="-128"/>
                          <a:cs typeface="メイリオ"/>
                        </a:rPr>
                        <a:t>B</a:t>
                      </a:r>
                      <a:r>
                        <a:rPr sz="1000" i="1" spc="5" dirty="0">
                          <a:latin typeface="Meiryo UI" panose="020B0604030504040204" pitchFamily="50" charset="-128"/>
                          <a:ea typeface="Meiryo UI" panose="020B0604030504040204" pitchFamily="50" charset="-128"/>
                          <a:cs typeface="メイリオ"/>
                        </a:rPr>
                        <a:t>N1</a:t>
                      </a:r>
                      <a:r>
                        <a:rPr sz="1000" dirty="0">
                          <a:latin typeface="Meiryo UI" panose="020B0604030504040204" pitchFamily="50" charset="-128"/>
                          <a:ea typeface="Meiryo UI" panose="020B0604030504040204" pitchFamily="50" charset="-128"/>
                          <a:cs typeface="メイリオ"/>
                        </a:rPr>
                        <a:t>】マルファン </a:t>
                      </a:r>
                      <a:r>
                        <a:rPr sz="1000" spc="-5" dirty="0">
                          <a:latin typeface="Meiryo UI" panose="020B0604030504040204" pitchFamily="50" charset="-128"/>
                          <a:ea typeface="Meiryo UI" panose="020B0604030504040204" pitchFamily="50" charset="-128"/>
                          <a:cs typeface="メイリオ"/>
                        </a:rPr>
                        <a:t>症候群原因遺伝子</a:t>
                      </a:r>
                      <a:endParaRPr sz="1000" dirty="0">
                        <a:latin typeface="Meiryo UI" panose="020B0604030504040204" pitchFamily="50" charset="-128"/>
                        <a:ea typeface="Meiryo UI" panose="020B0604030504040204" pitchFamily="50" charset="-128"/>
                        <a:cs typeface="メイリオ"/>
                      </a:endParaRPr>
                    </a:p>
                  </a:txBody>
                  <a:tcPr marL="0" marR="0" marT="575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0"/>
                        </a:spcBef>
                      </a:pPr>
                      <a:endParaRPr sz="1800" dirty="0">
                        <a:latin typeface="Meiryo UI" panose="020B0604030504040204" pitchFamily="50" charset="-128"/>
                        <a:ea typeface="Meiryo UI" panose="020B0604030504040204" pitchFamily="50" charset="-128"/>
                        <a:cs typeface="Times New Roman"/>
                      </a:endParaRPr>
                    </a:p>
                    <a:p>
                      <a:pPr marL="0" marR="118745" indent="0" algn="ctr" defTabSz="1071563">
                        <a:lnSpc>
                          <a:spcPct val="100000"/>
                        </a:lnSpc>
                        <a:spcBef>
                          <a:spcPts val="5"/>
                        </a:spcBef>
                      </a:pPr>
                      <a:r>
                        <a:rPr sz="1000" dirty="0">
                          <a:latin typeface="Meiryo UI" panose="020B0604030504040204" pitchFamily="50" charset="-128"/>
                          <a:ea typeface="Meiryo UI" panose="020B0604030504040204" pitchFamily="50" charset="-128"/>
                          <a:cs typeface="メイリオ"/>
                        </a:rPr>
                        <a:t>新規作成胚  46</a:t>
                      </a:r>
                      <a:r>
                        <a:rPr sz="1000" spc="-5" dirty="0">
                          <a:latin typeface="Meiryo UI" panose="020B0604030504040204" pitchFamily="50" charset="-128"/>
                          <a:ea typeface="Meiryo UI" panose="020B0604030504040204" pitchFamily="50" charset="-128"/>
                          <a:cs typeface="メイリオ"/>
                        </a:rPr>
                        <a:t>個</a:t>
                      </a:r>
                      <a:endParaRPr sz="1000" dirty="0">
                        <a:latin typeface="Meiryo UI" panose="020B0604030504040204" pitchFamily="50" charset="-128"/>
                        <a:ea typeface="Meiryo UI" panose="020B0604030504040204" pitchFamily="50" charset="-128"/>
                        <a:cs typeface="メイリオ"/>
                      </a:endParaRPr>
                    </a:p>
                  </a:txBody>
                  <a:tcPr marL="0" marR="0" marT="575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7470" marR="153670">
                        <a:lnSpc>
                          <a:spcPct val="100000"/>
                        </a:lnSpc>
                        <a:spcBef>
                          <a:spcPts val="150"/>
                        </a:spcBef>
                      </a:pPr>
                      <a:r>
                        <a:rPr sz="1000" spc="-5" dirty="0">
                          <a:latin typeface="Meiryo UI" panose="020B0604030504040204" pitchFamily="50" charset="-128"/>
                          <a:ea typeface="Meiryo UI" panose="020B0604030504040204" pitchFamily="50" charset="-128"/>
                          <a:cs typeface="メイリオ"/>
                        </a:rPr>
                        <a:t>マルファン症候群患者由来精子と</a:t>
                      </a:r>
                      <a:r>
                        <a:rPr sz="1000" dirty="0">
                          <a:latin typeface="Meiryo UI" panose="020B0604030504040204" pitchFamily="50" charset="-128"/>
                          <a:ea typeface="Meiryo UI" panose="020B0604030504040204" pitchFamily="50" charset="-128"/>
                          <a:cs typeface="メイリオ"/>
                        </a:rPr>
                        <a:t>IC</a:t>
                      </a:r>
                      <a:r>
                        <a:rPr sz="1000" spc="-5" dirty="0">
                          <a:latin typeface="Meiryo UI" panose="020B0604030504040204" pitchFamily="50" charset="-128"/>
                          <a:ea typeface="Meiryo UI" panose="020B0604030504040204" pitchFamily="50" charset="-128"/>
                          <a:cs typeface="メイリオ"/>
                        </a:rPr>
                        <a:t>を</a:t>
                      </a:r>
                      <a:r>
                        <a:rPr sz="1000" spc="5" dirty="0">
                          <a:latin typeface="Meiryo UI" panose="020B0604030504040204" pitchFamily="50" charset="-128"/>
                          <a:ea typeface="Meiryo UI" panose="020B0604030504040204" pitchFamily="50" charset="-128"/>
                          <a:cs typeface="メイリオ"/>
                        </a:rPr>
                        <a:t>受</a:t>
                      </a:r>
                      <a:r>
                        <a:rPr sz="1000" spc="-5" dirty="0">
                          <a:latin typeface="Meiryo UI" panose="020B0604030504040204" pitchFamily="50" charset="-128"/>
                          <a:ea typeface="Meiryo UI" panose="020B0604030504040204" pitchFamily="50" charset="-128"/>
                          <a:cs typeface="メイリオ"/>
                        </a:rPr>
                        <a:t>けて</a:t>
                      </a:r>
                      <a:r>
                        <a:rPr sz="1000" spc="5" dirty="0">
                          <a:latin typeface="Meiryo UI" panose="020B0604030504040204" pitchFamily="50" charset="-128"/>
                          <a:ea typeface="Meiryo UI" panose="020B0604030504040204" pitchFamily="50" charset="-128"/>
                          <a:cs typeface="メイリオ"/>
                        </a:rPr>
                        <a:t>入</a:t>
                      </a:r>
                      <a:r>
                        <a:rPr sz="1000" spc="-5" dirty="0">
                          <a:latin typeface="Meiryo UI" panose="020B0604030504040204" pitchFamily="50" charset="-128"/>
                          <a:ea typeface="Meiryo UI" panose="020B0604030504040204" pitchFamily="50" charset="-128"/>
                          <a:cs typeface="メイリオ"/>
                        </a:rPr>
                        <a:t>手し</a:t>
                      </a:r>
                      <a:r>
                        <a:rPr sz="1000" spc="5" dirty="0">
                          <a:latin typeface="Meiryo UI" panose="020B0604030504040204" pitchFamily="50" charset="-128"/>
                          <a:ea typeface="Meiryo UI" panose="020B0604030504040204" pitchFamily="50" charset="-128"/>
                          <a:cs typeface="メイリオ"/>
                        </a:rPr>
                        <a:t>た</a:t>
                      </a:r>
                      <a:r>
                        <a:rPr sz="1000" spc="-5" dirty="0">
                          <a:latin typeface="Meiryo UI" panose="020B0604030504040204" pitchFamily="50" charset="-128"/>
                          <a:ea typeface="Meiryo UI" panose="020B0604030504040204" pitchFamily="50" charset="-128"/>
                          <a:cs typeface="メイリオ"/>
                        </a:rPr>
                        <a:t>未成熟 卵を</a:t>
                      </a:r>
                      <a:r>
                        <a:rPr sz="1000" i="1" spc="-5" dirty="0">
                          <a:latin typeface="Meiryo UI" panose="020B0604030504040204" pitchFamily="50" charset="-128"/>
                          <a:ea typeface="Meiryo UI" panose="020B0604030504040204" pitchFamily="50" charset="-128"/>
                          <a:cs typeface="メイリオ"/>
                        </a:rPr>
                        <a:t>in</a:t>
                      </a:r>
                      <a:r>
                        <a:rPr sz="1000" i="1" spc="-45" dirty="0">
                          <a:latin typeface="Meiryo UI" panose="020B0604030504040204" pitchFamily="50" charset="-128"/>
                          <a:ea typeface="Meiryo UI" panose="020B0604030504040204" pitchFamily="50" charset="-128"/>
                          <a:cs typeface="メイリオ"/>
                        </a:rPr>
                        <a:t> </a:t>
                      </a:r>
                      <a:r>
                        <a:rPr sz="1000" i="1" spc="-10" dirty="0">
                          <a:latin typeface="Meiryo UI" panose="020B0604030504040204" pitchFamily="50" charset="-128"/>
                          <a:ea typeface="Meiryo UI" panose="020B0604030504040204" pitchFamily="50" charset="-128"/>
                          <a:cs typeface="メイリオ"/>
                        </a:rPr>
                        <a:t>vitro</a:t>
                      </a:r>
                      <a:r>
                        <a:rPr sz="1000" spc="-5" dirty="0">
                          <a:latin typeface="Meiryo UI" panose="020B0604030504040204" pitchFamily="50" charset="-128"/>
                          <a:ea typeface="Meiryo UI" panose="020B0604030504040204" pitchFamily="50" charset="-128"/>
                          <a:cs typeface="メイリオ"/>
                        </a:rPr>
                        <a:t>で成熟させたものを顕微授精させ</a:t>
                      </a:r>
                      <a:r>
                        <a:rPr sz="1000" spc="5" dirty="0">
                          <a:latin typeface="Meiryo UI" panose="020B0604030504040204" pitchFamily="50" charset="-128"/>
                          <a:ea typeface="Meiryo UI" panose="020B0604030504040204" pitchFamily="50" charset="-128"/>
                          <a:cs typeface="メイリオ"/>
                        </a:rPr>
                        <a:t>、</a:t>
                      </a:r>
                      <a:r>
                        <a:rPr sz="1000" spc="-5" dirty="0">
                          <a:latin typeface="Meiryo UI" panose="020B0604030504040204" pitchFamily="50" charset="-128"/>
                          <a:ea typeface="Meiryo UI" panose="020B0604030504040204" pitchFamily="50" charset="-128"/>
                          <a:cs typeface="メイリオ"/>
                        </a:rPr>
                        <a:t>染色</a:t>
                      </a:r>
                      <a:r>
                        <a:rPr sz="1000" spc="5" dirty="0">
                          <a:latin typeface="Meiryo UI" panose="020B0604030504040204" pitchFamily="50" charset="-128"/>
                          <a:ea typeface="Meiryo UI" panose="020B0604030504040204" pitchFamily="50" charset="-128"/>
                          <a:cs typeface="メイリオ"/>
                        </a:rPr>
                        <a:t>体</a:t>
                      </a:r>
                      <a:r>
                        <a:rPr sz="1000" spc="-5" dirty="0">
                          <a:latin typeface="Meiryo UI" panose="020B0604030504040204" pitchFamily="50" charset="-128"/>
                          <a:ea typeface="Meiryo UI" panose="020B0604030504040204" pitchFamily="50" charset="-128"/>
                          <a:cs typeface="メイリオ"/>
                        </a:rPr>
                        <a:t>の一方 の</a:t>
                      </a:r>
                      <a:r>
                        <a:rPr sz="1000" i="1" dirty="0">
                          <a:latin typeface="Meiryo UI" panose="020B0604030504040204" pitchFamily="50" charset="-128"/>
                          <a:ea typeface="Meiryo UI" panose="020B0604030504040204" pitchFamily="50" charset="-128"/>
                          <a:cs typeface="メイリオ"/>
                        </a:rPr>
                        <a:t>FBN1</a:t>
                      </a:r>
                      <a:r>
                        <a:rPr sz="1000" spc="-5" dirty="0">
                          <a:latin typeface="Meiryo UI" panose="020B0604030504040204" pitchFamily="50" charset="-128"/>
                          <a:ea typeface="Meiryo UI" panose="020B0604030504040204" pitchFamily="50" charset="-128"/>
                          <a:cs typeface="メイリオ"/>
                        </a:rPr>
                        <a:t>遺伝子が変異した胚を作成。</a:t>
                      </a:r>
                      <a:r>
                        <a:rPr sz="1000" dirty="0">
                          <a:latin typeface="Meiryo UI" panose="020B0604030504040204" pitchFamily="50" charset="-128"/>
                          <a:ea typeface="Meiryo UI" panose="020B0604030504040204" pitchFamily="50" charset="-128"/>
                          <a:cs typeface="メイリオ"/>
                        </a:rPr>
                        <a:t>1</a:t>
                      </a:r>
                      <a:r>
                        <a:rPr sz="1000" spc="-5" dirty="0">
                          <a:latin typeface="Meiryo UI" panose="020B0604030504040204" pitchFamily="50" charset="-128"/>
                          <a:ea typeface="Meiryo UI" panose="020B0604030504040204" pitchFamily="50" charset="-128"/>
                          <a:cs typeface="メイリオ"/>
                        </a:rPr>
                        <a:t>塩</a:t>
                      </a:r>
                      <a:r>
                        <a:rPr sz="1000" spc="5" dirty="0">
                          <a:latin typeface="Meiryo UI" panose="020B0604030504040204" pitchFamily="50" charset="-128"/>
                          <a:ea typeface="Meiryo UI" panose="020B0604030504040204" pitchFamily="50" charset="-128"/>
                          <a:cs typeface="メイリオ"/>
                        </a:rPr>
                        <a:t>基</a:t>
                      </a:r>
                      <a:r>
                        <a:rPr sz="1000" spc="-5" dirty="0">
                          <a:latin typeface="Meiryo UI" panose="020B0604030504040204" pitchFamily="50" charset="-128"/>
                          <a:ea typeface="Meiryo UI" panose="020B0604030504040204" pitchFamily="50" charset="-128"/>
                          <a:cs typeface="メイリオ"/>
                        </a:rPr>
                        <a:t>編集</a:t>
                      </a:r>
                      <a:r>
                        <a:rPr sz="1000" spc="5" dirty="0">
                          <a:latin typeface="Meiryo UI" panose="020B0604030504040204" pitchFamily="50" charset="-128"/>
                          <a:ea typeface="Meiryo UI" panose="020B0604030504040204" pitchFamily="50" charset="-128"/>
                          <a:cs typeface="メイリオ"/>
                        </a:rPr>
                        <a:t>技</a:t>
                      </a:r>
                      <a:r>
                        <a:rPr sz="1000" spc="-5" dirty="0">
                          <a:latin typeface="Meiryo UI" panose="020B0604030504040204" pitchFamily="50" charset="-128"/>
                          <a:ea typeface="Meiryo UI" panose="020B0604030504040204" pitchFamily="50" charset="-128"/>
                          <a:cs typeface="メイリオ"/>
                        </a:rPr>
                        <a:t>術（</a:t>
                      </a:r>
                      <a:r>
                        <a:rPr sz="1000" spc="-5" dirty="0" smtClean="0">
                          <a:latin typeface="Meiryo UI" panose="020B0604030504040204" pitchFamily="50" charset="-128"/>
                          <a:ea typeface="Meiryo UI" panose="020B0604030504040204" pitchFamily="50" charset="-128"/>
                          <a:cs typeface="メイリオ"/>
                        </a:rPr>
                        <a:t>BE3 </a:t>
                      </a:r>
                      <a:r>
                        <a:rPr sz="1000" spc="-5" dirty="0">
                          <a:latin typeface="Meiryo UI" panose="020B0604030504040204" pitchFamily="50" charset="-128"/>
                          <a:ea typeface="Meiryo UI" panose="020B0604030504040204" pitchFamily="50" charset="-128"/>
                          <a:cs typeface="メイリオ"/>
                        </a:rPr>
                        <a:t>等）により原因遺伝子（</a:t>
                      </a:r>
                      <a:r>
                        <a:rPr sz="1000" i="1" spc="-5" dirty="0">
                          <a:latin typeface="Meiryo UI" panose="020B0604030504040204" pitchFamily="50" charset="-128"/>
                          <a:ea typeface="Meiryo UI" panose="020B0604030504040204" pitchFamily="50" charset="-128"/>
                          <a:cs typeface="メイリオ"/>
                        </a:rPr>
                        <a:t>FBN1</a:t>
                      </a:r>
                      <a:r>
                        <a:rPr sz="1000" spc="-5" dirty="0">
                          <a:latin typeface="Meiryo UI" panose="020B0604030504040204" pitchFamily="50" charset="-128"/>
                          <a:ea typeface="Meiryo UI" panose="020B0604030504040204" pitchFamily="50" charset="-128"/>
                          <a:cs typeface="メイリオ"/>
                        </a:rPr>
                        <a:t>）を修復（</a:t>
                      </a:r>
                      <a:r>
                        <a:rPr sz="1000" spc="-5" dirty="0" smtClean="0">
                          <a:latin typeface="Meiryo UI" panose="020B0604030504040204" pitchFamily="50" charset="-128"/>
                          <a:ea typeface="Meiryo UI" panose="020B0604030504040204" pitchFamily="50" charset="-128"/>
                          <a:cs typeface="メイリオ"/>
                        </a:rPr>
                        <a:t>BE3:16/18,YE1- BE3</a:t>
                      </a:r>
                      <a:r>
                        <a:rPr sz="1000" dirty="0" smtClean="0">
                          <a:latin typeface="Meiryo UI" panose="020B0604030504040204" pitchFamily="50" charset="-128"/>
                          <a:ea typeface="Meiryo UI" panose="020B0604030504040204" pitchFamily="50" charset="-128"/>
                          <a:cs typeface="メイリオ"/>
                        </a:rPr>
                        <a:t> </a:t>
                      </a:r>
                      <a:r>
                        <a:rPr sz="1000" spc="-5" dirty="0" smtClean="0">
                          <a:latin typeface="Meiryo UI" panose="020B0604030504040204" pitchFamily="50" charset="-128"/>
                          <a:ea typeface="Meiryo UI" panose="020B0604030504040204" pitchFamily="50" charset="-128"/>
                          <a:cs typeface="メイリオ"/>
                        </a:rPr>
                        <a:t>7/10</a:t>
                      </a:r>
                      <a:r>
                        <a:rPr sz="1000" spc="-5" dirty="0">
                          <a:latin typeface="Meiryo UI" panose="020B0604030504040204" pitchFamily="50" charset="-128"/>
                          <a:ea typeface="Meiryo UI" panose="020B0604030504040204" pitchFamily="50" charset="-128"/>
                          <a:cs typeface="メイリオ"/>
                        </a:rPr>
                        <a:t>,</a:t>
                      </a:r>
                      <a:r>
                        <a:rPr sz="1000" spc="25" dirty="0">
                          <a:latin typeface="Meiryo UI" panose="020B0604030504040204" pitchFamily="50" charset="-128"/>
                          <a:ea typeface="Meiryo UI" panose="020B0604030504040204" pitchFamily="50" charset="-128"/>
                          <a:cs typeface="メイリオ"/>
                        </a:rPr>
                        <a:t> </a:t>
                      </a:r>
                      <a:r>
                        <a:rPr sz="1000" spc="-10" dirty="0">
                          <a:latin typeface="Meiryo UI" panose="020B0604030504040204" pitchFamily="50" charset="-128"/>
                          <a:ea typeface="Meiryo UI" panose="020B0604030504040204" pitchFamily="50" charset="-128"/>
                          <a:cs typeface="メイリオ"/>
                        </a:rPr>
                        <a:t>YEE-BE3</a:t>
                      </a:r>
                      <a:r>
                        <a:rPr sz="1000" spc="15" dirty="0">
                          <a:latin typeface="Meiryo UI" panose="020B0604030504040204" pitchFamily="50" charset="-128"/>
                          <a:ea typeface="Meiryo UI" panose="020B0604030504040204" pitchFamily="50" charset="-128"/>
                          <a:cs typeface="メイリオ"/>
                        </a:rPr>
                        <a:t> </a:t>
                      </a:r>
                      <a:r>
                        <a:rPr sz="1000" spc="-5" dirty="0">
                          <a:latin typeface="Meiryo UI" panose="020B0604030504040204" pitchFamily="50" charset="-128"/>
                          <a:ea typeface="Meiryo UI" panose="020B0604030504040204" pitchFamily="50" charset="-128"/>
                          <a:cs typeface="メイリオ"/>
                        </a:rPr>
                        <a:t>5/11,</a:t>
                      </a:r>
                      <a:r>
                        <a:rPr sz="1000" spc="5" dirty="0">
                          <a:latin typeface="Meiryo UI" panose="020B0604030504040204" pitchFamily="50" charset="-128"/>
                          <a:ea typeface="Meiryo UI" panose="020B0604030504040204" pitchFamily="50" charset="-128"/>
                          <a:cs typeface="メイリオ"/>
                        </a:rPr>
                        <a:t> </a:t>
                      </a:r>
                      <a:r>
                        <a:rPr sz="1000" spc="-10" dirty="0">
                          <a:latin typeface="Meiryo UI" panose="020B0604030504040204" pitchFamily="50" charset="-128"/>
                          <a:ea typeface="Meiryo UI" panose="020B0604030504040204" pitchFamily="50" charset="-128"/>
                          <a:cs typeface="メイリオ"/>
                        </a:rPr>
                        <a:t>Control4/7</a:t>
                      </a:r>
                      <a:r>
                        <a:rPr sz="1000" spc="-5" dirty="0">
                          <a:latin typeface="Meiryo UI" panose="020B0604030504040204" pitchFamily="50" charset="-128"/>
                          <a:ea typeface="Meiryo UI" panose="020B0604030504040204" pitchFamily="50" charset="-128"/>
                          <a:cs typeface="メイリオ"/>
                        </a:rPr>
                        <a:t>個の改変効</a:t>
                      </a:r>
                      <a:r>
                        <a:rPr sz="1000" spc="5" dirty="0">
                          <a:latin typeface="Meiryo UI" panose="020B0604030504040204" pitchFamily="50" charset="-128"/>
                          <a:ea typeface="Meiryo UI" panose="020B0604030504040204" pitchFamily="50" charset="-128"/>
                          <a:cs typeface="メイリオ"/>
                        </a:rPr>
                        <a:t>率</a:t>
                      </a:r>
                      <a:r>
                        <a:rPr sz="1000" spc="-15" dirty="0">
                          <a:latin typeface="Meiryo UI" panose="020B0604030504040204" pitchFamily="50" charset="-128"/>
                          <a:ea typeface="Meiryo UI" panose="020B0604030504040204" pitchFamily="50" charset="-128"/>
                          <a:cs typeface="メイリオ"/>
                        </a:rPr>
                        <a:t>)</a:t>
                      </a:r>
                      <a:r>
                        <a:rPr sz="1000" spc="-5" dirty="0">
                          <a:latin typeface="Meiryo UI" panose="020B0604030504040204" pitchFamily="50" charset="-128"/>
                          <a:ea typeface="Meiryo UI" panose="020B0604030504040204" pitchFamily="50" charset="-128"/>
                          <a:cs typeface="メイリオ"/>
                        </a:rPr>
                        <a:t>。</a:t>
                      </a:r>
                      <a:endParaRPr sz="1000" dirty="0">
                        <a:latin typeface="Meiryo UI" panose="020B0604030504040204" pitchFamily="50" charset="-128"/>
                        <a:ea typeface="Meiryo UI" panose="020B0604030504040204" pitchFamily="50" charset="-128"/>
                        <a:cs typeface="メイリオ"/>
                      </a:endParaRPr>
                    </a:p>
                  </a:txBody>
                  <a:tcPr marL="0" marR="0" marT="17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7800" algn="ctr">
                        <a:lnSpc>
                          <a:spcPct val="100000"/>
                        </a:lnSpc>
                        <a:spcBef>
                          <a:spcPts val="5"/>
                        </a:spcBef>
                      </a:pPr>
                      <a:r>
                        <a:rPr sz="1000" dirty="0" smtClean="0">
                          <a:latin typeface="Meiryo UI" panose="020B0604030504040204" pitchFamily="50" charset="-128"/>
                          <a:ea typeface="Meiryo UI" panose="020B0604030504040204" pitchFamily="50" charset="-128"/>
                          <a:cs typeface="メイリオ"/>
                        </a:rPr>
                        <a:t>2018.8</a:t>
                      </a:r>
                      <a:endParaRPr sz="1000" dirty="0">
                        <a:latin typeface="Meiryo UI" panose="020B0604030504040204" pitchFamily="50" charset="-128"/>
                        <a:ea typeface="Meiryo UI" panose="020B0604030504040204" pitchFamily="50" charset="-128"/>
                        <a:cs typeface="メイリオ"/>
                      </a:endParaRPr>
                    </a:p>
                    <a:p>
                      <a:pPr marL="118745" algn="ctr">
                        <a:lnSpc>
                          <a:spcPct val="100000"/>
                        </a:lnSpc>
                      </a:pPr>
                      <a:r>
                        <a:rPr sz="1000" spc="-5" dirty="0">
                          <a:latin typeface="Meiryo UI" panose="020B0604030504040204" pitchFamily="50" charset="-128"/>
                          <a:ea typeface="Meiryo UI" panose="020B0604030504040204" pitchFamily="50" charset="-128"/>
                          <a:cs typeface="メイリオ"/>
                        </a:rPr>
                        <a:t>Mor</a:t>
                      </a:r>
                      <a:r>
                        <a:rPr sz="1000" spc="-25" dirty="0">
                          <a:latin typeface="Meiryo UI" panose="020B0604030504040204" pitchFamily="50" charset="-128"/>
                          <a:ea typeface="Meiryo UI" panose="020B0604030504040204" pitchFamily="50" charset="-128"/>
                          <a:cs typeface="メイリオ"/>
                        </a:rPr>
                        <a:t> </a:t>
                      </a:r>
                      <a:r>
                        <a:rPr sz="1000" spc="-5" dirty="0">
                          <a:latin typeface="Meiryo UI" panose="020B0604030504040204" pitchFamily="50" charset="-128"/>
                          <a:ea typeface="Meiryo UI" panose="020B0604030504040204" pitchFamily="50" charset="-128"/>
                          <a:cs typeface="メイリオ"/>
                        </a:rPr>
                        <a:t>Ther</a:t>
                      </a:r>
                      <a:endParaRPr sz="1000" dirty="0">
                        <a:latin typeface="Meiryo UI" panose="020B0604030504040204" pitchFamily="50" charset="-128"/>
                        <a:ea typeface="Meiryo UI" panose="020B0604030504040204" pitchFamily="50" charset="-128"/>
                        <a:cs typeface="メイリオ"/>
                      </a:endParaRPr>
                    </a:p>
                  </a:txBody>
                  <a:tcPr marL="0" marR="0" marT="5758"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623271">
                <a:tc>
                  <a:txBody>
                    <a:bodyPr/>
                    <a:lstStyle/>
                    <a:p>
                      <a:pPr marL="81915" marR="76835" indent="126364">
                        <a:lnSpc>
                          <a:spcPct val="100000"/>
                        </a:lnSpc>
                        <a:spcBef>
                          <a:spcPts val="150"/>
                        </a:spcBef>
                      </a:pPr>
                      <a:r>
                        <a:rPr sz="1000" spc="-5" dirty="0" err="1" smtClean="0">
                          <a:latin typeface="Meiryo UI" panose="020B0604030504040204" pitchFamily="50" charset="-128"/>
                          <a:ea typeface="Meiryo UI" panose="020B0604030504040204" pitchFamily="50" charset="-128"/>
                          <a:cs typeface="メイリオ"/>
                        </a:rPr>
                        <a:t>中国</a:t>
                      </a:r>
                      <a:r>
                        <a:rPr sz="1000" spc="-5" dirty="0" smtClean="0">
                          <a:latin typeface="Meiryo UI" panose="020B0604030504040204" pitchFamily="50" charset="-128"/>
                          <a:ea typeface="Meiryo UI" panose="020B0604030504040204" pitchFamily="50" charset="-128"/>
                          <a:cs typeface="メイリオ"/>
                        </a:rPr>
                        <a:t>⑧</a:t>
                      </a:r>
                      <a:endParaRPr lang="en-US" sz="1000" spc="-5" dirty="0" smtClean="0">
                        <a:latin typeface="Meiryo UI" panose="020B0604030504040204" pitchFamily="50" charset="-128"/>
                        <a:ea typeface="Meiryo UI" panose="020B0604030504040204" pitchFamily="50" charset="-128"/>
                        <a:cs typeface="メイリオ"/>
                      </a:endParaRPr>
                    </a:p>
                    <a:p>
                      <a:pPr marL="81915" marR="76835" indent="126364">
                        <a:lnSpc>
                          <a:spcPct val="100000"/>
                        </a:lnSpc>
                        <a:spcBef>
                          <a:spcPts val="150"/>
                        </a:spcBef>
                      </a:pPr>
                      <a:r>
                        <a:rPr sz="1000" dirty="0" err="1" smtClean="0">
                          <a:latin typeface="Meiryo UI" panose="020B0604030504040204" pitchFamily="50" charset="-128"/>
                          <a:ea typeface="Meiryo UI" panose="020B0604030504040204" pitchFamily="50" charset="-128"/>
                          <a:cs typeface="メイリオ"/>
                        </a:rPr>
                        <a:t>中国科学院</a:t>
                      </a:r>
                      <a:r>
                        <a:rPr sz="1000" dirty="0" smtClean="0">
                          <a:latin typeface="Meiryo UI" panose="020B0604030504040204" pitchFamily="50" charset="-128"/>
                          <a:ea typeface="Meiryo UI" panose="020B0604030504040204" pitchFamily="50" charset="-128"/>
                          <a:cs typeface="メイリオ"/>
                        </a:rPr>
                        <a:t> </a:t>
                      </a:r>
                      <a:endParaRPr lang="en-US" sz="1000" dirty="0" smtClean="0">
                        <a:latin typeface="Meiryo UI" panose="020B0604030504040204" pitchFamily="50" charset="-128"/>
                        <a:ea typeface="Meiryo UI" panose="020B0604030504040204" pitchFamily="50" charset="-128"/>
                        <a:cs typeface="メイリオ"/>
                      </a:endParaRPr>
                    </a:p>
                    <a:p>
                      <a:pPr marL="80963" marR="76835" indent="7938" defTabSz="1169988">
                        <a:lnSpc>
                          <a:spcPct val="100000"/>
                        </a:lnSpc>
                        <a:spcBef>
                          <a:spcPts val="150"/>
                        </a:spcBef>
                      </a:pPr>
                      <a:r>
                        <a:rPr sz="1000" spc="-5" dirty="0" err="1" smtClean="0">
                          <a:latin typeface="Meiryo UI" panose="020B0604030504040204" pitchFamily="50" charset="-128"/>
                          <a:ea typeface="Meiryo UI" panose="020B0604030504040204" pitchFamily="50" charset="-128"/>
                          <a:cs typeface="メイリオ"/>
                        </a:rPr>
                        <a:t>神経科学</a:t>
                      </a:r>
                      <a:r>
                        <a:rPr sz="1000" dirty="0" err="1" smtClean="0">
                          <a:latin typeface="Meiryo UI" panose="020B0604030504040204" pitchFamily="50" charset="-128"/>
                          <a:ea typeface="Meiryo UI" panose="020B0604030504040204" pitchFamily="50" charset="-128"/>
                          <a:cs typeface="メイリオ"/>
                        </a:rPr>
                        <a:t>研究所</a:t>
                      </a:r>
                      <a:endParaRPr sz="1000" dirty="0">
                        <a:latin typeface="Meiryo UI" panose="020B0604030504040204" pitchFamily="50" charset="-128"/>
                        <a:ea typeface="Meiryo UI" panose="020B0604030504040204" pitchFamily="50" charset="-128"/>
                        <a:cs typeface="メイリオ"/>
                      </a:endParaRPr>
                    </a:p>
                  </a:txBody>
                  <a:tcPr marL="0" marR="0" marT="17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25"/>
                        </a:spcBef>
                      </a:pPr>
                      <a:endParaRPr sz="1050" dirty="0">
                        <a:latin typeface="Meiryo UI" panose="020B0604030504040204" pitchFamily="50" charset="-128"/>
                        <a:ea typeface="Meiryo UI" panose="020B0604030504040204" pitchFamily="50" charset="-128"/>
                        <a:cs typeface="Times New Roman"/>
                      </a:endParaRPr>
                    </a:p>
                    <a:p>
                      <a:pPr marL="164465" marR="122555" indent="-88900">
                        <a:lnSpc>
                          <a:spcPct val="100000"/>
                        </a:lnSpc>
                        <a:spcBef>
                          <a:spcPts val="5"/>
                        </a:spcBef>
                      </a:pPr>
                      <a:r>
                        <a:rPr sz="1000" dirty="0">
                          <a:latin typeface="Meiryo UI" panose="020B0604030504040204" pitchFamily="50" charset="-128"/>
                          <a:ea typeface="Meiryo UI" panose="020B0604030504040204" pitchFamily="50" charset="-128"/>
                          <a:cs typeface="メイリオ"/>
                        </a:rPr>
                        <a:t>・</a:t>
                      </a:r>
                      <a:r>
                        <a:rPr sz="1000" dirty="0" err="1" smtClean="0">
                          <a:latin typeface="Meiryo UI" panose="020B0604030504040204" pitchFamily="50" charset="-128"/>
                          <a:ea typeface="Meiryo UI" panose="020B0604030504040204" pitchFamily="50" charset="-128"/>
                          <a:cs typeface="メイリオ"/>
                        </a:rPr>
                        <a:t>ヒト受精胚</a:t>
                      </a:r>
                      <a:endParaRPr lang="en-US" sz="1000" dirty="0" smtClean="0">
                        <a:latin typeface="Meiryo UI" panose="020B0604030504040204" pitchFamily="50" charset="-128"/>
                        <a:ea typeface="Meiryo UI" panose="020B0604030504040204" pitchFamily="50" charset="-128"/>
                        <a:cs typeface="メイリオ"/>
                      </a:endParaRPr>
                    </a:p>
                    <a:p>
                      <a:pPr marL="164465" marR="122555" indent="-88900">
                        <a:lnSpc>
                          <a:spcPct val="100000"/>
                        </a:lnSpc>
                        <a:spcBef>
                          <a:spcPts val="5"/>
                        </a:spcBef>
                      </a:pPr>
                      <a:r>
                        <a:rPr sz="1000" spc="-10" dirty="0" err="1" smtClean="0">
                          <a:latin typeface="Meiryo UI" panose="020B0604030504040204" pitchFamily="50" charset="-128"/>
                          <a:ea typeface="Meiryo UI" panose="020B0604030504040204" pitchFamily="50" charset="-128"/>
                          <a:cs typeface="メイリオ"/>
                        </a:rPr>
                        <a:t>CRISPR</a:t>
                      </a:r>
                      <a:r>
                        <a:rPr sz="1000" spc="-5" dirty="0" err="1">
                          <a:latin typeface="Meiryo UI" panose="020B0604030504040204" pitchFamily="50" charset="-128"/>
                          <a:ea typeface="Meiryo UI" panose="020B0604030504040204" pitchFamily="50" charset="-128"/>
                          <a:cs typeface="メイリオ"/>
                        </a:rPr>
                        <a:t>法の確認</a:t>
                      </a:r>
                      <a:endParaRPr sz="1000" dirty="0">
                        <a:latin typeface="Meiryo UI" panose="020B0604030504040204" pitchFamily="50" charset="-128"/>
                        <a:ea typeface="Meiryo UI" panose="020B0604030504040204" pitchFamily="50" charset="-128"/>
                        <a:cs typeface="メイリオ"/>
                      </a:endParaRPr>
                    </a:p>
                  </a:txBody>
                  <a:tcPr marL="0" marR="0" marT="287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7470" marR="78740">
                        <a:lnSpc>
                          <a:spcPct val="100000"/>
                        </a:lnSpc>
                        <a:spcBef>
                          <a:spcPts val="150"/>
                        </a:spcBef>
                      </a:pPr>
                      <a:r>
                        <a:rPr sz="1000" spc="-5" dirty="0">
                          <a:latin typeface="Meiryo UI" panose="020B0604030504040204" pitchFamily="50" charset="-128"/>
                          <a:ea typeface="Meiryo UI" panose="020B0604030504040204" pitchFamily="50" charset="-128"/>
                          <a:cs typeface="メイリオ"/>
                        </a:rPr>
                        <a:t>【</a:t>
                      </a:r>
                      <a:r>
                        <a:rPr sz="1000" i="1" spc="-5" dirty="0">
                          <a:latin typeface="Meiryo UI" panose="020B0604030504040204" pitchFamily="50" charset="-128"/>
                          <a:ea typeface="Meiryo UI" panose="020B0604030504040204" pitchFamily="50" charset="-128"/>
                          <a:cs typeface="メイリオ"/>
                        </a:rPr>
                        <a:t>OCT4</a:t>
                      </a:r>
                      <a:r>
                        <a:rPr sz="1000" spc="-5" dirty="0">
                          <a:latin typeface="Meiryo UI" panose="020B0604030504040204" pitchFamily="50" charset="-128"/>
                          <a:ea typeface="Meiryo UI" panose="020B0604030504040204" pitchFamily="50" charset="-128"/>
                          <a:cs typeface="メイリオ"/>
                        </a:rPr>
                        <a:t>】</a:t>
                      </a:r>
                      <a:r>
                        <a:rPr sz="1000" spc="-5" dirty="0" smtClean="0">
                          <a:latin typeface="Meiryo UI" panose="020B0604030504040204" pitchFamily="50" charset="-128"/>
                          <a:ea typeface="Meiryo UI" panose="020B0604030504040204" pitchFamily="50" charset="-128"/>
                          <a:cs typeface="メイリオ"/>
                        </a:rPr>
                        <a:t>受精胚や胚</a:t>
                      </a:r>
                      <a:r>
                        <a:rPr sz="1000" dirty="0" smtClean="0">
                          <a:latin typeface="Meiryo UI" panose="020B0604030504040204" pitchFamily="50" charset="-128"/>
                          <a:ea typeface="Meiryo UI" panose="020B0604030504040204" pitchFamily="50" charset="-128"/>
                          <a:cs typeface="メイリオ"/>
                        </a:rPr>
                        <a:t>性幹細胞で特異的に発</a:t>
                      </a:r>
                      <a:r>
                        <a:rPr sz="1000" spc="-5" dirty="0" smtClean="0">
                          <a:latin typeface="Meiryo UI" panose="020B0604030504040204" pitchFamily="50" charset="-128"/>
                          <a:ea typeface="Meiryo UI" panose="020B0604030504040204" pitchFamily="50" charset="-128"/>
                          <a:cs typeface="メイリオ"/>
                        </a:rPr>
                        <a:t>現している遺伝子【</a:t>
                      </a:r>
                      <a:r>
                        <a:rPr sz="1000" i="1" spc="-5" dirty="0">
                          <a:latin typeface="Meiryo UI" panose="020B0604030504040204" pitchFamily="50" charset="-128"/>
                          <a:ea typeface="Meiryo UI" panose="020B0604030504040204" pitchFamily="50" charset="-128"/>
                          <a:cs typeface="メイリオ"/>
                        </a:rPr>
                        <a:t>GATA6</a:t>
                      </a:r>
                      <a:r>
                        <a:rPr sz="1000" spc="-5" dirty="0">
                          <a:latin typeface="Meiryo UI" panose="020B0604030504040204" pitchFamily="50" charset="-128"/>
                          <a:ea typeface="Meiryo UI" panose="020B0604030504040204" pitchFamily="50" charset="-128"/>
                          <a:cs typeface="メイリオ"/>
                        </a:rPr>
                        <a:t>】</a:t>
                      </a:r>
                      <a:endParaRPr sz="1000" dirty="0">
                        <a:latin typeface="Meiryo UI" panose="020B0604030504040204" pitchFamily="50" charset="-128"/>
                        <a:ea typeface="Meiryo UI" panose="020B0604030504040204" pitchFamily="50" charset="-128"/>
                        <a:cs typeface="メイリオ"/>
                      </a:endParaRPr>
                    </a:p>
                  </a:txBody>
                  <a:tcPr marL="0" marR="0" marT="17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0"/>
                        </a:spcBef>
                      </a:pPr>
                      <a:endParaRPr sz="1800" dirty="0">
                        <a:latin typeface="Meiryo UI" panose="020B0604030504040204" pitchFamily="50" charset="-128"/>
                        <a:ea typeface="Meiryo UI" panose="020B0604030504040204" pitchFamily="50" charset="-128"/>
                        <a:cs typeface="Times New Roman"/>
                      </a:endParaRPr>
                    </a:p>
                    <a:p>
                      <a:pPr algn="ctr">
                        <a:lnSpc>
                          <a:spcPct val="100000"/>
                        </a:lnSpc>
                        <a:spcBef>
                          <a:spcPts val="5"/>
                        </a:spcBef>
                      </a:pPr>
                      <a:r>
                        <a:rPr sz="1000" spc="-5" dirty="0">
                          <a:latin typeface="Meiryo UI" panose="020B0604030504040204" pitchFamily="50" charset="-128"/>
                          <a:ea typeface="Meiryo UI" panose="020B0604030504040204" pitchFamily="50" charset="-128"/>
                          <a:cs typeface="メイリオ"/>
                        </a:rPr>
                        <a:t>3PN胚</a:t>
                      </a:r>
                      <a:endParaRPr sz="1000" dirty="0">
                        <a:latin typeface="Meiryo UI" panose="020B0604030504040204" pitchFamily="50" charset="-128"/>
                        <a:ea typeface="Meiryo UI" panose="020B0604030504040204" pitchFamily="50" charset="-128"/>
                        <a:cs typeface="メイリオ"/>
                      </a:endParaRPr>
                    </a:p>
                  </a:txBody>
                  <a:tcPr marL="0" marR="0" marT="575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7470">
                        <a:lnSpc>
                          <a:spcPct val="100000"/>
                        </a:lnSpc>
                        <a:spcBef>
                          <a:spcPts val="150"/>
                        </a:spcBef>
                      </a:pPr>
                      <a:r>
                        <a:rPr sz="1000" spc="-5" dirty="0">
                          <a:latin typeface="Meiryo UI" panose="020B0604030504040204" pitchFamily="50" charset="-128"/>
                          <a:ea typeface="Meiryo UI" panose="020B0604030504040204" pitchFamily="50" charset="-128"/>
                          <a:cs typeface="メイリオ"/>
                        </a:rPr>
                        <a:t>ヒト胚への効率、精密な遺伝子編</a:t>
                      </a:r>
                      <a:r>
                        <a:rPr sz="1000" spc="5" dirty="0">
                          <a:latin typeface="Meiryo UI" panose="020B0604030504040204" pitchFamily="50" charset="-128"/>
                          <a:ea typeface="Meiryo UI" panose="020B0604030504040204" pitchFamily="50" charset="-128"/>
                          <a:cs typeface="メイリオ"/>
                        </a:rPr>
                        <a:t>集</a:t>
                      </a:r>
                      <a:r>
                        <a:rPr sz="1000" spc="-5" dirty="0">
                          <a:latin typeface="Meiryo UI" panose="020B0604030504040204" pitchFamily="50" charset="-128"/>
                          <a:ea typeface="Meiryo UI" panose="020B0604030504040204" pitchFamily="50" charset="-128"/>
                          <a:cs typeface="メイリオ"/>
                        </a:rPr>
                        <a:t>法Tild-CRISPR</a:t>
                      </a:r>
                      <a:endParaRPr sz="1000" dirty="0">
                        <a:latin typeface="Meiryo UI" panose="020B0604030504040204" pitchFamily="50" charset="-128"/>
                        <a:ea typeface="Meiryo UI" panose="020B0604030504040204" pitchFamily="50" charset="-128"/>
                        <a:cs typeface="メイリオ"/>
                      </a:endParaRPr>
                    </a:p>
                    <a:p>
                      <a:pPr marL="77470" marR="80645" algn="just">
                        <a:lnSpc>
                          <a:spcPct val="100000"/>
                        </a:lnSpc>
                      </a:pPr>
                      <a:r>
                        <a:rPr sz="1000" spc="-10" dirty="0">
                          <a:latin typeface="Meiryo UI" panose="020B0604030504040204" pitchFamily="50" charset="-128"/>
                          <a:ea typeface="Meiryo UI" panose="020B0604030504040204" pitchFamily="50" charset="-128"/>
                          <a:cs typeface="メイリオ"/>
                        </a:rPr>
                        <a:t>（targeted integration with </a:t>
                      </a:r>
                      <a:r>
                        <a:rPr sz="1000" spc="-5" dirty="0">
                          <a:latin typeface="Meiryo UI" panose="020B0604030504040204" pitchFamily="50" charset="-128"/>
                          <a:ea typeface="Meiryo UI" panose="020B0604030504040204" pitchFamily="50" charset="-128"/>
                          <a:cs typeface="メイリオ"/>
                        </a:rPr>
                        <a:t>linearized</a:t>
                      </a:r>
                      <a:r>
                        <a:rPr sz="1000" spc="-229" dirty="0">
                          <a:latin typeface="Meiryo UI" panose="020B0604030504040204" pitchFamily="50" charset="-128"/>
                          <a:ea typeface="Meiryo UI" panose="020B0604030504040204" pitchFamily="50" charset="-128"/>
                          <a:cs typeface="メイリオ"/>
                        </a:rPr>
                        <a:t> </a:t>
                      </a:r>
                      <a:r>
                        <a:rPr sz="1000" spc="-10" dirty="0">
                          <a:latin typeface="Meiryo UI" panose="020B0604030504040204" pitchFamily="50" charset="-128"/>
                          <a:ea typeface="Meiryo UI" panose="020B0604030504040204" pitchFamily="50" charset="-128"/>
                          <a:cs typeface="メイリオ"/>
                        </a:rPr>
                        <a:t>dsDNA-CRISPR） </a:t>
                      </a:r>
                      <a:r>
                        <a:rPr sz="1000" spc="-5" dirty="0">
                          <a:latin typeface="Meiryo UI" panose="020B0604030504040204" pitchFamily="50" charset="-128"/>
                          <a:ea typeface="Meiryo UI" panose="020B0604030504040204" pitchFamily="50" charset="-128"/>
                          <a:cs typeface="メイリオ"/>
                        </a:rPr>
                        <a:t>を 開発</a:t>
                      </a:r>
                      <a:r>
                        <a:rPr sz="1000" dirty="0">
                          <a:latin typeface="Meiryo UI" panose="020B0604030504040204" pitchFamily="50" charset="-128"/>
                          <a:ea typeface="Meiryo UI" panose="020B0604030504040204" pitchFamily="50" charset="-128"/>
                          <a:cs typeface="メイリオ"/>
                        </a:rPr>
                        <a:t>（21/101</a:t>
                      </a:r>
                      <a:r>
                        <a:rPr sz="1000" spc="-5" dirty="0">
                          <a:latin typeface="Meiryo UI" panose="020B0604030504040204" pitchFamily="50" charset="-128"/>
                          <a:ea typeface="Meiryo UI" panose="020B0604030504040204" pitchFamily="50" charset="-128"/>
                          <a:cs typeface="メイリオ"/>
                        </a:rPr>
                        <a:t>割球,</a:t>
                      </a:r>
                      <a:r>
                        <a:rPr sz="1000" spc="10" dirty="0">
                          <a:latin typeface="Meiryo UI" panose="020B0604030504040204" pitchFamily="50" charset="-128"/>
                          <a:ea typeface="Meiryo UI" panose="020B0604030504040204" pitchFamily="50" charset="-128"/>
                          <a:cs typeface="メイリオ"/>
                        </a:rPr>
                        <a:t> </a:t>
                      </a:r>
                      <a:r>
                        <a:rPr sz="1000" dirty="0">
                          <a:latin typeface="Meiryo UI" panose="020B0604030504040204" pitchFamily="50" charset="-128"/>
                          <a:ea typeface="Meiryo UI" panose="020B0604030504040204" pitchFamily="50" charset="-128"/>
                          <a:cs typeface="メイリオ"/>
                        </a:rPr>
                        <a:t>10/14</a:t>
                      </a:r>
                      <a:r>
                        <a:rPr sz="1000" spc="-5" dirty="0">
                          <a:latin typeface="Meiryo UI" panose="020B0604030504040204" pitchFamily="50" charset="-128"/>
                          <a:ea typeface="Meiryo UI" panose="020B0604030504040204" pitchFamily="50" charset="-128"/>
                          <a:cs typeface="メイリオ"/>
                        </a:rPr>
                        <a:t>胚（従来法は各1/60,</a:t>
                      </a:r>
                      <a:r>
                        <a:rPr sz="1000" spc="20" dirty="0">
                          <a:latin typeface="Meiryo UI" panose="020B0604030504040204" pitchFamily="50" charset="-128"/>
                          <a:ea typeface="Meiryo UI" panose="020B0604030504040204" pitchFamily="50" charset="-128"/>
                          <a:cs typeface="メイリオ"/>
                        </a:rPr>
                        <a:t> </a:t>
                      </a:r>
                      <a:r>
                        <a:rPr sz="1000" spc="-5" dirty="0">
                          <a:latin typeface="Meiryo UI" panose="020B0604030504040204" pitchFamily="50" charset="-128"/>
                          <a:ea typeface="Meiryo UI" panose="020B0604030504040204" pitchFamily="50" charset="-128"/>
                          <a:cs typeface="メイリオ"/>
                        </a:rPr>
                        <a:t>1/9）</a:t>
                      </a:r>
                      <a:r>
                        <a:rPr sz="1000" spc="-5" dirty="0" smtClean="0">
                          <a:latin typeface="Meiryo UI" panose="020B0604030504040204" pitchFamily="50" charset="-128"/>
                          <a:ea typeface="Meiryo UI" panose="020B0604030504040204" pitchFamily="50" charset="-128"/>
                          <a:cs typeface="メイリオ"/>
                        </a:rPr>
                        <a:t>の改変効率</a:t>
                      </a:r>
                      <a:r>
                        <a:rPr sz="1000" spc="-5" dirty="0">
                          <a:latin typeface="Meiryo UI" panose="020B0604030504040204" pitchFamily="50" charset="-128"/>
                          <a:ea typeface="Meiryo UI" panose="020B0604030504040204" pitchFamily="50" charset="-128"/>
                          <a:cs typeface="メイリオ"/>
                        </a:rPr>
                        <a:t>。3PN胚の</a:t>
                      </a:r>
                      <a:r>
                        <a:rPr sz="1000" i="1" spc="-5" dirty="0">
                          <a:latin typeface="Meiryo UI" panose="020B0604030504040204" pitchFamily="50" charset="-128"/>
                          <a:ea typeface="Meiryo UI" panose="020B0604030504040204" pitchFamily="50" charset="-128"/>
                          <a:cs typeface="メイリオ"/>
                        </a:rPr>
                        <a:t>OCT4</a:t>
                      </a:r>
                      <a:r>
                        <a:rPr sz="1000" spc="-5" dirty="0">
                          <a:latin typeface="Meiryo UI" panose="020B0604030504040204" pitchFamily="50" charset="-128"/>
                          <a:ea typeface="Meiryo UI" panose="020B0604030504040204" pitchFamily="50" charset="-128"/>
                          <a:cs typeface="メイリオ"/>
                        </a:rPr>
                        <a:t>/</a:t>
                      </a:r>
                      <a:r>
                        <a:rPr sz="1000" i="1" spc="-5" dirty="0">
                          <a:latin typeface="Meiryo UI" panose="020B0604030504040204" pitchFamily="50" charset="-128"/>
                          <a:ea typeface="Meiryo UI" panose="020B0604030504040204" pitchFamily="50" charset="-128"/>
                          <a:cs typeface="メイリオ"/>
                        </a:rPr>
                        <a:t>GATA6</a:t>
                      </a:r>
                      <a:r>
                        <a:rPr sz="1000" spc="-5" dirty="0">
                          <a:latin typeface="Meiryo UI" panose="020B0604030504040204" pitchFamily="50" charset="-128"/>
                          <a:ea typeface="Meiryo UI" panose="020B0604030504040204" pitchFamily="50" charset="-128"/>
                          <a:cs typeface="メイリオ"/>
                        </a:rPr>
                        <a:t>同時編集</a:t>
                      </a:r>
                      <a:r>
                        <a:rPr sz="1000" spc="5" dirty="0">
                          <a:latin typeface="Meiryo UI" panose="020B0604030504040204" pitchFamily="50" charset="-128"/>
                          <a:ea typeface="Meiryo UI" panose="020B0604030504040204" pitchFamily="50" charset="-128"/>
                          <a:cs typeface="メイリオ"/>
                        </a:rPr>
                        <a:t>は</a:t>
                      </a:r>
                      <a:r>
                        <a:rPr sz="1000" dirty="0">
                          <a:latin typeface="Meiryo UI" panose="020B0604030504040204" pitchFamily="50" charset="-128"/>
                          <a:ea typeface="Meiryo UI" panose="020B0604030504040204" pitchFamily="50" charset="-128"/>
                          <a:cs typeface="メイリオ"/>
                        </a:rPr>
                        <a:t>4/137</a:t>
                      </a:r>
                      <a:r>
                        <a:rPr sz="1000" spc="-5" dirty="0">
                          <a:latin typeface="Meiryo UI" panose="020B0604030504040204" pitchFamily="50" charset="-128"/>
                          <a:ea typeface="Meiryo UI" panose="020B0604030504040204" pitchFamily="50" charset="-128"/>
                          <a:cs typeface="メイリオ"/>
                        </a:rPr>
                        <a:t>割球</a:t>
                      </a:r>
                      <a:r>
                        <a:rPr sz="1000" spc="5" dirty="0">
                          <a:latin typeface="Meiryo UI" panose="020B0604030504040204" pitchFamily="50" charset="-128"/>
                          <a:ea typeface="Meiryo UI" panose="020B0604030504040204" pitchFamily="50" charset="-128"/>
                          <a:cs typeface="メイリオ"/>
                        </a:rPr>
                        <a:t>）</a:t>
                      </a:r>
                      <a:r>
                        <a:rPr sz="1000" spc="-5" dirty="0">
                          <a:latin typeface="Meiryo UI" panose="020B0604030504040204" pitchFamily="50" charset="-128"/>
                          <a:ea typeface="Meiryo UI" panose="020B0604030504040204" pitchFamily="50" charset="-128"/>
                          <a:cs typeface="メイリオ"/>
                        </a:rPr>
                        <a:t>。</a:t>
                      </a:r>
                      <a:endParaRPr sz="1000" dirty="0">
                        <a:latin typeface="Meiryo UI" panose="020B0604030504040204" pitchFamily="50" charset="-128"/>
                        <a:ea typeface="Meiryo UI" panose="020B0604030504040204" pitchFamily="50" charset="-128"/>
                        <a:cs typeface="メイリオ"/>
                      </a:endParaRPr>
                    </a:p>
                  </a:txBody>
                  <a:tcPr marL="0" marR="0" marT="17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7800" algn="ctr">
                        <a:lnSpc>
                          <a:spcPct val="100000"/>
                        </a:lnSpc>
                        <a:spcBef>
                          <a:spcPts val="5"/>
                        </a:spcBef>
                      </a:pPr>
                      <a:r>
                        <a:rPr sz="1000" dirty="0" smtClean="0">
                          <a:latin typeface="Meiryo UI" panose="020B0604030504040204" pitchFamily="50" charset="-128"/>
                          <a:ea typeface="Meiryo UI" panose="020B0604030504040204" pitchFamily="50" charset="-128"/>
                          <a:cs typeface="メイリオ"/>
                        </a:rPr>
                        <a:t>2018.5</a:t>
                      </a:r>
                      <a:endParaRPr sz="1000" dirty="0">
                        <a:latin typeface="Meiryo UI" panose="020B0604030504040204" pitchFamily="50" charset="-128"/>
                        <a:ea typeface="Meiryo UI" panose="020B0604030504040204" pitchFamily="50" charset="-128"/>
                        <a:cs typeface="メイリオ"/>
                      </a:endParaRPr>
                    </a:p>
                    <a:p>
                      <a:pPr marL="146050" algn="ctr">
                        <a:lnSpc>
                          <a:spcPct val="100000"/>
                        </a:lnSpc>
                      </a:pPr>
                      <a:r>
                        <a:rPr sz="1000" spc="-5" dirty="0">
                          <a:latin typeface="Meiryo UI" panose="020B0604030504040204" pitchFamily="50" charset="-128"/>
                          <a:ea typeface="Meiryo UI" panose="020B0604030504040204" pitchFamily="50" charset="-128"/>
                          <a:cs typeface="メイリオ"/>
                        </a:rPr>
                        <a:t>Dev</a:t>
                      </a:r>
                      <a:r>
                        <a:rPr sz="1000" spc="-25" dirty="0">
                          <a:latin typeface="Meiryo UI" panose="020B0604030504040204" pitchFamily="50" charset="-128"/>
                          <a:ea typeface="Meiryo UI" panose="020B0604030504040204" pitchFamily="50" charset="-128"/>
                          <a:cs typeface="メイリオ"/>
                        </a:rPr>
                        <a:t> </a:t>
                      </a:r>
                      <a:r>
                        <a:rPr sz="1000" spc="-5" dirty="0">
                          <a:latin typeface="Meiryo UI" panose="020B0604030504040204" pitchFamily="50" charset="-128"/>
                          <a:ea typeface="Meiryo UI" panose="020B0604030504040204" pitchFamily="50" charset="-128"/>
                          <a:cs typeface="メイリオ"/>
                        </a:rPr>
                        <a:t>Cell</a:t>
                      </a:r>
                      <a:endParaRPr sz="1000" dirty="0">
                        <a:latin typeface="Meiryo UI" panose="020B0604030504040204" pitchFamily="50" charset="-128"/>
                        <a:ea typeface="Meiryo UI" panose="020B0604030504040204" pitchFamily="50" charset="-128"/>
                        <a:cs typeface="メイリオ"/>
                      </a:endParaRPr>
                    </a:p>
                  </a:txBody>
                  <a:tcPr marL="0" marR="0" marT="2879"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017726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図 100"/>
          <p:cNvPicPr>
            <a:picLocks noChangeAspect="1"/>
          </p:cNvPicPr>
          <p:nvPr/>
        </p:nvPicPr>
        <p:blipFill>
          <a:blip r:embed="rId2"/>
          <a:stretch>
            <a:fillRect/>
          </a:stretch>
        </p:blipFill>
        <p:spPr>
          <a:xfrm>
            <a:off x="-21743" y="4445267"/>
            <a:ext cx="2960084" cy="2407783"/>
          </a:xfrm>
          <a:prstGeom prst="rect">
            <a:avLst/>
          </a:prstGeom>
        </p:spPr>
      </p:pic>
      <p:grpSp>
        <p:nvGrpSpPr>
          <p:cNvPr id="9" name="グループ化 8"/>
          <p:cNvGrpSpPr/>
          <p:nvPr/>
        </p:nvGrpSpPr>
        <p:grpSpPr>
          <a:xfrm>
            <a:off x="2783001" y="173881"/>
            <a:ext cx="6834433" cy="6579909"/>
            <a:chOff x="2678783" y="147993"/>
            <a:chExt cx="6834433" cy="6579909"/>
          </a:xfrm>
          <a:effectLst>
            <a:glow rad="101600">
              <a:schemeClr val="accent2">
                <a:satMod val="175000"/>
                <a:alpha val="40000"/>
              </a:schemeClr>
            </a:glow>
          </a:effectLst>
        </p:grpSpPr>
        <p:sp>
          <p:nvSpPr>
            <p:cNvPr id="3" name="楕円 2"/>
            <p:cNvSpPr/>
            <p:nvPr/>
          </p:nvSpPr>
          <p:spPr>
            <a:xfrm>
              <a:off x="2678783" y="147993"/>
              <a:ext cx="6834433" cy="6579909"/>
            </a:xfrm>
            <a:prstGeom prst="ellipse">
              <a:avLst/>
            </a:prstGeom>
            <a:solidFill>
              <a:schemeClr val="bg1"/>
            </a:solidFill>
            <a:ln w="38100">
              <a:solidFill>
                <a:srgbClr val="C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p:cNvSpPr/>
            <p:nvPr/>
          </p:nvSpPr>
          <p:spPr>
            <a:xfrm>
              <a:off x="2770360" y="226337"/>
              <a:ext cx="6645244" cy="6427959"/>
            </a:xfrm>
            <a:prstGeom prst="ellipse">
              <a:avLst/>
            </a:prstGeom>
            <a:solidFill>
              <a:schemeClr val="bg1"/>
            </a:solidFill>
            <a:ln w="38100">
              <a:solidFill>
                <a:schemeClr val="accent2">
                  <a:lumMod val="60000"/>
                  <a:lumOff val="40000"/>
                </a:schemeClr>
              </a:solidFill>
              <a:prstDash val="sysDot"/>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涙形 4"/>
          <p:cNvSpPr/>
          <p:nvPr/>
        </p:nvSpPr>
        <p:spPr>
          <a:xfrm rot="11510656">
            <a:off x="4086284" y="2445170"/>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rot="13502564">
            <a:off x="4133282" y="2889957"/>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涙形 86"/>
          <p:cNvSpPr/>
          <p:nvPr/>
        </p:nvSpPr>
        <p:spPr>
          <a:xfrm rot="13502564">
            <a:off x="4086283" y="330225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涙形 91"/>
          <p:cNvSpPr/>
          <p:nvPr/>
        </p:nvSpPr>
        <p:spPr>
          <a:xfrm rot="15032568">
            <a:off x="4024952" y="3667126"/>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涙形 95"/>
          <p:cNvSpPr/>
          <p:nvPr/>
        </p:nvSpPr>
        <p:spPr>
          <a:xfrm rot="1923819">
            <a:off x="3193186" y="3902705"/>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涙形 96"/>
          <p:cNvSpPr/>
          <p:nvPr/>
        </p:nvSpPr>
        <p:spPr>
          <a:xfrm rot="15619428">
            <a:off x="3733246" y="3956791"/>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涙形 97"/>
          <p:cNvSpPr/>
          <p:nvPr/>
        </p:nvSpPr>
        <p:spPr>
          <a:xfrm rot="3125780">
            <a:off x="3307608" y="3494265"/>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涙形 98"/>
          <p:cNvSpPr/>
          <p:nvPr/>
        </p:nvSpPr>
        <p:spPr>
          <a:xfrm rot="6494414">
            <a:off x="3640325" y="2328178"/>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涙形 99"/>
          <p:cNvSpPr/>
          <p:nvPr/>
        </p:nvSpPr>
        <p:spPr>
          <a:xfrm rot="3850196">
            <a:off x="3467924" y="2622053"/>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Freeform 43"/>
          <p:cNvSpPr>
            <a:spLocks/>
          </p:cNvSpPr>
          <p:nvPr/>
        </p:nvSpPr>
        <p:spPr bwMode="auto">
          <a:xfrm rot="10441033">
            <a:off x="3458612" y="2603409"/>
            <a:ext cx="682625" cy="1500187"/>
          </a:xfrm>
          <a:custGeom>
            <a:avLst/>
            <a:gdLst>
              <a:gd name="T0" fmla="*/ 378 w 430"/>
              <a:gd name="T1" fmla="*/ 568 h 945"/>
              <a:gd name="T2" fmla="*/ 333 w 430"/>
              <a:gd name="T3" fmla="*/ 704 h 945"/>
              <a:gd name="T4" fmla="*/ 333 w 430"/>
              <a:gd name="T5" fmla="*/ 296 h 945"/>
              <a:gd name="T6" fmla="*/ 423 w 430"/>
              <a:gd name="T7" fmla="*/ 114 h 945"/>
              <a:gd name="T8" fmla="*/ 378 w 430"/>
              <a:gd name="T9" fmla="*/ 23 h 945"/>
              <a:gd name="T10" fmla="*/ 242 w 430"/>
              <a:gd name="T11" fmla="*/ 250 h 945"/>
              <a:gd name="T12" fmla="*/ 242 w 430"/>
              <a:gd name="T13" fmla="*/ 522 h 945"/>
              <a:gd name="T14" fmla="*/ 151 w 430"/>
              <a:gd name="T15" fmla="*/ 885 h 945"/>
              <a:gd name="T16" fmla="*/ 15 w 430"/>
              <a:gd name="T17" fmla="*/ 885 h 945"/>
              <a:gd name="T18" fmla="*/ 61 w 430"/>
              <a:gd name="T19" fmla="*/ 522 h 945"/>
              <a:gd name="T20" fmla="*/ 151 w 430"/>
              <a:gd name="T21" fmla="*/ 16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0" h="945">
                <a:moveTo>
                  <a:pt x="378" y="568"/>
                </a:moveTo>
                <a:cubicBezTo>
                  <a:pt x="359" y="658"/>
                  <a:pt x="340" y="749"/>
                  <a:pt x="333" y="704"/>
                </a:cubicBezTo>
                <a:cubicBezTo>
                  <a:pt x="326" y="659"/>
                  <a:pt x="318" y="394"/>
                  <a:pt x="333" y="296"/>
                </a:cubicBezTo>
                <a:cubicBezTo>
                  <a:pt x="348" y="198"/>
                  <a:pt x="416" y="159"/>
                  <a:pt x="423" y="114"/>
                </a:cubicBezTo>
                <a:cubicBezTo>
                  <a:pt x="430" y="69"/>
                  <a:pt x="408" y="0"/>
                  <a:pt x="378" y="23"/>
                </a:cubicBezTo>
                <a:cubicBezTo>
                  <a:pt x="348" y="46"/>
                  <a:pt x="265" y="167"/>
                  <a:pt x="242" y="250"/>
                </a:cubicBezTo>
                <a:cubicBezTo>
                  <a:pt x="219" y="333"/>
                  <a:pt x="257" y="416"/>
                  <a:pt x="242" y="522"/>
                </a:cubicBezTo>
                <a:cubicBezTo>
                  <a:pt x="227" y="628"/>
                  <a:pt x="189" y="825"/>
                  <a:pt x="151" y="885"/>
                </a:cubicBezTo>
                <a:cubicBezTo>
                  <a:pt x="113" y="945"/>
                  <a:pt x="30" y="945"/>
                  <a:pt x="15" y="885"/>
                </a:cubicBezTo>
                <a:cubicBezTo>
                  <a:pt x="0" y="825"/>
                  <a:pt x="38" y="643"/>
                  <a:pt x="61" y="522"/>
                </a:cubicBezTo>
                <a:cubicBezTo>
                  <a:pt x="84" y="401"/>
                  <a:pt x="117" y="280"/>
                  <a:pt x="151" y="160"/>
                </a:cubicBezTo>
              </a:path>
            </a:pathLst>
          </a:custGeom>
          <a:noFill/>
          <a:ln w="1016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94" name="涙形 93"/>
          <p:cNvSpPr/>
          <p:nvPr/>
        </p:nvSpPr>
        <p:spPr>
          <a:xfrm rot="1549117">
            <a:off x="3187159" y="314771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星 32 6"/>
          <p:cNvSpPr/>
          <p:nvPr/>
        </p:nvSpPr>
        <p:spPr>
          <a:xfrm>
            <a:off x="6357724" y="2328716"/>
            <a:ext cx="2234939" cy="2185415"/>
          </a:xfrm>
          <a:prstGeom prst="star32">
            <a:avLst>
              <a:gd name="adj" fmla="val 48418"/>
            </a:avLst>
          </a:prstGeom>
          <a:noFill/>
          <a:ln w="19050">
            <a:solidFill>
              <a:schemeClr val="accent6">
                <a:lumMod val="50000"/>
              </a:schemeClr>
            </a:solidFill>
            <a:prstDash val="sysDo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6441726" y="2390345"/>
            <a:ext cx="2064385" cy="2060520"/>
          </a:xfrm>
          <a:prstGeom prst="ellipse">
            <a:avLst/>
          </a:prstGeom>
          <a:noFill/>
          <a:ln>
            <a:solidFill>
              <a:srgbClr val="FFC000"/>
            </a:solidFill>
            <a:prstDash val="lgDashDot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149210" y="1732303"/>
            <a:ext cx="606582" cy="669230"/>
          </a:xfrm>
          <a:prstGeom prst="rect">
            <a:avLst/>
          </a:prstGeom>
          <a:noFill/>
        </p:spPr>
        <p:txBody>
          <a:bodyPr wrap="square" rtlCol="0">
            <a:spAutoFit/>
          </a:bodyPr>
          <a:lstStyle/>
          <a:p>
            <a:pPr algn="ctr"/>
            <a:r>
              <a:rPr kumimoji="1" lang="ja-JP" altLang="en-US" sz="3600" dirty="0" smtClean="0">
                <a:latin typeface="UD デジタル 教科書体 NK-B" panose="02020700000000000000" pitchFamily="18" charset="-128"/>
                <a:ea typeface="UD デジタル 教科書体 NK-B" panose="02020700000000000000" pitchFamily="18" charset="-128"/>
              </a:rPr>
              <a:t>核</a:t>
            </a:r>
            <a:endParaRPr kumimoji="1" lang="ja-JP" altLang="en-US" sz="3600" dirty="0">
              <a:latin typeface="UD デジタル 教科書体 NK-B" panose="02020700000000000000" pitchFamily="18" charset="-128"/>
              <a:ea typeface="UD デジタル 教科書体 NK-B" panose="02020700000000000000" pitchFamily="18" charset="-128"/>
            </a:endParaRPr>
          </a:p>
        </p:txBody>
      </p:sp>
      <p:pic>
        <p:nvPicPr>
          <p:cNvPr id="103" name="図 102"/>
          <p:cNvPicPr>
            <a:picLocks noChangeAspect="1"/>
          </p:cNvPicPr>
          <p:nvPr/>
        </p:nvPicPr>
        <p:blipFill>
          <a:blip r:embed="rId3"/>
          <a:stretch>
            <a:fillRect/>
          </a:stretch>
        </p:blipFill>
        <p:spPr>
          <a:xfrm rot="1050571">
            <a:off x="5154012" y="2489412"/>
            <a:ext cx="496573" cy="1788435"/>
          </a:xfrm>
          <a:prstGeom prst="rect">
            <a:avLst/>
          </a:prstGeom>
        </p:spPr>
      </p:pic>
      <p:cxnSp>
        <p:nvCxnSpPr>
          <p:cNvPr id="104" name="直線矢印コネクタ 103"/>
          <p:cNvCxnSpPr/>
          <p:nvPr/>
        </p:nvCxnSpPr>
        <p:spPr>
          <a:xfrm flipH="1">
            <a:off x="5389031" y="3374347"/>
            <a:ext cx="1202101" cy="92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6840978" y="3751643"/>
            <a:ext cx="1189075" cy="523220"/>
          </a:xfrm>
          <a:prstGeom prst="rect">
            <a:avLst/>
          </a:prstGeom>
          <a:noFill/>
        </p:spPr>
        <p:txBody>
          <a:bodyPr wrap="square" rtlCol="0">
            <a:spAutoFit/>
          </a:bodyPr>
          <a:lstStyle/>
          <a:p>
            <a:pPr algn="ctr"/>
            <a:r>
              <a:rPr lang="en-US" altLang="ja-JP" sz="2800" dirty="0" smtClean="0">
                <a:solidFill>
                  <a:srgbClr val="FF0000"/>
                </a:solidFill>
                <a:latin typeface="Cooper Black" panose="0208090404030B020404" pitchFamily="18" charset="0"/>
              </a:rPr>
              <a:t>DNA</a:t>
            </a:r>
            <a:endParaRPr kumimoji="1" lang="ja-JP" altLang="en-US" sz="2800" dirty="0">
              <a:solidFill>
                <a:srgbClr val="FF0000"/>
              </a:solidFill>
              <a:latin typeface="Cooper Black" panose="0208090404030B020404" pitchFamily="18" charset="0"/>
            </a:endParaRPr>
          </a:p>
        </p:txBody>
      </p:sp>
      <p:sp>
        <p:nvSpPr>
          <p:cNvPr id="106" name="テキスト ボックス 105"/>
          <p:cNvSpPr txBox="1"/>
          <p:nvPr/>
        </p:nvSpPr>
        <p:spPr>
          <a:xfrm>
            <a:off x="-26060" y="3567642"/>
            <a:ext cx="183831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リボソーム</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112" name="Picture 12" descr="第01章03-011p-細胞膜の構造"/>
          <p:cNvPicPr>
            <a:picLocks noChangeAspect="1" noChangeArrowheads="1"/>
          </p:cNvPicPr>
          <p:nvPr/>
        </p:nvPicPr>
        <p:blipFill>
          <a:blip r:embed="rId4">
            <a:extLst>
              <a:ext uri="{28A0092B-C50C-407E-A947-70E740481C1C}">
                <a14:useLocalDpi xmlns:a14="http://schemas.microsoft.com/office/drawing/2010/main" val="0"/>
              </a:ext>
            </a:extLst>
          </a:blip>
          <a:srcRect l="17863" t="38240" r="28502" b="36945"/>
          <a:stretch>
            <a:fillRect/>
          </a:stretch>
        </p:blipFill>
        <p:spPr bwMode="auto">
          <a:xfrm>
            <a:off x="10139297" y="1529709"/>
            <a:ext cx="1635372" cy="1611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テキスト ボックス 112"/>
          <p:cNvSpPr txBox="1"/>
          <p:nvPr/>
        </p:nvSpPr>
        <p:spPr>
          <a:xfrm>
            <a:off x="9981623" y="1136197"/>
            <a:ext cx="1838311" cy="461665"/>
          </a:xfrm>
          <a:prstGeom prst="rect">
            <a:avLst/>
          </a:prstGeom>
          <a:noFill/>
        </p:spPr>
        <p:txBody>
          <a:bodyPr wrap="square" rtlCol="0">
            <a:spAutoFit/>
          </a:bodyPr>
          <a:lstStyle/>
          <a:p>
            <a:pPr algn="ctr"/>
            <a:r>
              <a:rPr lang="ja-JP" altLang="en-US" sz="2400" dirty="0" smtClean="0">
                <a:latin typeface="UD デジタル 教科書体 NK-B" panose="02020700000000000000" pitchFamily="18" charset="-128"/>
                <a:ea typeface="UD デジタル 教科書体 NK-B" panose="02020700000000000000" pitchFamily="18" charset="-128"/>
              </a:rPr>
              <a:t>細胞膜</a:t>
            </a:r>
            <a:endParaRPr kumimoji="1" lang="ja-JP" altLang="en-US" sz="2400" dirty="0">
              <a:latin typeface="UD デジタル 教科書体 NK-B" panose="02020700000000000000" pitchFamily="18" charset="-128"/>
              <a:ea typeface="UD デジタル 教科書体 NK-B" panose="02020700000000000000" pitchFamily="18" charset="-128"/>
            </a:endParaRPr>
          </a:p>
        </p:txBody>
      </p:sp>
      <p:sp>
        <p:nvSpPr>
          <p:cNvPr id="114" name="テキスト ボックス 113"/>
          <p:cNvSpPr txBox="1"/>
          <p:nvPr/>
        </p:nvSpPr>
        <p:spPr>
          <a:xfrm>
            <a:off x="10050738" y="3117536"/>
            <a:ext cx="1838311" cy="369332"/>
          </a:xfrm>
          <a:prstGeom prst="rect">
            <a:avLst/>
          </a:prstGeom>
          <a:noFill/>
        </p:spPr>
        <p:txBody>
          <a:bodyPr wrap="square" rtlCol="0">
            <a:spAutoFit/>
          </a:bodyP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リン脂質二重膜</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cxnSp>
        <p:nvCxnSpPr>
          <p:cNvPr id="116" name="直線矢印コネクタ 115"/>
          <p:cNvCxnSpPr>
            <a:endCxn id="118" idx="0"/>
          </p:cNvCxnSpPr>
          <p:nvPr/>
        </p:nvCxnSpPr>
        <p:spPr>
          <a:xfrm flipH="1">
            <a:off x="9306311" y="1365979"/>
            <a:ext cx="1078499" cy="197076"/>
          </a:xfrm>
          <a:prstGeom prst="straightConnector1">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楕円 117"/>
          <p:cNvSpPr/>
          <p:nvPr/>
        </p:nvSpPr>
        <p:spPr>
          <a:xfrm rot="2818656">
            <a:off x="8838093" y="1460490"/>
            <a:ext cx="464416" cy="645641"/>
          </a:xfrm>
          <a:prstGeom prst="ellipse">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Freeform 14"/>
          <p:cNvSpPr>
            <a:spLocks/>
          </p:cNvSpPr>
          <p:nvPr/>
        </p:nvSpPr>
        <p:spPr bwMode="auto">
          <a:xfrm>
            <a:off x="5210509" y="5348077"/>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150" name="Picture 13" descr="第01章03-012p_DNAの構造"/>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963261" y="2483590"/>
            <a:ext cx="992313" cy="1750084"/>
          </a:xfrm>
          <a:prstGeom prst="rect">
            <a:avLst/>
          </a:prstGeom>
          <a:noFill/>
          <a:extLst>
            <a:ext uri="{909E8E84-426E-40DD-AFC4-6F175D3DCCD1}">
              <a14:hiddenFill xmlns:a14="http://schemas.microsoft.com/office/drawing/2010/main">
                <a:solidFill>
                  <a:srgbClr val="FFFFFF"/>
                </a:solidFill>
              </a14:hiddenFill>
            </a:ext>
          </a:extLst>
        </p:spPr>
      </p:pic>
      <p:cxnSp>
        <p:nvCxnSpPr>
          <p:cNvPr id="168" name="直線矢印コネクタ 167"/>
          <p:cNvCxnSpPr/>
          <p:nvPr/>
        </p:nvCxnSpPr>
        <p:spPr>
          <a:xfrm flipH="1">
            <a:off x="4372056" y="3383630"/>
            <a:ext cx="794846"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a:off x="5028560" y="2049513"/>
            <a:ext cx="1189075" cy="584775"/>
          </a:xfrm>
          <a:prstGeom prst="rect">
            <a:avLst/>
          </a:prstGeom>
          <a:noFill/>
        </p:spPr>
        <p:txBody>
          <a:bodyPr wrap="square" rtlCol="0">
            <a:spAutoFit/>
          </a:bodyPr>
          <a:lstStyle/>
          <a:p>
            <a:pPr algn="ctr"/>
            <a:r>
              <a:rPr kumimoji="1" lang="en-US" altLang="ja-JP" sz="3200" dirty="0" smtClean="0">
                <a:solidFill>
                  <a:srgbClr val="C00000"/>
                </a:solidFill>
                <a:latin typeface="Cooper Black" panose="0208090404030B020404" pitchFamily="18" charset="0"/>
              </a:rPr>
              <a:t>RNA</a:t>
            </a:r>
            <a:endParaRPr kumimoji="1" lang="ja-JP" altLang="en-US" sz="3200" dirty="0">
              <a:solidFill>
                <a:srgbClr val="C00000"/>
              </a:solidFill>
              <a:latin typeface="Cooper Black" panose="0208090404030B020404" pitchFamily="18" charset="0"/>
            </a:endParaRPr>
          </a:p>
        </p:txBody>
      </p:sp>
      <p:sp>
        <p:nvSpPr>
          <p:cNvPr id="178" name="Freeform 14"/>
          <p:cNvSpPr>
            <a:spLocks/>
          </p:cNvSpPr>
          <p:nvPr/>
        </p:nvSpPr>
        <p:spPr bwMode="auto">
          <a:xfrm rot="1073092">
            <a:off x="6035195" y="5181953"/>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80" name="Freeform 14"/>
          <p:cNvSpPr>
            <a:spLocks/>
          </p:cNvSpPr>
          <p:nvPr/>
        </p:nvSpPr>
        <p:spPr bwMode="auto">
          <a:xfrm>
            <a:off x="5842305" y="5927114"/>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99" name="テキスト ボックス 198"/>
          <p:cNvSpPr txBox="1"/>
          <p:nvPr/>
        </p:nvSpPr>
        <p:spPr>
          <a:xfrm>
            <a:off x="7193196" y="2598530"/>
            <a:ext cx="996914" cy="307777"/>
          </a:xfrm>
          <a:prstGeom prst="rect">
            <a:avLst/>
          </a:prstGeom>
          <a:noFill/>
        </p:spPr>
        <p:txBody>
          <a:bodyPr wrap="square" rtlCol="0">
            <a:spAutoFit/>
          </a:bodyPr>
          <a:lstStyle/>
          <a:p>
            <a:pPr algn="ctr"/>
            <a:r>
              <a:rPr kumimoji="1" lang="ja-JP" altLang="en-US" sz="1400" dirty="0" smtClean="0">
                <a:solidFill>
                  <a:srgbClr val="7030A0"/>
                </a:solidFill>
                <a:latin typeface="UD デジタル 教科書体 NK-B" panose="02020700000000000000" pitchFamily="18" charset="-128"/>
                <a:ea typeface="UD デジタル 教科書体 NK-B" panose="02020700000000000000" pitchFamily="18" charset="-128"/>
              </a:rPr>
              <a:t>染色体</a:t>
            </a:r>
            <a:endParaRPr kumimoji="1" lang="ja-JP" altLang="en-US" sz="1400" dirty="0">
              <a:solidFill>
                <a:srgbClr val="7030A0"/>
              </a:solidFill>
              <a:latin typeface="UD デジタル 教科書体 NK-B" panose="02020700000000000000" pitchFamily="18" charset="-128"/>
              <a:ea typeface="UD デジタル 教科書体 NK-B" panose="02020700000000000000" pitchFamily="18" charset="-128"/>
            </a:endParaRPr>
          </a:p>
        </p:txBody>
      </p:sp>
      <p:sp>
        <p:nvSpPr>
          <p:cNvPr id="200" name="テキスト ボックス 199"/>
          <p:cNvSpPr txBox="1"/>
          <p:nvPr/>
        </p:nvSpPr>
        <p:spPr>
          <a:xfrm>
            <a:off x="7509197" y="3395143"/>
            <a:ext cx="996914" cy="307777"/>
          </a:xfrm>
          <a:prstGeom prst="rect">
            <a:avLst/>
          </a:prstGeom>
          <a:noFill/>
        </p:spPr>
        <p:txBody>
          <a:bodyPr wrap="square" rtlCol="0">
            <a:spAutoFit/>
          </a:bodyPr>
          <a:lstStyle/>
          <a:p>
            <a:r>
              <a:rPr lang="ja-JP" altLang="en-US" sz="1400" dirty="0" smtClean="0">
                <a:latin typeface="UD デジタル 教科書体 NK-B" panose="02020700000000000000" pitchFamily="18" charset="-128"/>
                <a:ea typeface="UD デジタル 教科書体 NK-B" panose="02020700000000000000" pitchFamily="18" charset="-128"/>
              </a:rPr>
              <a:t>ヒストン</a:t>
            </a:r>
            <a:endParaRPr kumimoji="1" lang="ja-JP" altLang="en-US" sz="1400" dirty="0">
              <a:latin typeface="UD デジタル 教科書体 NK-B" panose="02020700000000000000" pitchFamily="18" charset="-128"/>
              <a:ea typeface="UD デジタル 教科書体 NK-B" panose="02020700000000000000" pitchFamily="18" charset="-128"/>
            </a:endParaRPr>
          </a:p>
        </p:txBody>
      </p:sp>
      <p:sp>
        <p:nvSpPr>
          <p:cNvPr id="202" name="テキスト ボックス 201"/>
          <p:cNvSpPr txBox="1"/>
          <p:nvPr/>
        </p:nvSpPr>
        <p:spPr>
          <a:xfrm>
            <a:off x="6277463" y="5044407"/>
            <a:ext cx="232054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ミトコンドリア</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1026" name="Picture 2" descr="ゴルジ体"/>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7930" y="216164"/>
            <a:ext cx="2074311" cy="2074312"/>
          </a:xfrm>
          <a:prstGeom prst="rect">
            <a:avLst/>
          </a:prstGeom>
          <a:noFill/>
          <a:extLst>
            <a:ext uri="{909E8E84-426E-40DD-AFC4-6F175D3DCCD1}">
              <a14:hiddenFill xmlns:a14="http://schemas.microsoft.com/office/drawing/2010/main">
                <a:solidFill>
                  <a:srgbClr val="FFFFFF"/>
                </a:solidFill>
              </a14:hiddenFill>
            </a:ext>
          </a:extLst>
        </p:spPr>
      </p:pic>
      <p:sp>
        <p:nvSpPr>
          <p:cNvPr id="218" name="テキスト ボックス 217"/>
          <p:cNvSpPr txBox="1"/>
          <p:nvPr/>
        </p:nvSpPr>
        <p:spPr>
          <a:xfrm>
            <a:off x="1309557" y="724592"/>
            <a:ext cx="1838311" cy="523220"/>
          </a:xfrm>
          <a:prstGeom prst="rect">
            <a:avLst/>
          </a:prstGeom>
          <a:noFill/>
        </p:spPr>
        <p:txBody>
          <a:bodyPr wrap="square" rtlCol="0">
            <a:spAutoFit/>
          </a:bodyPr>
          <a:lstStyle/>
          <a:p>
            <a:pPr algn="ctr"/>
            <a:r>
              <a:rPr lang="ja-JP" altLang="en-US" sz="2800" dirty="0" smtClean="0">
                <a:latin typeface="UD デジタル 教科書体 NK-B" panose="02020700000000000000" pitchFamily="18" charset="-128"/>
                <a:ea typeface="UD デジタル 教科書体 NK-B" panose="02020700000000000000" pitchFamily="18" charset="-128"/>
              </a:rPr>
              <a:t>ゴルジ体</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cxnSp>
        <p:nvCxnSpPr>
          <p:cNvPr id="219" name="直線矢印コネクタ 218"/>
          <p:cNvCxnSpPr/>
          <p:nvPr/>
        </p:nvCxnSpPr>
        <p:spPr>
          <a:xfrm flipV="1">
            <a:off x="4217560" y="1585325"/>
            <a:ext cx="909068" cy="7433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p:cNvSpPr txBox="1"/>
          <p:nvPr/>
        </p:nvSpPr>
        <p:spPr>
          <a:xfrm>
            <a:off x="-5349" y="3946127"/>
            <a:ext cx="2140214" cy="369332"/>
          </a:xfrm>
          <a:prstGeom prst="rect">
            <a:avLst/>
          </a:prstGeom>
          <a:noFill/>
        </p:spPr>
        <p:txBody>
          <a:bodyPr wrap="square" rtlCol="0">
            <a:spAutoFit/>
          </a:bodyPr>
          <a:lstStyle/>
          <a:p>
            <a:r>
              <a:rPr kumimoji="1" lang="ja-JP" altLang="en-US" dirty="0" smtClean="0">
                <a:solidFill>
                  <a:srgbClr val="C00000"/>
                </a:solidFill>
                <a:latin typeface="UD デジタル 教科書体 NK-B" panose="02020700000000000000" pitchFamily="18" charset="-128"/>
                <a:ea typeface="UD デジタル 教科書体 NK-B" panose="02020700000000000000" pitchFamily="18" charset="-128"/>
              </a:rPr>
              <a:t>タンパク質製造工場</a:t>
            </a:r>
            <a:endPar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53" name="テキスト ボックス 52"/>
          <p:cNvSpPr txBox="1"/>
          <p:nvPr/>
        </p:nvSpPr>
        <p:spPr>
          <a:xfrm>
            <a:off x="1223555" y="440507"/>
            <a:ext cx="2140214" cy="369332"/>
          </a:xfrm>
          <a:prstGeom prst="rect">
            <a:avLst/>
          </a:prstGeom>
          <a:noFill/>
        </p:spPr>
        <p:txBody>
          <a:bodyPr wrap="square" rtlCol="0">
            <a:spAutoFit/>
          </a:bodyPr>
          <a:lstStyle/>
          <a:p>
            <a:r>
              <a:rPr kumimoji="1" lang="ja-JP" altLang="en-US" dirty="0" smtClean="0">
                <a:solidFill>
                  <a:srgbClr val="C00000"/>
                </a:solidFill>
                <a:latin typeface="UD デジタル 教科書体 NK-B" panose="02020700000000000000" pitchFamily="18" charset="-128"/>
                <a:ea typeface="UD デジタル 教科書体 NK-B" panose="02020700000000000000" pitchFamily="18" charset="-128"/>
              </a:rPr>
              <a:t>タンパク質熟成工場</a:t>
            </a:r>
            <a:endPar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endParaRPr>
          </a:p>
        </p:txBody>
      </p:sp>
      <p:cxnSp>
        <p:nvCxnSpPr>
          <p:cNvPr id="6" name="直線矢印コネクタ 5"/>
          <p:cNvCxnSpPr>
            <a:endCxn id="94" idx="3"/>
          </p:cNvCxnSpPr>
          <p:nvPr/>
        </p:nvCxnSpPr>
        <p:spPr>
          <a:xfrm flipV="1">
            <a:off x="1672308" y="3314711"/>
            <a:ext cx="1523534" cy="50688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696153" y="2779780"/>
            <a:ext cx="1759348" cy="1039928"/>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endCxn id="98" idx="3"/>
          </p:cNvCxnSpPr>
          <p:nvPr/>
        </p:nvCxnSpPr>
        <p:spPr>
          <a:xfrm flipV="1">
            <a:off x="1681621" y="3625761"/>
            <a:ext cx="1620599" cy="19394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endCxn id="96" idx="4"/>
          </p:cNvCxnSpPr>
          <p:nvPr/>
        </p:nvCxnSpPr>
        <p:spPr>
          <a:xfrm>
            <a:off x="1696153" y="3819708"/>
            <a:ext cx="1517058" cy="15604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endCxn id="99" idx="1"/>
          </p:cNvCxnSpPr>
          <p:nvPr/>
        </p:nvCxnSpPr>
        <p:spPr>
          <a:xfrm flipV="1">
            <a:off x="1665846" y="2527483"/>
            <a:ext cx="1980842" cy="130078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3012050" y="947030"/>
            <a:ext cx="2154852" cy="26625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8" name="図 27"/>
          <p:cNvPicPr>
            <a:picLocks noChangeAspect="1"/>
          </p:cNvPicPr>
          <p:nvPr/>
        </p:nvPicPr>
        <p:blipFill>
          <a:blip r:embed="rId7"/>
          <a:stretch>
            <a:fillRect/>
          </a:stretch>
        </p:blipFill>
        <p:spPr>
          <a:xfrm>
            <a:off x="9940666" y="4712644"/>
            <a:ext cx="1910407" cy="1885788"/>
          </a:xfrm>
          <a:prstGeom prst="rect">
            <a:avLst/>
          </a:prstGeom>
        </p:spPr>
      </p:pic>
      <p:cxnSp>
        <p:nvCxnSpPr>
          <p:cNvPr id="33" name="直線コネクタ 32"/>
          <p:cNvCxnSpPr/>
          <p:nvPr/>
        </p:nvCxnSpPr>
        <p:spPr>
          <a:xfrm flipV="1">
            <a:off x="7836878" y="4783246"/>
            <a:ext cx="2484066" cy="1010389"/>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7836878" y="5884554"/>
            <a:ext cx="2484066" cy="713878"/>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テキスト ボックス 81"/>
          <p:cNvSpPr txBox="1"/>
          <p:nvPr/>
        </p:nvSpPr>
        <p:spPr>
          <a:xfrm>
            <a:off x="9681288" y="4144177"/>
            <a:ext cx="2328430" cy="646331"/>
          </a:xfrm>
          <a:prstGeom prst="rect">
            <a:avLst/>
          </a:prstGeom>
          <a:noFill/>
        </p:spPr>
        <p:txBody>
          <a:bodyPr wrap="square" rtlCol="0">
            <a:spAutoFit/>
          </a:bodyPr>
          <a:lstStyle/>
          <a:p>
            <a:pPr algn="ctr"/>
            <a:r>
              <a:rPr kumimoji="1" lang="ja-JP" altLang="en-US" dirty="0" smtClean="0">
                <a:latin typeface="UD デジタル 教科書体 NK-B" panose="02020700000000000000" pitchFamily="18" charset="-128"/>
                <a:ea typeface="UD デジタル 教科書体 NK-B" panose="02020700000000000000" pitchFamily="18" charset="-128"/>
              </a:rPr>
              <a:t>ミトコンドリア</a:t>
            </a:r>
            <a:r>
              <a:rPr kumimoji="1" lang="en-US" altLang="ja-JP" dirty="0" smtClean="0">
                <a:latin typeface="UD デジタル 教科書体 NK-B" panose="02020700000000000000" pitchFamily="18" charset="-128"/>
                <a:ea typeface="UD デジタル 教科書体 NK-B" panose="02020700000000000000" pitchFamily="18" charset="-128"/>
              </a:rPr>
              <a:t>DNA</a:t>
            </a:r>
          </a:p>
          <a:p>
            <a:pPr algn="ctr"/>
            <a:r>
              <a:rPr lang="ja-JP" altLang="en-US" dirty="0" smtClean="0">
                <a:latin typeface="UD デジタル 教科書体 NK-B" panose="02020700000000000000" pitchFamily="18" charset="-128"/>
                <a:ea typeface="UD デジタル 教科書体 NK-B" panose="02020700000000000000" pitchFamily="18" charset="-128"/>
              </a:rPr>
              <a:t>（</a:t>
            </a:r>
            <a:r>
              <a:rPr lang="en-US" altLang="ja-JP" dirty="0" err="1" smtClean="0">
                <a:latin typeface="UD デジタル 教科書体 NK-B" panose="02020700000000000000" pitchFamily="18" charset="-128"/>
                <a:ea typeface="UD デジタル 教科書体 NK-B" panose="02020700000000000000" pitchFamily="18" charset="-128"/>
              </a:rPr>
              <a:t>mtDNA</a:t>
            </a:r>
            <a:r>
              <a:rPr lang="ja-JP" altLang="en-US" dirty="0">
                <a:latin typeface="UD デジタル 教科書体 NK-B" panose="02020700000000000000" pitchFamily="18" charset="-128"/>
                <a:ea typeface="UD デジタル 教科書体 NK-B" panose="02020700000000000000" pitchFamily="18" charset="-128"/>
              </a:rPr>
              <a:t>）</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83" name="テキスト ボックス 82"/>
          <p:cNvSpPr txBox="1"/>
          <p:nvPr/>
        </p:nvSpPr>
        <p:spPr>
          <a:xfrm>
            <a:off x="9940666" y="6569124"/>
            <a:ext cx="2140214" cy="369332"/>
          </a:xfrm>
          <a:prstGeom prst="rect">
            <a:avLst/>
          </a:prstGeom>
          <a:noFill/>
        </p:spPr>
        <p:txBody>
          <a:bodyPr wrap="square" rtlCol="0">
            <a:spAutoFit/>
          </a:bodyPr>
          <a:lstStyle/>
          <a:p>
            <a:pPr algn="ctr"/>
            <a:r>
              <a:rPr kumimoji="1" lang="ja-JP" altLang="en-US" dirty="0" smtClean="0">
                <a:solidFill>
                  <a:srgbClr val="C00000"/>
                </a:solidFill>
                <a:latin typeface="UD デジタル 教科書体 NK-B" panose="02020700000000000000" pitchFamily="18" charset="-128"/>
                <a:ea typeface="UD デジタル 教科書体 NK-B" panose="02020700000000000000" pitchFamily="18" charset="-128"/>
              </a:rPr>
              <a:t>環状二重螺旋構造</a:t>
            </a:r>
            <a:endPar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36" name="テキスト ボックス 35"/>
          <p:cNvSpPr txBox="1"/>
          <p:nvPr/>
        </p:nvSpPr>
        <p:spPr>
          <a:xfrm>
            <a:off x="10141886" y="5543947"/>
            <a:ext cx="1507966" cy="276999"/>
          </a:xfrm>
          <a:prstGeom prst="rect">
            <a:avLst/>
          </a:prstGeom>
          <a:noFill/>
        </p:spPr>
        <p:txBody>
          <a:bodyPr wrap="square" rtlCol="0">
            <a:spAutoFit/>
          </a:bodyPr>
          <a:lstStyle/>
          <a:p>
            <a:pPr algn="ctr"/>
            <a:r>
              <a:rPr kumimoji="1" lang="ja-JP" altLang="en-US" sz="1200" dirty="0" smtClean="0">
                <a:latin typeface="HGS創英角ﾎﾟｯﾌﾟ体" panose="040B0A00000000000000" pitchFamily="50" charset="-128"/>
                <a:ea typeface="HGS創英角ﾎﾟｯﾌﾟ体" panose="040B0A00000000000000" pitchFamily="50" charset="-128"/>
                <a:cs typeface="72 Light" panose="020B0303030000000003" pitchFamily="34" charset="0"/>
              </a:rPr>
              <a:t>約</a:t>
            </a:r>
            <a:r>
              <a:rPr kumimoji="1" lang="en-US" altLang="ja-JP" sz="1200" dirty="0" smtClean="0">
                <a:latin typeface="HGS創英角ﾎﾟｯﾌﾟ体" panose="040B0A00000000000000" pitchFamily="50" charset="-128"/>
                <a:ea typeface="HGS創英角ﾎﾟｯﾌﾟ体" panose="040B0A00000000000000" pitchFamily="50" charset="-128"/>
                <a:cs typeface="72 Light" panose="020B0303030000000003" pitchFamily="34" charset="0"/>
              </a:rPr>
              <a:t>16,500</a:t>
            </a:r>
            <a:r>
              <a:rPr kumimoji="1" lang="ja-JP" altLang="en-US" sz="1200" dirty="0" smtClean="0">
                <a:latin typeface="HGS創英角ﾎﾟｯﾌﾟ体" panose="040B0A00000000000000" pitchFamily="50" charset="-128"/>
                <a:ea typeface="HGS創英角ﾎﾟｯﾌﾟ体" panose="040B0A00000000000000" pitchFamily="50" charset="-128"/>
                <a:cs typeface="72 Light" panose="020B0303030000000003" pitchFamily="34" charset="0"/>
              </a:rPr>
              <a:t>塩基</a:t>
            </a:r>
            <a:endParaRPr kumimoji="1" lang="ja-JP" altLang="en-US"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endParaRPr>
          </a:p>
        </p:txBody>
      </p:sp>
      <p:pic>
        <p:nvPicPr>
          <p:cNvPr id="1028" name="Picture 4" descr="赤ちゃん 笑顔 イラスト素材 [ 6115052 ] - フォトライブラリー photolibrar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7862" y="2507811"/>
            <a:ext cx="1198526" cy="11036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外回り　営業"/>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3541" y="201537"/>
            <a:ext cx="1269390" cy="1377900"/>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直線矢印コネクタ 42"/>
          <p:cNvCxnSpPr/>
          <p:nvPr/>
        </p:nvCxnSpPr>
        <p:spPr>
          <a:xfrm flipV="1">
            <a:off x="887240" y="1579437"/>
            <a:ext cx="0" cy="1072256"/>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92337" y="1927209"/>
            <a:ext cx="2919658" cy="430887"/>
          </a:xfrm>
          <a:prstGeom prst="rect">
            <a:avLst/>
          </a:prstGeom>
          <a:noFill/>
        </p:spPr>
        <p:txBody>
          <a:bodyPr wrap="square" rtlCol="0">
            <a:spAutoFit/>
          </a:bodyPr>
          <a:lstStyle/>
          <a:p>
            <a:r>
              <a:rPr kumimoji="1" lang="ja-JP" altLang="en-US" sz="1100" dirty="0" smtClean="0">
                <a:latin typeface="UD デジタル 教科書体 NK-B" panose="02020700000000000000" pitchFamily="18" charset="-128"/>
                <a:ea typeface="UD デジタル 教科書体 NK-B" panose="02020700000000000000" pitchFamily="18" charset="-128"/>
              </a:rPr>
              <a:t>生まれたてのタンパク質は役に立たない</a:t>
            </a:r>
            <a:r>
              <a:rPr lang="ja-JP" altLang="en-US" sz="1100" dirty="0" smtClean="0">
                <a:latin typeface="UD デジタル 教科書体 NK-B" panose="02020700000000000000" pitchFamily="18" charset="-128"/>
                <a:ea typeface="UD デジタル 教科書体 NK-B" panose="02020700000000000000" pitchFamily="18" charset="-128"/>
              </a:rPr>
              <a:t>。</a:t>
            </a:r>
            <a:endParaRPr lang="en-US" altLang="ja-JP" sz="1100" dirty="0" smtClean="0">
              <a:latin typeface="UD デジタル 教科書体 NK-B" panose="02020700000000000000" pitchFamily="18" charset="-128"/>
              <a:ea typeface="UD デジタル 教科書体 NK-B" panose="02020700000000000000" pitchFamily="18" charset="-128"/>
            </a:endParaRPr>
          </a:p>
          <a:p>
            <a:r>
              <a:rPr lang="ja-JP" altLang="en-US" sz="1100" dirty="0" smtClean="0">
                <a:latin typeface="UD デジタル 教科書体 NK-B" panose="02020700000000000000" pitchFamily="18" charset="-128"/>
                <a:ea typeface="UD デジタル 教科書体 NK-B" panose="02020700000000000000" pitchFamily="18" charset="-128"/>
              </a:rPr>
              <a:t>赤ちゃん「タンパク質」を一人前にしなくては。</a:t>
            </a:r>
            <a:endParaRPr kumimoji="1" lang="ja-JP" altLang="en-US" sz="1100" dirty="0">
              <a:latin typeface="UD デジタル 教科書体 NK-B" panose="02020700000000000000" pitchFamily="18" charset="-128"/>
              <a:ea typeface="UD デジタル 教科書体 NK-B" panose="02020700000000000000" pitchFamily="18" charset="-128"/>
            </a:endParaRPr>
          </a:p>
        </p:txBody>
      </p:sp>
      <p:sp>
        <p:nvSpPr>
          <p:cNvPr id="105" name="正方形/長方形 104"/>
          <p:cNvSpPr/>
          <p:nvPr/>
        </p:nvSpPr>
        <p:spPr>
          <a:xfrm>
            <a:off x="6430817" y="690432"/>
            <a:ext cx="1422184" cy="400110"/>
          </a:xfrm>
          <a:prstGeom prst="rect">
            <a:avLst/>
          </a:prstGeom>
        </p:spPr>
        <p:txBody>
          <a:bodyPr wrap="none">
            <a:spAutoFit/>
          </a:bodyPr>
          <a:lstStyle/>
          <a:p>
            <a:r>
              <a:rPr lang="en-US" altLang="ja-JP" sz="2000" dirty="0">
                <a:latin typeface="Bauhaus 93" panose="04030905020B02020C02" pitchFamily="82" charset="0"/>
              </a:rPr>
              <a:t>Golgi body</a:t>
            </a:r>
            <a:endParaRPr lang="ja-JP" altLang="en-US" sz="2000" dirty="0">
              <a:latin typeface="Bauhaus 93" panose="04030905020B02020C02" pitchFamily="82" charset="0"/>
            </a:endParaRPr>
          </a:p>
        </p:txBody>
      </p:sp>
      <p:sp>
        <p:nvSpPr>
          <p:cNvPr id="108" name="正方形/長方形 107"/>
          <p:cNvSpPr/>
          <p:nvPr/>
        </p:nvSpPr>
        <p:spPr>
          <a:xfrm>
            <a:off x="3137438" y="4212373"/>
            <a:ext cx="1500732" cy="461665"/>
          </a:xfrm>
          <a:prstGeom prst="rect">
            <a:avLst/>
          </a:prstGeom>
        </p:spPr>
        <p:txBody>
          <a:bodyPr wrap="none">
            <a:spAutoFit/>
          </a:bodyPr>
          <a:lstStyle/>
          <a:p>
            <a:r>
              <a:rPr lang="en-US" altLang="ja-JP" sz="2400" dirty="0" smtClean="0">
                <a:latin typeface="Bauhaus 93" panose="04030905020B02020C02" pitchFamily="82" charset="0"/>
              </a:rPr>
              <a:t>Ribosome</a:t>
            </a:r>
            <a:endParaRPr lang="ja-JP" altLang="en-US" sz="2400" dirty="0">
              <a:latin typeface="Bauhaus 93" panose="04030905020B02020C02" pitchFamily="82" charset="0"/>
            </a:endParaRPr>
          </a:p>
        </p:txBody>
      </p:sp>
      <p:sp>
        <p:nvSpPr>
          <p:cNvPr id="71" name="テキスト ボックス 70"/>
          <p:cNvSpPr txBox="1"/>
          <p:nvPr/>
        </p:nvSpPr>
        <p:spPr>
          <a:xfrm>
            <a:off x="8543862" y="147534"/>
            <a:ext cx="3345187" cy="523220"/>
          </a:xfrm>
          <a:prstGeom prst="rect">
            <a:avLst/>
          </a:prstGeom>
          <a:noFill/>
        </p:spPr>
        <p:txBody>
          <a:bodyPr wrap="square" rtlCol="0">
            <a:spAutoFit/>
          </a:bodyPr>
          <a:lstStyle/>
          <a:p>
            <a:pPr algn="ctr"/>
            <a:r>
              <a:rPr kumimoji="1" lang="ja-JP" altLang="en-US" sz="2800" dirty="0" smtClean="0">
                <a:latin typeface="UD デジタル 教科書体 NK-B" panose="02020700000000000000" pitchFamily="18" charset="-128"/>
                <a:ea typeface="UD デジタル 教科書体 NK-B" panose="02020700000000000000" pitchFamily="18" charset="-128"/>
              </a:rPr>
              <a:t>細胞の中味</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8" name="図 7"/>
          <p:cNvPicPr>
            <a:picLocks noChangeAspect="1"/>
          </p:cNvPicPr>
          <p:nvPr/>
        </p:nvPicPr>
        <p:blipFill>
          <a:blip r:embed="rId10"/>
          <a:stretch>
            <a:fillRect/>
          </a:stretch>
        </p:blipFill>
        <p:spPr>
          <a:xfrm rot="3403346">
            <a:off x="4703630" y="5251955"/>
            <a:ext cx="371055" cy="575547"/>
          </a:xfrm>
          <a:prstGeom prst="rect">
            <a:avLst/>
          </a:prstGeom>
        </p:spPr>
      </p:pic>
      <p:pic>
        <p:nvPicPr>
          <p:cNvPr id="73" name="図 72"/>
          <p:cNvPicPr>
            <a:picLocks noChangeAspect="1"/>
          </p:cNvPicPr>
          <p:nvPr/>
        </p:nvPicPr>
        <p:blipFill>
          <a:blip r:embed="rId10"/>
          <a:stretch>
            <a:fillRect/>
          </a:stretch>
        </p:blipFill>
        <p:spPr>
          <a:xfrm>
            <a:off x="5389031" y="5348077"/>
            <a:ext cx="282584" cy="723119"/>
          </a:xfrm>
          <a:prstGeom prst="rect">
            <a:avLst/>
          </a:prstGeom>
        </p:spPr>
      </p:pic>
      <p:pic>
        <p:nvPicPr>
          <p:cNvPr id="74" name="図 73"/>
          <p:cNvPicPr>
            <a:picLocks noChangeAspect="1"/>
          </p:cNvPicPr>
          <p:nvPr/>
        </p:nvPicPr>
        <p:blipFill>
          <a:blip r:embed="rId10"/>
          <a:stretch>
            <a:fillRect/>
          </a:stretch>
        </p:blipFill>
        <p:spPr>
          <a:xfrm rot="5400000">
            <a:off x="6003529" y="5616121"/>
            <a:ext cx="339249" cy="723119"/>
          </a:xfrm>
          <a:prstGeom prst="rect">
            <a:avLst/>
          </a:prstGeom>
        </p:spPr>
      </p:pic>
      <p:pic>
        <p:nvPicPr>
          <p:cNvPr id="75" name="図 74"/>
          <p:cNvPicPr>
            <a:picLocks noChangeAspect="1"/>
          </p:cNvPicPr>
          <p:nvPr/>
        </p:nvPicPr>
        <p:blipFill>
          <a:blip r:embed="rId10"/>
          <a:stretch>
            <a:fillRect/>
          </a:stretch>
        </p:blipFill>
        <p:spPr>
          <a:xfrm rot="18622514">
            <a:off x="4968975" y="5914205"/>
            <a:ext cx="282584" cy="434824"/>
          </a:xfrm>
          <a:prstGeom prst="rect">
            <a:avLst/>
          </a:prstGeom>
        </p:spPr>
      </p:pic>
      <p:pic>
        <p:nvPicPr>
          <p:cNvPr id="76" name="図 75"/>
          <p:cNvPicPr>
            <a:picLocks noChangeAspect="1"/>
          </p:cNvPicPr>
          <p:nvPr/>
        </p:nvPicPr>
        <p:blipFill>
          <a:blip r:embed="rId10"/>
          <a:stretch>
            <a:fillRect/>
          </a:stretch>
        </p:blipFill>
        <p:spPr>
          <a:xfrm rot="8021438">
            <a:off x="5539397" y="6094213"/>
            <a:ext cx="282584" cy="434824"/>
          </a:xfrm>
          <a:prstGeom prst="rect">
            <a:avLst/>
          </a:prstGeom>
        </p:spPr>
      </p:pic>
      <p:pic>
        <p:nvPicPr>
          <p:cNvPr id="77" name="図 76"/>
          <p:cNvPicPr>
            <a:picLocks noChangeAspect="1"/>
          </p:cNvPicPr>
          <p:nvPr/>
        </p:nvPicPr>
        <p:blipFill>
          <a:blip r:embed="rId10"/>
          <a:stretch>
            <a:fillRect/>
          </a:stretch>
        </p:blipFill>
        <p:spPr>
          <a:xfrm rot="18622514">
            <a:off x="5938530" y="5208108"/>
            <a:ext cx="282584" cy="434824"/>
          </a:xfrm>
          <a:prstGeom prst="rect">
            <a:avLst/>
          </a:prstGeom>
        </p:spPr>
      </p:pic>
      <p:pic>
        <p:nvPicPr>
          <p:cNvPr id="78" name="図 77"/>
          <p:cNvPicPr>
            <a:picLocks noChangeAspect="1"/>
          </p:cNvPicPr>
          <p:nvPr/>
        </p:nvPicPr>
        <p:blipFill>
          <a:blip r:embed="rId10"/>
          <a:stretch>
            <a:fillRect/>
          </a:stretch>
        </p:blipFill>
        <p:spPr>
          <a:xfrm rot="5400000">
            <a:off x="7367886" y="5481706"/>
            <a:ext cx="339249" cy="723119"/>
          </a:xfrm>
          <a:prstGeom prst="rect">
            <a:avLst/>
          </a:prstGeom>
        </p:spPr>
      </p:pic>
      <p:pic>
        <p:nvPicPr>
          <p:cNvPr id="80" name="図 79"/>
          <p:cNvPicPr>
            <a:picLocks noChangeAspect="1"/>
          </p:cNvPicPr>
          <p:nvPr/>
        </p:nvPicPr>
        <p:blipFill>
          <a:blip r:embed="rId10"/>
          <a:stretch>
            <a:fillRect/>
          </a:stretch>
        </p:blipFill>
        <p:spPr>
          <a:xfrm rot="15866948">
            <a:off x="6289266" y="6232538"/>
            <a:ext cx="197213" cy="434824"/>
          </a:xfrm>
          <a:prstGeom prst="rect">
            <a:avLst/>
          </a:prstGeom>
        </p:spPr>
      </p:pic>
      <p:pic>
        <p:nvPicPr>
          <p:cNvPr id="84" name="図 83"/>
          <p:cNvPicPr>
            <a:picLocks noChangeAspect="1"/>
          </p:cNvPicPr>
          <p:nvPr/>
        </p:nvPicPr>
        <p:blipFill>
          <a:blip r:embed="rId10"/>
          <a:stretch>
            <a:fillRect/>
          </a:stretch>
        </p:blipFill>
        <p:spPr>
          <a:xfrm rot="8303482">
            <a:off x="6638752" y="5432199"/>
            <a:ext cx="268747" cy="702447"/>
          </a:xfrm>
          <a:prstGeom prst="rect">
            <a:avLst/>
          </a:prstGeom>
        </p:spPr>
      </p:pic>
      <p:pic>
        <p:nvPicPr>
          <p:cNvPr id="85" name="図 84"/>
          <p:cNvPicPr>
            <a:picLocks noChangeAspect="1"/>
          </p:cNvPicPr>
          <p:nvPr/>
        </p:nvPicPr>
        <p:blipFill>
          <a:blip r:embed="rId10"/>
          <a:stretch>
            <a:fillRect/>
          </a:stretch>
        </p:blipFill>
        <p:spPr>
          <a:xfrm rot="15934545">
            <a:off x="6847572" y="6087675"/>
            <a:ext cx="315786" cy="445252"/>
          </a:xfrm>
          <a:prstGeom prst="rect">
            <a:avLst/>
          </a:prstGeom>
        </p:spPr>
      </p:pic>
      <p:pic>
        <p:nvPicPr>
          <p:cNvPr id="88" name="図 87"/>
          <p:cNvPicPr>
            <a:picLocks noChangeAspect="1"/>
          </p:cNvPicPr>
          <p:nvPr/>
        </p:nvPicPr>
        <p:blipFill>
          <a:blip r:embed="rId10"/>
          <a:stretch>
            <a:fillRect/>
          </a:stretch>
        </p:blipFill>
        <p:spPr>
          <a:xfrm rot="16751110">
            <a:off x="6032456" y="4573624"/>
            <a:ext cx="371055" cy="575547"/>
          </a:xfrm>
          <a:prstGeom prst="rect">
            <a:avLst/>
          </a:prstGeom>
        </p:spPr>
      </p:pic>
      <p:pic>
        <p:nvPicPr>
          <p:cNvPr id="89" name="図 88"/>
          <p:cNvPicPr>
            <a:picLocks noChangeAspect="1"/>
          </p:cNvPicPr>
          <p:nvPr/>
        </p:nvPicPr>
        <p:blipFill>
          <a:blip r:embed="rId10"/>
          <a:stretch>
            <a:fillRect/>
          </a:stretch>
        </p:blipFill>
        <p:spPr>
          <a:xfrm rot="6809409">
            <a:off x="3962034" y="5285522"/>
            <a:ext cx="371055" cy="575547"/>
          </a:xfrm>
          <a:prstGeom prst="rect">
            <a:avLst/>
          </a:prstGeom>
        </p:spPr>
      </p:pic>
      <p:pic>
        <p:nvPicPr>
          <p:cNvPr id="90" name="図 89"/>
          <p:cNvPicPr>
            <a:picLocks noChangeAspect="1"/>
          </p:cNvPicPr>
          <p:nvPr/>
        </p:nvPicPr>
        <p:blipFill>
          <a:blip r:embed="rId10"/>
          <a:stretch>
            <a:fillRect/>
          </a:stretch>
        </p:blipFill>
        <p:spPr>
          <a:xfrm rot="18622514">
            <a:off x="5077456" y="4941200"/>
            <a:ext cx="282584" cy="434824"/>
          </a:xfrm>
          <a:prstGeom prst="rect">
            <a:avLst/>
          </a:prstGeom>
        </p:spPr>
      </p:pic>
      <p:pic>
        <p:nvPicPr>
          <p:cNvPr id="91" name="図 90"/>
          <p:cNvPicPr>
            <a:picLocks noChangeAspect="1"/>
          </p:cNvPicPr>
          <p:nvPr/>
        </p:nvPicPr>
        <p:blipFill>
          <a:blip r:embed="rId10"/>
          <a:stretch>
            <a:fillRect/>
          </a:stretch>
        </p:blipFill>
        <p:spPr>
          <a:xfrm rot="15866948">
            <a:off x="4514495" y="5791570"/>
            <a:ext cx="197213" cy="434824"/>
          </a:xfrm>
          <a:prstGeom prst="rect">
            <a:avLst/>
          </a:prstGeom>
        </p:spPr>
      </p:pic>
      <p:pic>
        <p:nvPicPr>
          <p:cNvPr id="93" name="図 92"/>
          <p:cNvPicPr>
            <a:picLocks noChangeAspect="1"/>
          </p:cNvPicPr>
          <p:nvPr/>
        </p:nvPicPr>
        <p:blipFill>
          <a:blip r:embed="rId10"/>
          <a:stretch>
            <a:fillRect/>
          </a:stretch>
        </p:blipFill>
        <p:spPr>
          <a:xfrm rot="15866948">
            <a:off x="5569968" y="4809897"/>
            <a:ext cx="236456" cy="434824"/>
          </a:xfrm>
          <a:prstGeom prst="rect">
            <a:avLst/>
          </a:prstGeom>
        </p:spPr>
      </p:pic>
      <p:pic>
        <p:nvPicPr>
          <p:cNvPr id="95" name="図 94"/>
          <p:cNvPicPr>
            <a:picLocks noChangeAspect="1"/>
          </p:cNvPicPr>
          <p:nvPr/>
        </p:nvPicPr>
        <p:blipFill>
          <a:blip r:embed="rId10"/>
          <a:stretch>
            <a:fillRect/>
          </a:stretch>
        </p:blipFill>
        <p:spPr>
          <a:xfrm rot="20393224">
            <a:off x="4216029" y="4851509"/>
            <a:ext cx="371055" cy="575547"/>
          </a:xfrm>
          <a:prstGeom prst="rect">
            <a:avLst/>
          </a:prstGeom>
        </p:spPr>
      </p:pic>
    </p:spTree>
    <p:extLst>
      <p:ext uri="{BB962C8B-B14F-4D97-AF65-F5344CB8AC3E}">
        <p14:creationId xmlns:p14="http://schemas.microsoft.com/office/powerpoint/2010/main" val="35465612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48263" y="351171"/>
            <a:ext cx="8282575" cy="364651"/>
          </a:xfrm>
          <a:prstGeom prst="rect">
            <a:avLst/>
          </a:prstGeom>
        </p:spPr>
        <p:txBody>
          <a:bodyPr vert="horz" wrap="square" lIns="0" tIns="84645" rIns="0" bIns="0" rtlCol="0" anchor="ctr">
            <a:spAutoFit/>
          </a:bodyPr>
          <a:lstStyle/>
          <a:p>
            <a:pPr marL="1338777">
              <a:lnSpc>
                <a:spcPct val="100000"/>
              </a:lnSpc>
              <a:spcBef>
                <a:spcPts val="666"/>
              </a:spcBef>
            </a:pPr>
            <a:r>
              <a:rPr sz="1814" b="1" spc="5" dirty="0">
                <a:latin typeface="ＭＳ Ｐゴシック"/>
                <a:cs typeface="ＭＳ Ｐゴシック"/>
              </a:rPr>
              <a:t>ヒ</a:t>
            </a:r>
            <a:r>
              <a:rPr sz="1814" b="1" spc="-5" dirty="0">
                <a:latin typeface="ＭＳ Ｐゴシック"/>
                <a:cs typeface="ＭＳ Ｐゴシック"/>
              </a:rPr>
              <a:t>ト</a:t>
            </a:r>
            <a:r>
              <a:rPr sz="1814" b="1" spc="5" dirty="0">
                <a:latin typeface="ＭＳ Ｐゴシック"/>
                <a:cs typeface="ＭＳ Ｐゴシック"/>
              </a:rPr>
              <a:t>胚への</a:t>
            </a:r>
            <a:r>
              <a:rPr sz="1814" b="1" dirty="0">
                <a:latin typeface="ＭＳ Ｐゴシック"/>
                <a:cs typeface="ＭＳ Ｐゴシック"/>
              </a:rPr>
              <a:t>ゲ</a:t>
            </a:r>
            <a:r>
              <a:rPr sz="1814" b="1" spc="5" dirty="0">
                <a:latin typeface="ＭＳ Ｐゴシック"/>
                <a:cs typeface="ＭＳ Ｐゴシック"/>
              </a:rPr>
              <a:t>ノ</a:t>
            </a:r>
            <a:r>
              <a:rPr sz="1814" b="1" spc="-9" dirty="0">
                <a:latin typeface="ＭＳ Ｐゴシック"/>
                <a:cs typeface="ＭＳ Ｐゴシック"/>
              </a:rPr>
              <a:t>ム</a:t>
            </a:r>
            <a:r>
              <a:rPr sz="1814" b="1" spc="5" dirty="0">
                <a:latin typeface="ＭＳ Ｐゴシック"/>
                <a:cs typeface="ＭＳ Ｐゴシック"/>
              </a:rPr>
              <a:t>編集</a:t>
            </a:r>
            <a:r>
              <a:rPr sz="1814" b="1" spc="-5" dirty="0">
                <a:latin typeface="ＭＳ Ｐゴシック"/>
                <a:cs typeface="ＭＳ Ｐゴシック"/>
              </a:rPr>
              <a:t>技</a:t>
            </a:r>
            <a:r>
              <a:rPr sz="1814" b="1" spc="5" dirty="0">
                <a:latin typeface="ＭＳ Ｐゴシック"/>
                <a:cs typeface="ＭＳ Ｐゴシック"/>
              </a:rPr>
              <a:t>術等</a:t>
            </a:r>
            <a:r>
              <a:rPr sz="1814" b="1" spc="-5" dirty="0">
                <a:latin typeface="ＭＳ Ｐゴシック"/>
                <a:cs typeface="ＭＳ Ｐゴシック"/>
              </a:rPr>
              <a:t>を</a:t>
            </a:r>
            <a:r>
              <a:rPr sz="1814" b="1" spc="5" dirty="0">
                <a:latin typeface="ＭＳ Ｐゴシック"/>
                <a:cs typeface="ＭＳ Ｐゴシック"/>
              </a:rPr>
              <a:t>用</a:t>
            </a:r>
            <a:r>
              <a:rPr sz="1814" b="1" spc="-5" dirty="0">
                <a:latin typeface="ＭＳ Ｐゴシック"/>
                <a:cs typeface="ＭＳ Ｐゴシック"/>
              </a:rPr>
              <a:t>い</a:t>
            </a:r>
            <a:r>
              <a:rPr sz="1814" b="1" spc="5" dirty="0">
                <a:latin typeface="ＭＳ Ｐゴシック"/>
                <a:cs typeface="ＭＳ Ｐゴシック"/>
              </a:rPr>
              <a:t>た</a:t>
            </a:r>
            <a:r>
              <a:rPr sz="1814" b="1" spc="-5" dirty="0">
                <a:latin typeface="ＭＳ Ｐゴシック"/>
                <a:cs typeface="ＭＳ Ｐゴシック"/>
              </a:rPr>
              <a:t>基</a:t>
            </a:r>
            <a:r>
              <a:rPr sz="1814" b="1" spc="5" dirty="0">
                <a:latin typeface="ＭＳ Ｐゴシック"/>
                <a:cs typeface="ＭＳ Ｐゴシック"/>
              </a:rPr>
              <a:t>礎的</a:t>
            </a:r>
            <a:r>
              <a:rPr sz="1814" b="1" spc="-5" dirty="0">
                <a:latin typeface="ＭＳ Ｐゴシック"/>
                <a:cs typeface="ＭＳ Ｐゴシック"/>
              </a:rPr>
              <a:t>研</a:t>
            </a:r>
            <a:r>
              <a:rPr sz="1814" b="1" spc="5" dirty="0">
                <a:latin typeface="ＭＳ Ｐゴシック"/>
                <a:cs typeface="ＭＳ Ｐゴシック"/>
              </a:rPr>
              <a:t>究（</a:t>
            </a:r>
            <a:r>
              <a:rPr sz="1814" b="1" spc="-5" dirty="0">
                <a:latin typeface="ＭＳ Ｐゴシック"/>
                <a:cs typeface="ＭＳ Ｐゴシック"/>
              </a:rPr>
              <a:t>世</a:t>
            </a:r>
            <a:r>
              <a:rPr sz="1814" b="1" spc="5" dirty="0">
                <a:latin typeface="ＭＳ Ｐゴシック"/>
                <a:cs typeface="ＭＳ Ｐゴシック"/>
              </a:rPr>
              <a:t>界の</a:t>
            </a:r>
            <a:r>
              <a:rPr sz="1814" b="1" spc="-5" dirty="0">
                <a:latin typeface="ＭＳ Ｐゴシック"/>
                <a:cs typeface="ＭＳ Ｐゴシック"/>
              </a:rPr>
              <a:t>動</a:t>
            </a:r>
            <a:r>
              <a:rPr sz="1814" b="1" spc="5" dirty="0">
                <a:latin typeface="ＭＳ Ｐゴシック"/>
                <a:cs typeface="ＭＳ Ｐゴシック"/>
              </a:rPr>
              <a:t>向</a:t>
            </a:r>
            <a:r>
              <a:rPr sz="1814" b="1" spc="-9" dirty="0">
                <a:latin typeface="ＭＳ Ｐゴシック"/>
                <a:cs typeface="ＭＳ Ｐゴシック"/>
              </a:rPr>
              <a:t>）</a:t>
            </a:r>
            <a:endParaRPr sz="1814" dirty="0">
              <a:latin typeface="ＭＳ Ｐゴシック"/>
              <a:cs typeface="ＭＳ Ｐゴシック"/>
            </a:endParaRPr>
          </a:p>
        </p:txBody>
      </p:sp>
      <p:graphicFrame>
        <p:nvGraphicFramePr>
          <p:cNvPr id="8" name="object 8"/>
          <p:cNvGraphicFramePr>
            <a:graphicFrameLocks noGrp="1"/>
          </p:cNvGraphicFramePr>
          <p:nvPr>
            <p:extLst/>
          </p:nvPr>
        </p:nvGraphicFramePr>
        <p:xfrm>
          <a:off x="832919" y="981726"/>
          <a:ext cx="10891320" cy="4021517"/>
        </p:xfrm>
        <a:graphic>
          <a:graphicData uri="http://schemas.openxmlformats.org/drawingml/2006/table">
            <a:tbl>
              <a:tblPr firstRow="1" bandRow="1">
                <a:tableStyleId>{2D5ABB26-0587-4C30-8999-92F81FD0307C}</a:tableStyleId>
              </a:tblPr>
              <a:tblGrid>
                <a:gridCol w="1002342">
                  <a:extLst>
                    <a:ext uri="{9D8B030D-6E8A-4147-A177-3AD203B41FA5}">
                      <a16:colId xmlns:a16="http://schemas.microsoft.com/office/drawing/2014/main" val="20000"/>
                    </a:ext>
                  </a:extLst>
                </a:gridCol>
                <a:gridCol w="1778081">
                  <a:extLst>
                    <a:ext uri="{9D8B030D-6E8A-4147-A177-3AD203B41FA5}">
                      <a16:colId xmlns:a16="http://schemas.microsoft.com/office/drawing/2014/main" val="20001"/>
                    </a:ext>
                  </a:extLst>
                </a:gridCol>
                <a:gridCol w="1700283">
                  <a:extLst>
                    <a:ext uri="{9D8B030D-6E8A-4147-A177-3AD203B41FA5}">
                      <a16:colId xmlns:a16="http://schemas.microsoft.com/office/drawing/2014/main" val="20002"/>
                    </a:ext>
                  </a:extLst>
                </a:gridCol>
                <a:gridCol w="1049173">
                  <a:extLst>
                    <a:ext uri="{9D8B030D-6E8A-4147-A177-3AD203B41FA5}">
                      <a16:colId xmlns:a16="http://schemas.microsoft.com/office/drawing/2014/main" val="20003"/>
                    </a:ext>
                  </a:extLst>
                </a:gridCol>
                <a:gridCol w="4411972">
                  <a:extLst>
                    <a:ext uri="{9D8B030D-6E8A-4147-A177-3AD203B41FA5}">
                      <a16:colId xmlns:a16="http://schemas.microsoft.com/office/drawing/2014/main" val="20004"/>
                    </a:ext>
                  </a:extLst>
                </a:gridCol>
                <a:gridCol w="949469">
                  <a:extLst>
                    <a:ext uri="{9D8B030D-6E8A-4147-A177-3AD203B41FA5}">
                      <a16:colId xmlns:a16="http://schemas.microsoft.com/office/drawing/2014/main" val="20005"/>
                    </a:ext>
                  </a:extLst>
                </a:gridCol>
              </a:tblGrid>
              <a:tr h="323380">
                <a:tc>
                  <a:txBody>
                    <a:bodyPr/>
                    <a:lstStyle/>
                    <a:p>
                      <a:pPr marR="39370">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93395">
                        <a:lnSpc>
                          <a:spcPct val="100000"/>
                        </a:lnSpc>
                        <a:spcBef>
                          <a:spcPts val="620"/>
                        </a:spcBef>
                      </a:pPr>
                      <a:r>
                        <a:rPr sz="900" spc="-5" dirty="0">
                          <a:latin typeface="メイリオ"/>
                          <a:cs typeface="メイリオ"/>
                        </a:rPr>
                        <a:t>研究目的</a:t>
                      </a:r>
                      <a:endParaRPr sz="900">
                        <a:latin typeface="メイリオ"/>
                        <a:cs typeface="メイリオ"/>
                      </a:endParaRPr>
                    </a:p>
                  </a:txBody>
                  <a:tcPr marL="0" marR="0" marT="7140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620"/>
                        </a:spcBef>
                      </a:pPr>
                      <a:r>
                        <a:rPr sz="900" spc="-5" dirty="0">
                          <a:latin typeface="メイリオ"/>
                          <a:cs typeface="メイリオ"/>
                        </a:rPr>
                        <a:t>遺伝子</a:t>
                      </a:r>
                      <a:endParaRPr sz="900">
                        <a:latin typeface="メイリオ"/>
                        <a:cs typeface="メイリオ"/>
                      </a:endParaRPr>
                    </a:p>
                  </a:txBody>
                  <a:tcPr marL="0" marR="0" marT="7140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620"/>
                        </a:spcBef>
                      </a:pPr>
                      <a:r>
                        <a:rPr sz="900" spc="-5" dirty="0">
                          <a:latin typeface="メイリオ"/>
                          <a:cs typeface="メイリオ"/>
                        </a:rPr>
                        <a:t>胚の種類,数</a:t>
                      </a:r>
                      <a:endParaRPr sz="900">
                        <a:latin typeface="メイリオ"/>
                        <a:cs typeface="メイリオ"/>
                      </a:endParaRPr>
                    </a:p>
                  </a:txBody>
                  <a:tcPr marL="0" marR="0" marT="7140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620"/>
                        </a:spcBef>
                      </a:pPr>
                      <a:r>
                        <a:rPr sz="900" spc="-5" dirty="0">
                          <a:latin typeface="メイリオ"/>
                          <a:cs typeface="メイリオ"/>
                        </a:rPr>
                        <a:t>研究概要</a:t>
                      </a:r>
                      <a:endParaRPr sz="900" dirty="0">
                        <a:latin typeface="メイリオ"/>
                        <a:cs typeface="メイリオ"/>
                      </a:endParaRPr>
                    </a:p>
                  </a:txBody>
                  <a:tcPr marL="0" marR="0" marT="7140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4645" marR="116839" indent="-212090">
                        <a:lnSpc>
                          <a:spcPts val="1100"/>
                        </a:lnSpc>
                        <a:spcBef>
                          <a:spcPts val="185"/>
                        </a:spcBef>
                      </a:pPr>
                      <a:r>
                        <a:rPr sz="900" dirty="0">
                          <a:latin typeface="メイリオ"/>
                          <a:cs typeface="メイリオ"/>
                        </a:rPr>
                        <a:t>公表日,雑 </a:t>
                      </a:r>
                      <a:r>
                        <a:rPr sz="900" spc="-5" dirty="0">
                          <a:latin typeface="メイリオ"/>
                          <a:cs typeface="メイリオ"/>
                        </a:rPr>
                        <a:t>誌</a:t>
                      </a:r>
                      <a:endParaRPr sz="900">
                        <a:latin typeface="メイリオ"/>
                        <a:cs typeface="メイリオ"/>
                      </a:endParaRPr>
                    </a:p>
                  </a:txBody>
                  <a:tcPr marL="0" marR="0" marT="21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623265">
                <a:tc>
                  <a:txBody>
                    <a:bodyPr/>
                    <a:lstStyle/>
                    <a:p>
                      <a:pPr marL="81915" marR="120014" indent="126364">
                        <a:lnSpc>
                          <a:spcPct val="100000"/>
                        </a:lnSpc>
                        <a:spcBef>
                          <a:spcPts val="750"/>
                        </a:spcBef>
                      </a:pPr>
                      <a:r>
                        <a:rPr sz="900" spc="-5" dirty="0">
                          <a:latin typeface="メイリオ"/>
                          <a:cs typeface="メイリオ"/>
                        </a:rPr>
                        <a:t>中 国 ⑨  </a:t>
                      </a:r>
                      <a:r>
                        <a:rPr sz="900" dirty="0">
                          <a:latin typeface="メイリオ"/>
                          <a:cs typeface="メイリオ"/>
                        </a:rPr>
                        <a:t>オレゴン健 康科学大学</a:t>
                      </a:r>
                    </a:p>
                  </a:txBody>
                  <a:tcPr marL="0" marR="0" marT="8637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25"/>
                        </a:spcBef>
                      </a:pPr>
                      <a:endParaRPr sz="1000" dirty="0">
                        <a:latin typeface="Times New Roman"/>
                        <a:cs typeface="Times New Roman"/>
                      </a:endParaRPr>
                    </a:p>
                    <a:p>
                      <a:pPr marL="252729" marR="145415" indent="-175260">
                        <a:lnSpc>
                          <a:spcPct val="100000"/>
                        </a:lnSpc>
                        <a:spcBef>
                          <a:spcPts val="5"/>
                        </a:spcBef>
                      </a:pPr>
                      <a:r>
                        <a:rPr sz="900" dirty="0">
                          <a:latin typeface="メイリオ"/>
                          <a:cs typeface="メイリオ"/>
                        </a:rPr>
                        <a:t>・下記米・中・</a:t>
                      </a:r>
                      <a:r>
                        <a:rPr sz="900" spc="-695" dirty="0">
                          <a:latin typeface="メイリオ"/>
                          <a:cs typeface="メイリオ"/>
                        </a:rPr>
                        <a:t>韓 </a:t>
                      </a:r>
                      <a:r>
                        <a:rPr sz="900" spc="-5" dirty="0">
                          <a:latin typeface="メイリオ"/>
                          <a:cs typeface="メイリオ"/>
                        </a:rPr>
                        <a:t>の論文の検証</a:t>
                      </a:r>
                      <a:endParaRPr sz="900" dirty="0">
                        <a:latin typeface="メイリオ"/>
                        <a:cs typeface="メイリオ"/>
                      </a:endParaRPr>
                    </a:p>
                  </a:txBody>
                  <a:tcPr marL="0" marR="0" marT="287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7470" marR="74295">
                        <a:lnSpc>
                          <a:spcPct val="100000"/>
                        </a:lnSpc>
                        <a:spcBef>
                          <a:spcPts val="150"/>
                        </a:spcBef>
                      </a:pPr>
                      <a:r>
                        <a:rPr sz="900" spc="-5" dirty="0">
                          <a:latin typeface="メイリオ"/>
                          <a:cs typeface="メイリオ"/>
                        </a:rPr>
                        <a:t>【</a:t>
                      </a:r>
                      <a:r>
                        <a:rPr sz="900" i="1" spc="-5" dirty="0">
                          <a:latin typeface="メイリオ"/>
                          <a:cs typeface="メイリオ"/>
                        </a:rPr>
                        <a:t>MYBPC3</a:t>
                      </a:r>
                      <a:r>
                        <a:rPr sz="900" spc="-5" dirty="0">
                          <a:latin typeface="メイリオ"/>
                          <a:cs typeface="メイリオ"/>
                        </a:rPr>
                        <a:t>】肥大型 </a:t>
                      </a:r>
                      <a:r>
                        <a:rPr sz="900" dirty="0">
                          <a:latin typeface="メイリオ"/>
                          <a:cs typeface="メイリオ"/>
                        </a:rPr>
                        <a:t>心筋症原因遺伝子。ミ </a:t>
                      </a:r>
                      <a:r>
                        <a:rPr sz="900" spc="-5" dirty="0">
                          <a:latin typeface="メイリオ"/>
                          <a:cs typeface="メイリオ"/>
                        </a:rPr>
                        <a:t>オシン結合蛋白</a:t>
                      </a:r>
                      <a:r>
                        <a:rPr sz="900" spc="-65" dirty="0">
                          <a:latin typeface="メイリオ"/>
                          <a:cs typeface="メイリオ"/>
                        </a:rPr>
                        <a:t> </a:t>
                      </a:r>
                      <a:r>
                        <a:rPr sz="900" spc="-5" dirty="0">
                          <a:latin typeface="メイリオ"/>
                          <a:cs typeface="メイリオ"/>
                        </a:rPr>
                        <a:t>C＝筋 原線維成分。</a:t>
                      </a:r>
                      <a:endParaRPr sz="900" dirty="0">
                        <a:latin typeface="メイリオ"/>
                        <a:cs typeface="メイリオ"/>
                      </a:endParaRPr>
                    </a:p>
                  </a:txBody>
                  <a:tcPr marL="0" marR="0" marT="17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50"/>
                        </a:spcBef>
                      </a:pPr>
                      <a:endParaRPr sz="1500">
                        <a:latin typeface="Times New Roman"/>
                        <a:cs typeface="Times New Roman"/>
                      </a:endParaRPr>
                    </a:p>
                    <a:p>
                      <a:pPr algn="ctr">
                        <a:lnSpc>
                          <a:spcPct val="100000"/>
                        </a:lnSpc>
                        <a:spcBef>
                          <a:spcPts val="5"/>
                        </a:spcBef>
                      </a:pPr>
                      <a:r>
                        <a:rPr sz="900" spc="-5" dirty="0">
                          <a:latin typeface="メイリオ"/>
                          <a:cs typeface="メイリオ"/>
                        </a:rPr>
                        <a:t>3PN胚</a:t>
                      </a:r>
                      <a:endParaRPr sz="900">
                        <a:latin typeface="メイリオ"/>
                        <a:cs typeface="メイリオ"/>
                      </a:endParaRPr>
                    </a:p>
                  </a:txBody>
                  <a:tcPr marL="0" marR="0" marT="575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7470" marR="130175">
                        <a:lnSpc>
                          <a:spcPct val="100000"/>
                        </a:lnSpc>
                        <a:spcBef>
                          <a:spcPts val="150"/>
                        </a:spcBef>
                      </a:pPr>
                      <a:r>
                        <a:rPr sz="900" dirty="0">
                          <a:latin typeface="メイリオ"/>
                          <a:cs typeface="メイリオ"/>
                        </a:rPr>
                        <a:t>3</a:t>
                      </a:r>
                      <a:r>
                        <a:rPr sz="900" spc="-5" dirty="0">
                          <a:latin typeface="メイリオ"/>
                          <a:cs typeface="メイリオ"/>
                        </a:rPr>
                        <a:t>前核胚を用いて、下記論文の検証</a:t>
                      </a:r>
                      <a:r>
                        <a:rPr sz="900" spc="5" dirty="0">
                          <a:latin typeface="メイリオ"/>
                          <a:cs typeface="メイリオ"/>
                        </a:rPr>
                        <a:t>を</a:t>
                      </a:r>
                      <a:r>
                        <a:rPr sz="900" spc="-5" dirty="0">
                          <a:latin typeface="メイリオ"/>
                          <a:cs typeface="メイリオ"/>
                        </a:rPr>
                        <a:t>行っ</a:t>
                      </a:r>
                      <a:r>
                        <a:rPr sz="900" spc="5" dirty="0">
                          <a:latin typeface="メイリオ"/>
                          <a:cs typeface="メイリオ"/>
                        </a:rPr>
                        <a:t>た</a:t>
                      </a:r>
                      <a:r>
                        <a:rPr sz="900" spc="-5" dirty="0">
                          <a:latin typeface="メイリオ"/>
                          <a:cs typeface="メイリオ"/>
                        </a:rPr>
                        <a:t>。CRISPR/Cas9  </a:t>
                      </a:r>
                      <a:r>
                        <a:rPr sz="900" dirty="0">
                          <a:latin typeface="メイリオ"/>
                          <a:cs typeface="メイリオ"/>
                        </a:rPr>
                        <a:t>による二本鎖</a:t>
                      </a:r>
                      <a:r>
                        <a:rPr sz="900" spc="-5" dirty="0">
                          <a:latin typeface="メイリオ"/>
                          <a:cs typeface="メイリオ"/>
                        </a:rPr>
                        <a:t>D</a:t>
                      </a:r>
                      <a:r>
                        <a:rPr sz="900" spc="5" dirty="0">
                          <a:latin typeface="メイリオ"/>
                          <a:cs typeface="メイリオ"/>
                        </a:rPr>
                        <a:t>N</a:t>
                      </a:r>
                      <a:r>
                        <a:rPr sz="900" spc="-5" dirty="0">
                          <a:latin typeface="メイリオ"/>
                          <a:cs typeface="メイリオ"/>
                        </a:rPr>
                        <a:t>A</a:t>
                      </a:r>
                      <a:r>
                        <a:rPr sz="900" dirty="0">
                          <a:latin typeface="メイリオ"/>
                          <a:cs typeface="メイリオ"/>
                        </a:rPr>
                        <a:t>切断は、内在</a:t>
                      </a:r>
                      <a:r>
                        <a:rPr sz="900" spc="-5" dirty="0">
                          <a:latin typeface="メイリオ"/>
                          <a:cs typeface="メイリオ"/>
                        </a:rPr>
                        <a:t>D</a:t>
                      </a:r>
                      <a:r>
                        <a:rPr sz="900" spc="5" dirty="0">
                          <a:latin typeface="メイリオ"/>
                          <a:cs typeface="メイリオ"/>
                        </a:rPr>
                        <a:t>N</a:t>
                      </a:r>
                      <a:r>
                        <a:rPr sz="900" spc="-5" dirty="0">
                          <a:latin typeface="メイリオ"/>
                          <a:cs typeface="メイリオ"/>
                        </a:rPr>
                        <a:t>A</a:t>
                      </a:r>
                      <a:r>
                        <a:rPr sz="900" dirty="0">
                          <a:latin typeface="メイリオ"/>
                          <a:cs typeface="メイリオ"/>
                        </a:rPr>
                        <a:t>より</a:t>
                      </a:r>
                      <a:r>
                        <a:rPr sz="900" spc="10" dirty="0">
                          <a:latin typeface="メイリオ"/>
                          <a:cs typeface="メイリオ"/>
                        </a:rPr>
                        <a:t>も</a:t>
                      </a:r>
                      <a:r>
                        <a:rPr sz="900" dirty="0">
                          <a:latin typeface="メイリオ"/>
                          <a:cs typeface="メイリオ"/>
                        </a:rPr>
                        <a:t>外</a:t>
                      </a:r>
                      <a:r>
                        <a:rPr sz="900" spc="10" dirty="0">
                          <a:latin typeface="メイリオ"/>
                          <a:cs typeface="メイリオ"/>
                        </a:rPr>
                        <a:t>来</a:t>
                      </a:r>
                      <a:r>
                        <a:rPr sz="900" spc="-5" dirty="0">
                          <a:latin typeface="メイリオ"/>
                          <a:cs typeface="メイリオ"/>
                        </a:rPr>
                        <a:t>s</a:t>
                      </a:r>
                      <a:r>
                        <a:rPr sz="900" spc="5" dirty="0">
                          <a:latin typeface="メイリオ"/>
                          <a:cs typeface="メイリオ"/>
                        </a:rPr>
                        <a:t>s</a:t>
                      </a:r>
                      <a:r>
                        <a:rPr sz="900" spc="-5" dirty="0">
                          <a:latin typeface="メイリオ"/>
                          <a:cs typeface="メイリオ"/>
                        </a:rPr>
                        <a:t>OD</a:t>
                      </a:r>
                      <a:r>
                        <a:rPr sz="900" spc="5" dirty="0">
                          <a:latin typeface="メイリオ"/>
                          <a:cs typeface="メイリオ"/>
                        </a:rPr>
                        <a:t>N</a:t>
                      </a:r>
                      <a:r>
                        <a:rPr sz="900" spc="10" dirty="0">
                          <a:latin typeface="メイリオ"/>
                          <a:cs typeface="メイリオ"/>
                        </a:rPr>
                        <a:t>を</a:t>
                      </a:r>
                      <a:r>
                        <a:rPr sz="900" dirty="0">
                          <a:latin typeface="メイリオ"/>
                          <a:cs typeface="メイリオ"/>
                        </a:rPr>
                        <a:t>利用 </a:t>
                      </a:r>
                      <a:r>
                        <a:rPr sz="900" spc="-5" dirty="0">
                          <a:latin typeface="メイリオ"/>
                          <a:cs typeface="メイリオ"/>
                        </a:rPr>
                        <a:t>した相同組換えにより効率的に修</a:t>
                      </a:r>
                      <a:r>
                        <a:rPr sz="900" spc="5" dirty="0">
                          <a:latin typeface="メイリオ"/>
                          <a:cs typeface="メイリオ"/>
                        </a:rPr>
                        <a:t>復</a:t>
                      </a:r>
                      <a:r>
                        <a:rPr sz="900" spc="-5" dirty="0">
                          <a:latin typeface="メイリオ"/>
                          <a:cs typeface="メイリオ"/>
                        </a:rPr>
                        <a:t>され</a:t>
                      </a:r>
                      <a:r>
                        <a:rPr sz="900" spc="5" dirty="0">
                          <a:latin typeface="メイリオ"/>
                          <a:cs typeface="メイリオ"/>
                        </a:rPr>
                        <a:t>、</a:t>
                      </a:r>
                      <a:r>
                        <a:rPr sz="900" spc="-5" dirty="0">
                          <a:latin typeface="メイリオ"/>
                          <a:cs typeface="メイリオ"/>
                        </a:rPr>
                        <a:t>下記</a:t>
                      </a:r>
                      <a:r>
                        <a:rPr sz="900" spc="5" dirty="0">
                          <a:latin typeface="メイリオ"/>
                          <a:cs typeface="メイリオ"/>
                        </a:rPr>
                        <a:t>論</a:t>
                      </a:r>
                      <a:r>
                        <a:rPr sz="900" spc="-5" dirty="0">
                          <a:latin typeface="メイリオ"/>
                          <a:cs typeface="メイリオ"/>
                        </a:rPr>
                        <a:t>文と</a:t>
                      </a:r>
                      <a:r>
                        <a:rPr sz="900" spc="5" dirty="0">
                          <a:latin typeface="メイリオ"/>
                          <a:cs typeface="メイリオ"/>
                        </a:rPr>
                        <a:t>異</a:t>
                      </a:r>
                      <a:r>
                        <a:rPr sz="900" spc="-5" dirty="0">
                          <a:latin typeface="メイリオ"/>
                          <a:cs typeface="メイリオ"/>
                        </a:rPr>
                        <a:t>なる 結果に。</a:t>
                      </a:r>
                      <a:endParaRPr sz="900">
                        <a:latin typeface="メイリオ"/>
                        <a:cs typeface="メイリオ"/>
                      </a:endParaRPr>
                    </a:p>
                  </a:txBody>
                  <a:tcPr marL="0" marR="0" marT="17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0"/>
                        </a:spcBef>
                      </a:pPr>
                      <a:r>
                        <a:rPr sz="900" dirty="0">
                          <a:latin typeface="メイリオ"/>
                          <a:cs typeface="メイリオ"/>
                        </a:rPr>
                        <a:t>2018.４</a:t>
                      </a:r>
                      <a:endParaRPr sz="900">
                        <a:latin typeface="メイリオ"/>
                        <a:cs typeface="メイリオ"/>
                      </a:endParaRPr>
                    </a:p>
                    <a:p>
                      <a:pPr marL="177800" marR="172720" indent="635" algn="ctr">
                        <a:lnSpc>
                          <a:spcPct val="100000"/>
                        </a:lnSpc>
                      </a:pPr>
                      <a:r>
                        <a:rPr sz="900" spc="-5" dirty="0">
                          <a:latin typeface="メイリオ"/>
                          <a:cs typeface="メイリオ"/>
                        </a:rPr>
                        <a:t>Mol  </a:t>
                      </a:r>
                      <a:r>
                        <a:rPr sz="900" dirty="0">
                          <a:latin typeface="メイリオ"/>
                          <a:cs typeface="メイリオ"/>
                        </a:rPr>
                        <a:t>Re</a:t>
                      </a:r>
                      <a:r>
                        <a:rPr sz="900" spc="-10" dirty="0">
                          <a:latin typeface="メイリオ"/>
                          <a:cs typeface="メイリオ"/>
                        </a:rPr>
                        <a:t>p</a:t>
                      </a:r>
                      <a:r>
                        <a:rPr sz="900" spc="-5" dirty="0">
                          <a:latin typeface="メイリオ"/>
                          <a:cs typeface="メイリオ"/>
                        </a:rPr>
                        <a:t>ro</a:t>
                      </a:r>
                      <a:r>
                        <a:rPr sz="900" dirty="0">
                          <a:latin typeface="メイリオ"/>
                          <a:cs typeface="メイリオ"/>
                        </a:rPr>
                        <a:t>d  </a:t>
                      </a:r>
                      <a:r>
                        <a:rPr sz="900" spc="-5" dirty="0">
                          <a:latin typeface="メイリオ"/>
                          <a:cs typeface="メイリオ"/>
                        </a:rPr>
                        <a:t>Dev</a:t>
                      </a:r>
                      <a:endParaRPr sz="900">
                        <a:latin typeface="メイリオ"/>
                        <a:cs typeface="メイリオ"/>
                      </a:endParaRPr>
                    </a:p>
                  </a:txBody>
                  <a:tcPr marL="0" marR="0" marT="17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840235">
                <a:tc>
                  <a:txBody>
                    <a:bodyPr/>
                    <a:lstStyle/>
                    <a:p>
                      <a:pPr marL="77470">
                        <a:lnSpc>
                          <a:spcPct val="100000"/>
                        </a:lnSpc>
                        <a:spcBef>
                          <a:spcPts val="500"/>
                        </a:spcBef>
                      </a:pPr>
                      <a:r>
                        <a:rPr sz="900" spc="-5" dirty="0">
                          <a:latin typeface="メイリオ"/>
                          <a:cs typeface="メイリオ"/>
                        </a:rPr>
                        <a:t>米オレゴン </a:t>
                      </a:r>
                      <a:r>
                        <a:rPr sz="900" dirty="0">
                          <a:latin typeface="メイリオ"/>
                          <a:cs typeface="メイリオ"/>
                        </a:rPr>
                        <a:t>健康科</a:t>
                      </a:r>
                      <a:r>
                        <a:rPr sz="900" spc="10" dirty="0">
                          <a:latin typeface="メイリオ"/>
                          <a:cs typeface="メイリオ"/>
                        </a:rPr>
                        <a:t>学</a:t>
                      </a:r>
                      <a:r>
                        <a:rPr sz="900" dirty="0">
                          <a:latin typeface="メイリオ"/>
                          <a:cs typeface="メイリオ"/>
                        </a:rPr>
                        <a:t>大、 </a:t>
                      </a:r>
                      <a:r>
                        <a:rPr sz="900" spc="-5" dirty="0">
                          <a:latin typeface="メイリオ"/>
                          <a:cs typeface="メイリオ"/>
                        </a:rPr>
                        <a:t>中</a:t>
                      </a:r>
                      <a:r>
                        <a:rPr sz="900" spc="-10" dirty="0">
                          <a:latin typeface="メイリオ"/>
                          <a:cs typeface="メイリオ"/>
                        </a:rPr>
                        <a:t>BGI</a:t>
                      </a:r>
                      <a:r>
                        <a:rPr sz="900" spc="-5" dirty="0">
                          <a:latin typeface="メイリオ"/>
                          <a:cs typeface="メイリオ"/>
                        </a:rPr>
                        <a:t>社、 韓基礎科学 研究院</a:t>
                      </a:r>
                      <a:endParaRPr sz="900">
                        <a:latin typeface="メイリオ"/>
                        <a:cs typeface="メイリオ"/>
                      </a:endParaRPr>
                    </a:p>
                  </a:txBody>
                  <a:tcPr marL="0" marR="0" marT="5758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0"/>
                        </a:spcBef>
                      </a:pPr>
                      <a:endParaRPr sz="1300" dirty="0">
                        <a:latin typeface="Times New Roman"/>
                        <a:cs typeface="Times New Roman"/>
                      </a:endParaRPr>
                    </a:p>
                    <a:p>
                      <a:pPr marL="257175" marR="145415" indent="-180340">
                        <a:lnSpc>
                          <a:spcPct val="100000"/>
                        </a:lnSpc>
                      </a:pPr>
                      <a:r>
                        <a:rPr sz="900" dirty="0">
                          <a:latin typeface="メイリオ"/>
                          <a:cs typeface="メイリオ"/>
                        </a:rPr>
                        <a:t>・ヒト受精胚へのゲ</a:t>
                      </a:r>
                      <a:r>
                        <a:rPr sz="900" spc="-919" dirty="0">
                          <a:latin typeface="メイリオ"/>
                          <a:cs typeface="メイリオ"/>
                        </a:rPr>
                        <a:t>ノ </a:t>
                      </a:r>
                      <a:r>
                        <a:rPr sz="900" spc="-5" dirty="0">
                          <a:latin typeface="メイリオ"/>
                          <a:cs typeface="メイリオ"/>
                        </a:rPr>
                        <a:t>ム編集効率の確認</a:t>
                      </a:r>
                      <a:endParaRPr sz="900" dirty="0">
                        <a:latin typeface="メイリオ"/>
                        <a:cs typeface="メイリオ"/>
                      </a:endParaRPr>
                    </a:p>
                    <a:p>
                      <a:pPr marL="77470">
                        <a:lnSpc>
                          <a:spcPct val="100000"/>
                        </a:lnSpc>
                      </a:pPr>
                      <a:r>
                        <a:rPr sz="900" spc="875" dirty="0">
                          <a:latin typeface="メイリオ"/>
                          <a:cs typeface="メイリオ"/>
                        </a:rPr>
                        <a:t>・</a:t>
                      </a:r>
                      <a:r>
                        <a:rPr sz="900" u="sng" spc="-5" dirty="0">
                          <a:uFill>
                            <a:solidFill>
                              <a:srgbClr val="000000"/>
                            </a:solidFill>
                          </a:uFill>
                          <a:latin typeface="メイリオ"/>
                          <a:cs typeface="メイリオ"/>
                        </a:rPr>
                        <a:t>遺伝性難病予防</a:t>
                      </a:r>
                      <a:endParaRPr sz="900" dirty="0">
                        <a:latin typeface="メイリオ"/>
                        <a:cs typeface="メイリオ"/>
                      </a:endParaRPr>
                    </a:p>
                  </a:txBody>
                  <a:tcPr marL="0" marR="0" marT="34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p>
                      <a:pPr marL="77470">
                        <a:lnSpc>
                          <a:spcPct val="100000"/>
                        </a:lnSpc>
                        <a:spcBef>
                          <a:spcPts val="1175"/>
                        </a:spcBef>
                      </a:pPr>
                      <a:r>
                        <a:rPr sz="900" spc="-5" dirty="0">
                          <a:latin typeface="メイリオ"/>
                          <a:cs typeface="メイリオ"/>
                        </a:rPr>
                        <a:t>【</a:t>
                      </a:r>
                      <a:r>
                        <a:rPr sz="900" i="1" spc="-5" dirty="0">
                          <a:latin typeface="メイリオ"/>
                          <a:cs typeface="メイリオ"/>
                        </a:rPr>
                        <a:t>MYBPC3</a:t>
                      </a:r>
                      <a:r>
                        <a:rPr sz="900" spc="-5" dirty="0">
                          <a:latin typeface="メイリオ"/>
                          <a:cs typeface="メイリオ"/>
                        </a:rPr>
                        <a:t>】</a:t>
                      </a:r>
                      <a:endParaRPr sz="900">
                        <a:latin typeface="メイリオ"/>
                        <a:cs typeface="メイリオ"/>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p>
                      <a:pPr marL="257175" marR="118745" indent="-134620">
                        <a:lnSpc>
                          <a:spcPct val="100000"/>
                        </a:lnSpc>
                      </a:pPr>
                      <a:r>
                        <a:rPr sz="900" dirty="0">
                          <a:latin typeface="メイリオ"/>
                          <a:cs typeface="メイリオ"/>
                        </a:rPr>
                        <a:t>新規作成胚  145</a:t>
                      </a:r>
                      <a:r>
                        <a:rPr sz="900" spc="-5" dirty="0">
                          <a:latin typeface="メイリオ"/>
                          <a:cs typeface="メイリオ"/>
                        </a:rPr>
                        <a:t>個</a:t>
                      </a:r>
                      <a:endParaRPr sz="900">
                        <a:latin typeface="メイリオ"/>
                        <a:cs typeface="メイリオ"/>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7470" marR="101600">
                        <a:lnSpc>
                          <a:spcPct val="100000"/>
                        </a:lnSpc>
                        <a:spcBef>
                          <a:spcPts val="1100"/>
                        </a:spcBef>
                      </a:pPr>
                      <a:r>
                        <a:rPr sz="900" spc="-5" dirty="0">
                          <a:latin typeface="メイリオ"/>
                          <a:cs typeface="メイリオ"/>
                        </a:rPr>
                        <a:t>肥大型心筋症患者の精子と正常な</a:t>
                      </a:r>
                      <a:r>
                        <a:rPr sz="900" spc="5" dirty="0">
                          <a:latin typeface="メイリオ"/>
                          <a:cs typeface="メイリオ"/>
                        </a:rPr>
                        <a:t>卵</a:t>
                      </a:r>
                      <a:r>
                        <a:rPr sz="900" spc="-5" dirty="0">
                          <a:latin typeface="メイリオ"/>
                          <a:cs typeface="メイリオ"/>
                        </a:rPr>
                        <a:t>子か</a:t>
                      </a:r>
                      <a:r>
                        <a:rPr sz="900" spc="5" dirty="0">
                          <a:latin typeface="メイリオ"/>
                          <a:cs typeface="メイリオ"/>
                        </a:rPr>
                        <a:t>ら</a:t>
                      </a:r>
                      <a:r>
                        <a:rPr sz="900" spc="-5" dirty="0">
                          <a:latin typeface="メイリオ"/>
                          <a:cs typeface="メイリオ"/>
                        </a:rPr>
                        <a:t>新た</a:t>
                      </a:r>
                      <a:r>
                        <a:rPr sz="900" spc="5" dirty="0">
                          <a:latin typeface="メイリオ"/>
                          <a:cs typeface="メイリオ"/>
                        </a:rPr>
                        <a:t>に</a:t>
                      </a:r>
                      <a:r>
                        <a:rPr sz="900" spc="-5" dirty="0">
                          <a:latin typeface="メイリオ"/>
                          <a:cs typeface="メイリオ"/>
                        </a:rPr>
                        <a:t>受精</a:t>
                      </a:r>
                      <a:r>
                        <a:rPr sz="900" spc="5" dirty="0">
                          <a:latin typeface="メイリオ"/>
                          <a:cs typeface="メイリオ"/>
                        </a:rPr>
                        <a:t>胚</a:t>
                      </a:r>
                      <a:r>
                        <a:rPr sz="900" spc="-5" dirty="0">
                          <a:latin typeface="メイリオ"/>
                          <a:cs typeface="メイリオ"/>
                        </a:rPr>
                        <a:t>を作 成。受精胚を作成する際、同時に</a:t>
                      </a:r>
                      <a:r>
                        <a:rPr sz="900" spc="5" dirty="0">
                          <a:latin typeface="メイリオ"/>
                          <a:cs typeface="メイリオ"/>
                        </a:rPr>
                        <a:t>ゲ</a:t>
                      </a:r>
                      <a:r>
                        <a:rPr sz="900" spc="-5" dirty="0">
                          <a:latin typeface="メイリオ"/>
                          <a:cs typeface="メイリオ"/>
                        </a:rPr>
                        <a:t>ノム</a:t>
                      </a:r>
                      <a:r>
                        <a:rPr sz="900" spc="5" dirty="0">
                          <a:latin typeface="メイリオ"/>
                          <a:cs typeface="メイリオ"/>
                        </a:rPr>
                        <a:t>編</a:t>
                      </a:r>
                      <a:r>
                        <a:rPr sz="900" spc="-5" dirty="0">
                          <a:latin typeface="メイリオ"/>
                          <a:cs typeface="メイリオ"/>
                        </a:rPr>
                        <a:t>集す</a:t>
                      </a:r>
                      <a:r>
                        <a:rPr sz="900" spc="5" dirty="0">
                          <a:latin typeface="メイリオ"/>
                          <a:cs typeface="メイリオ"/>
                        </a:rPr>
                        <a:t>る</a:t>
                      </a:r>
                      <a:r>
                        <a:rPr sz="900" spc="-5" dirty="0">
                          <a:latin typeface="メイリオ"/>
                          <a:cs typeface="メイリオ"/>
                        </a:rPr>
                        <a:t>こと</a:t>
                      </a:r>
                      <a:r>
                        <a:rPr sz="900" spc="5" dirty="0">
                          <a:latin typeface="メイリオ"/>
                          <a:cs typeface="メイリオ"/>
                        </a:rPr>
                        <a:t>で</a:t>
                      </a:r>
                      <a:r>
                        <a:rPr sz="900" spc="-5" dirty="0">
                          <a:latin typeface="メイリオ"/>
                          <a:cs typeface="メイリオ"/>
                        </a:rPr>
                        <a:t>、修 </a:t>
                      </a:r>
                      <a:r>
                        <a:rPr sz="900" dirty="0">
                          <a:latin typeface="メイリオ"/>
                          <a:cs typeface="メイリオ"/>
                        </a:rPr>
                        <a:t>復効率が向上。コントロールに比べ</a:t>
                      </a:r>
                      <a:r>
                        <a:rPr sz="900" spc="15" dirty="0">
                          <a:latin typeface="メイリオ"/>
                          <a:cs typeface="メイリオ"/>
                        </a:rPr>
                        <a:t>2</a:t>
                      </a:r>
                      <a:r>
                        <a:rPr sz="900" spc="5" dirty="0">
                          <a:latin typeface="メイリオ"/>
                          <a:cs typeface="メイリオ"/>
                        </a:rPr>
                        <a:t>5</a:t>
                      </a:r>
                      <a:r>
                        <a:rPr sz="900" dirty="0">
                          <a:latin typeface="メイリオ"/>
                          <a:cs typeface="メイリオ"/>
                        </a:rPr>
                        <a:t>%（</a:t>
                      </a:r>
                      <a:r>
                        <a:rPr sz="900" spc="5" dirty="0">
                          <a:latin typeface="メイリオ"/>
                          <a:cs typeface="メイリオ"/>
                        </a:rPr>
                        <a:t>4</a:t>
                      </a:r>
                      <a:r>
                        <a:rPr sz="900" spc="15" dirty="0">
                          <a:latin typeface="メイリオ"/>
                          <a:cs typeface="メイリオ"/>
                        </a:rPr>
                        <a:t>7</a:t>
                      </a:r>
                      <a:r>
                        <a:rPr sz="900" dirty="0">
                          <a:latin typeface="メイリオ"/>
                          <a:cs typeface="メイリオ"/>
                        </a:rPr>
                        <a:t>％か</a:t>
                      </a:r>
                      <a:r>
                        <a:rPr sz="900" spc="10" dirty="0">
                          <a:latin typeface="メイリオ"/>
                          <a:cs typeface="メイリオ"/>
                        </a:rPr>
                        <a:t>ら</a:t>
                      </a:r>
                      <a:r>
                        <a:rPr sz="900" spc="5" dirty="0">
                          <a:latin typeface="メイリオ"/>
                          <a:cs typeface="メイリオ"/>
                        </a:rPr>
                        <a:t>72</a:t>
                      </a:r>
                      <a:r>
                        <a:rPr sz="900" dirty="0">
                          <a:latin typeface="メイリオ"/>
                          <a:cs typeface="メイリオ"/>
                        </a:rPr>
                        <a:t>％</a:t>
                      </a:r>
                      <a:r>
                        <a:rPr sz="900" spc="10" dirty="0">
                          <a:latin typeface="メイリオ"/>
                          <a:cs typeface="メイリオ"/>
                        </a:rPr>
                        <a:t>に</a:t>
                      </a:r>
                      <a:r>
                        <a:rPr sz="900" dirty="0">
                          <a:latin typeface="メイリオ"/>
                          <a:cs typeface="メイリオ"/>
                        </a:rPr>
                        <a:t>） </a:t>
                      </a:r>
                      <a:r>
                        <a:rPr sz="900" spc="-5" dirty="0">
                          <a:latin typeface="メイリオ"/>
                          <a:cs typeface="メイリオ"/>
                        </a:rPr>
                        <a:t>変異が改善</a:t>
                      </a:r>
                      <a:endParaRPr sz="900">
                        <a:latin typeface="メイリオ"/>
                        <a:cs typeface="メイリオ"/>
                      </a:endParaRPr>
                    </a:p>
                  </a:txBody>
                  <a:tcPr marL="0" marR="0" marT="1266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p>
                      <a:pPr marL="177800">
                        <a:lnSpc>
                          <a:spcPct val="100000"/>
                        </a:lnSpc>
                      </a:pPr>
                      <a:r>
                        <a:rPr sz="900" dirty="0">
                          <a:latin typeface="メイリオ"/>
                          <a:cs typeface="メイリオ"/>
                        </a:rPr>
                        <a:t>2017.8</a:t>
                      </a:r>
                      <a:endParaRPr sz="900">
                        <a:latin typeface="メイリオ"/>
                        <a:cs typeface="メイリオ"/>
                      </a:endParaRPr>
                    </a:p>
                    <a:p>
                      <a:pPr marL="188595">
                        <a:lnSpc>
                          <a:spcPct val="100000"/>
                        </a:lnSpc>
                      </a:pPr>
                      <a:r>
                        <a:rPr sz="900" spc="-10" dirty="0">
                          <a:latin typeface="メイリオ"/>
                          <a:cs typeface="メイリオ"/>
                        </a:rPr>
                        <a:t>Nature</a:t>
                      </a:r>
                      <a:endParaRPr sz="900">
                        <a:latin typeface="メイリオ"/>
                        <a:cs typeface="メイリオ"/>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761463">
                <a:tc>
                  <a:txBody>
                    <a:bodyPr/>
                    <a:lstStyle/>
                    <a:p>
                      <a:pPr marL="81915" marR="120014" indent="-1905" algn="ctr">
                        <a:lnSpc>
                          <a:spcPct val="100000"/>
                        </a:lnSpc>
                        <a:spcBef>
                          <a:spcPts val="750"/>
                        </a:spcBef>
                      </a:pPr>
                      <a:r>
                        <a:rPr sz="900" spc="-5" dirty="0">
                          <a:latin typeface="メイリオ"/>
                          <a:cs typeface="メイリオ"/>
                        </a:rPr>
                        <a:t>イギリス </a:t>
                      </a:r>
                      <a:r>
                        <a:rPr sz="900" dirty="0">
                          <a:latin typeface="メイリオ"/>
                          <a:cs typeface="メイリオ"/>
                        </a:rPr>
                        <a:t>フランシス </a:t>
                      </a:r>
                      <a:r>
                        <a:rPr sz="900" spc="-5" dirty="0">
                          <a:latin typeface="メイリオ"/>
                          <a:cs typeface="メイリオ"/>
                        </a:rPr>
                        <a:t>クリック 研究所</a:t>
                      </a:r>
                      <a:endParaRPr sz="900">
                        <a:latin typeface="メイリオ"/>
                        <a:cs typeface="メイリオ"/>
                      </a:endParaRPr>
                    </a:p>
                  </a:txBody>
                  <a:tcPr marL="0" marR="0" marT="8637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25"/>
                        </a:spcBef>
                      </a:pPr>
                      <a:endParaRPr sz="1000">
                        <a:latin typeface="Times New Roman"/>
                        <a:cs typeface="Times New Roman"/>
                      </a:endParaRPr>
                    </a:p>
                    <a:p>
                      <a:pPr marL="86360" marR="80645" algn="ctr">
                        <a:lnSpc>
                          <a:spcPct val="100000"/>
                        </a:lnSpc>
                        <a:spcBef>
                          <a:spcPts val="5"/>
                        </a:spcBef>
                      </a:pPr>
                      <a:r>
                        <a:rPr sz="900" spc="-5" dirty="0">
                          <a:latin typeface="メイリオ"/>
                          <a:cs typeface="メイリオ"/>
                        </a:rPr>
                        <a:t>不妊の理解に資する発 </a:t>
                      </a:r>
                      <a:r>
                        <a:rPr sz="900" dirty="0">
                          <a:latin typeface="メイリオ"/>
                          <a:cs typeface="メイリオ"/>
                        </a:rPr>
                        <a:t>生学研究</a:t>
                      </a:r>
                      <a:r>
                        <a:rPr sz="900" spc="-10" dirty="0">
                          <a:latin typeface="メイリオ"/>
                          <a:cs typeface="メイリオ"/>
                        </a:rPr>
                        <a:t>(</a:t>
                      </a:r>
                      <a:r>
                        <a:rPr sz="900" dirty="0">
                          <a:latin typeface="メイリオ"/>
                          <a:cs typeface="メイリオ"/>
                        </a:rPr>
                        <a:t>生殖補助医療 </a:t>
                      </a:r>
                      <a:r>
                        <a:rPr sz="900" spc="-5" dirty="0">
                          <a:latin typeface="メイリオ"/>
                          <a:cs typeface="メイリオ"/>
                        </a:rPr>
                        <a:t>研究）</a:t>
                      </a:r>
                      <a:endParaRPr sz="900">
                        <a:latin typeface="メイリオ"/>
                        <a:cs typeface="メイリオ"/>
                      </a:endParaRPr>
                    </a:p>
                  </a:txBody>
                  <a:tcPr marL="0" marR="0" marT="287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20"/>
                        </a:spcBef>
                      </a:pPr>
                      <a:endParaRPr sz="2000">
                        <a:latin typeface="Times New Roman"/>
                        <a:cs typeface="Times New Roman"/>
                      </a:endParaRPr>
                    </a:p>
                    <a:p>
                      <a:pPr marL="77470">
                        <a:lnSpc>
                          <a:spcPct val="100000"/>
                        </a:lnSpc>
                      </a:pPr>
                      <a:r>
                        <a:rPr sz="900" spc="-5" dirty="0">
                          <a:latin typeface="メイリオ"/>
                          <a:cs typeface="メイリオ"/>
                        </a:rPr>
                        <a:t>【</a:t>
                      </a:r>
                      <a:r>
                        <a:rPr sz="900" i="1" spc="-5" dirty="0">
                          <a:latin typeface="メイリオ"/>
                          <a:cs typeface="メイリオ"/>
                        </a:rPr>
                        <a:t>OCT4</a:t>
                      </a:r>
                      <a:r>
                        <a:rPr sz="900" spc="-5" dirty="0">
                          <a:latin typeface="メイリオ"/>
                          <a:cs typeface="メイリオ"/>
                        </a:rPr>
                        <a:t>】</a:t>
                      </a:r>
                      <a:endParaRPr sz="900">
                        <a:latin typeface="メイリオ"/>
                        <a:cs typeface="メイリオ"/>
                      </a:endParaRPr>
                    </a:p>
                  </a:txBody>
                  <a:tcPr marL="0" marR="0" marT="230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50"/>
                        </a:spcBef>
                      </a:pPr>
                      <a:endParaRPr sz="1500">
                        <a:latin typeface="Times New Roman"/>
                        <a:cs typeface="Times New Roman"/>
                      </a:endParaRPr>
                    </a:p>
                    <a:p>
                      <a:pPr marL="297180" marR="180975" indent="-109855">
                        <a:lnSpc>
                          <a:spcPct val="100000"/>
                        </a:lnSpc>
                        <a:spcBef>
                          <a:spcPts val="5"/>
                        </a:spcBef>
                      </a:pPr>
                      <a:r>
                        <a:rPr sz="900" dirty="0">
                          <a:latin typeface="メイリオ"/>
                          <a:cs typeface="メイリオ"/>
                        </a:rPr>
                        <a:t>前核期胚  37</a:t>
                      </a:r>
                      <a:r>
                        <a:rPr sz="900" spc="-5" dirty="0">
                          <a:latin typeface="メイリオ"/>
                          <a:cs typeface="メイリオ"/>
                        </a:rPr>
                        <a:t>個</a:t>
                      </a:r>
                      <a:endParaRPr sz="900">
                        <a:latin typeface="メイリオ"/>
                        <a:cs typeface="メイリオ"/>
                      </a:endParaRPr>
                    </a:p>
                  </a:txBody>
                  <a:tcPr marL="0" marR="0" marT="575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7470" marR="114935">
                        <a:lnSpc>
                          <a:spcPct val="100000"/>
                        </a:lnSpc>
                        <a:spcBef>
                          <a:spcPts val="750"/>
                        </a:spcBef>
                      </a:pPr>
                      <a:r>
                        <a:rPr sz="900" spc="-5" dirty="0">
                          <a:latin typeface="メイリオ"/>
                          <a:cs typeface="メイリオ"/>
                        </a:rPr>
                        <a:t>受精胚や胚性幹細胞で特異的に発</a:t>
                      </a:r>
                      <a:r>
                        <a:rPr sz="900" spc="5" dirty="0">
                          <a:latin typeface="メイリオ"/>
                          <a:cs typeface="メイリオ"/>
                        </a:rPr>
                        <a:t>現</a:t>
                      </a:r>
                      <a:r>
                        <a:rPr sz="900" spc="-5" dirty="0">
                          <a:latin typeface="メイリオ"/>
                          <a:cs typeface="メイリオ"/>
                        </a:rPr>
                        <a:t>して</a:t>
                      </a:r>
                      <a:r>
                        <a:rPr sz="900" spc="5" dirty="0">
                          <a:latin typeface="メイリオ"/>
                          <a:cs typeface="メイリオ"/>
                        </a:rPr>
                        <a:t>い</a:t>
                      </a:r>
                      <a:r>
                        <a:rPr sz="900" spc="-5" dirty="0">
                          <a:latin typeface="メイリオ"/>
                          <a:cs typeface="メイリオ"/>
                        </a:rPr>
                        <a:t>る遺</a:t>
                      </a:r>
                      <a:r>
                        <a:rPr sz="900" spc="5" dirty="0">
                          <a:latin typeface="メイリオ"/>
                          <a:cs typeface="メイリオ"/>
                        </a:rPr>
                        <a:t>伝</a:t>
                      </a:r>
                      <a:r>
                        <a:rPr sz="900" spc="-5" dirty="0">
                          <a:latin typeface="メイリオ"/>
                          <a:cs typeface="メイリオ"/>
                        </a:rPr>
                        <a:t>子（OCT4)  </a:t>
                      </a:r>
                      <a:r>
                        <a:rPr sz="900" dirty="0">
                          <a:latin typeface="メイリオ"/>
                          <a:cs typeface="メイリオ"/>
                        </a:rPr>
                        <a:t>を欠損させて、受精胚の発生にお</a:t>
                      </a:r>
                      <a:r>
                        <a:rPr sz="900" spc="10" dirty="0">
                          <a:latin typeface="メイリオ"/>
                          <a:cs typeface="メイリオ"/>
                        </a:rPr>
                        <a:t>け</a:t>
                      </a:r>
                      <a:r>
                        <a:rPr sz="900" dirty="0">
                          <a:latin typeface="メイリオ"/>
                          <a:cs typeface="メイリオ"/>
                        </a:rPr>
                        <a:t>る役</a:t>
                      </a:r>
                      <a:r>
                        <a:rPr sz="900" spc="10" dirty="0">
                          <a:latin typeface="メイリオ"/>
                          <a:cs typeface="メイリオ"/>
                        </a:rPr>
                        <a:t>割</a:t>
                      </a:r>
                      <a:r>
                        <a:rPr sz="900" dirty="0">
                          <a:latin typeface="メイリオ"/>
                          <a:cs typeface="メイリオ"/>
                        </a:rPr>
                        <a:t>を調</a:t>
                      </a:r>
                      <a:r>
                        <a:rPr sz="900" spc="10" dirty="0">
                          <a:latin typeface="メイリオ"/>
                          <a:cs typeface="メイリオ"/>
                        </a:rPr>
                        <a:t>べ</a:t>
                      </a:r>
                      <a:r>
                        <a:rPr sz="900" dirty="0">
                          <a:latin typeface="メイリオ"/>
                          <a:cs typeface="メイリオ"/>
                        </a:rPr>
                        <a:t>た</a:t>
                      </a:r>
                      <a:r>
                        <a:rPr sz="900" spc="10" dirty="0">
                          <a:latin typeface="メイリオ"/>
                          <a:cs typeface="メイリオ"/>
                        </a:rPr>
                        <a:t>。</a:t>
                      </a:r>
                      <a:r>
                        <a:rPr sz="900" spc="-5" dirty="0">
                          <a:latin typeface="メイリオ"/>
                          <a:cs typeface="メイリオ"/>
                        </a:rPr>
                        <a:t>O</a:t>
                      </a:r>
                      <a:r>
                        <a:rPr sz="900" dirty="0">
                          <a:latin typeface="メイリオ"/>
                          <a:cs typeface="メイリオ"/>
                        </a:rPr>
                        <a:t>CT</a:t>
                      </a:r>
                      <a:r>
                        <a:rPr sz="900" spc="5" dirty="0">
                          <a:latin typeface="メイリオ"/>
                          <a:cs typeface="メイリオ"/>
                        </a:rPr>
                        <a:t>4</a:t>
                      </a:r>
                      <a:r>
                        <a:rPr sz="900" dirty="0">
                          <a:latin typeface="メイリオ"/>
                          <a:cs typeface="メイリオ"/>
                        </a:rPr>
                        <a:t>が </a:t>
                      </a:r>
                      <a:r>
                        <a:rPr sz="900" spc="-5" dirty="0">
                          <a:latin typeface="メイリオ"/>
                          <a:cs typeface="メイリオ"/>
                        </a:rPr>
                        <a:t>欠損したヒト受精胚は胚盤胞まで</a:t>
                      </a:r>
                      <a:r>
                        <a:rPr sz="900" spc="5" dirty="0">
                          <a:latin typeface="メイリオ"/>
                          <a:cs typeface="メイリオ"/>
                        </a:rPr>
                        <a:t>発</a:t>
                      </a:r>
                      <a:r>
                        <a:rPr sz="900" spc="-5" dirty="0">
                          <a:latin typeface="メイリオ"/>
                          <a:cs typeface="メイリオ"/>
                        </a:rPr>
                        <a:t>生し</a:t>
                      </a:r>
                      <a:r>
                        <a:rPr sz="900" spc="5" dirty="0">
                          <a:latin typeface="メイリオ"/>
                          <a:cs typeface="メイリオ"/>
                        </a:rPr>
                        <a:t>な</a:t>
                      </a:r>
                      <a:r>
                        <a:rPr sz="900" spc="-5" dirty="0">
                          <a:latin typeface="メイリオ"/>
                          <a:cs typeface="メイリオ"/>
                        </a:rPr>
                        <a:t>いこ</a:t>
                      </a:r>
                      <a:r>
                        <a:rPr sz="900" spc="5" dirty="0">
                          <a:latin typeface="メイリオ"/>
                          <a:cs typeface="メイリオ"/>
                        </a:rPr>
                        <a:t>と</a:t>
                      </a:r>
                      <a:r>
                        <a:rPr sz="900" spc="-5" dirty="0">
                          <a:latin typeface="メイリオ"/>
                          <a:cs typeface="メイリオ"/>
                        </a:rPr>
                        <a:t>が明</a:t>
                      </a:r>
                      <a:r>
                        <a:rPr sz="900" spc="5" dirty="0">
                          <a:latin typeface="メイリオ"/>
                          <a:cs typeface="メイリオ"/>
                        </a:rPr>
                        <a:t>ら</a:t>
                      </a:r>
                      <a:r>
                        <a:rPr sz="900" spc="-5" dirty="0">
                          <a:latin typeface="メイリオ"/>
                          <a:cs typeface="メイリオ"/>
                        </a:rPr>
                        <a:t>かに なった。</a:t>
                      </a:r>
                      <a:endParaRPr sz="900">
                        <a:latin typeface="メイリオ"/>
                        <a:cs typeface="メイリオ"/>
                      </a:endParaRPr>
                    </a:p>
                  </a:txBody>
                  <a:tcPr marL="0" marR="0" marT="8637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7800">
                        <a:lnSpc>
                          <a:spcPct val="100000"/>
                        </a:lnSpc>
                        <a:spcBef>
                          <a:spcPts val="150"/>
                        </a:spcBef>
                      </a:pPr>
                      <a:r>
                        <a:rPr sz="900" dirty="0">
                          <a:latin typeface="メイリオ"/>
                          <a:cs typeface="メイリオ"/>
                        </a:rPr>
                        <a:t>2017.9</a:t>
                      </a:r>
                      <a:endParaRPr sz="900">
                        <a:latin typeface="メイリオ"/>
                        <a:cs typeface="メイリオ"/>
                      </a:endParaRPr>
                    </a:p>
                    <a:p>
                      <a:pPr marL="188595">
                        <a:lnSpc>
                          <a:spcPct val="100000"/>
                        </a:lnSpc>
                      </a:pPr>
                      <a:r>
                        <a:rPr sz="900" spc="-10" dirty="0">
                          <a:latin typeface="メイリオ"/>
                          <a:cs typeface="メイリオ"/>
                        </a:rPr>
                        <a:t>Nature</a:t>
                      </a:r>
                      <a:endParaRPr sz="900">
                        <a:latin typeface="メイリオ"/>
                        <a:cs typeface="メイリオ"/>
                      </a:endParaRPr>
                    </a:p>
                    <a:p>
                      <a:pPr marL="170180" marR="85090" indent="-79375">
                        <a:lnSpc>
                          <a:spcPct val="100000"/>
                        </a:lnSpc>
                      </a:pPr>
                      <a:r>
                        <a:rPr sz="900" dirty="0">
                          <a:latin typeface="メイリオ"/>
                          <a:cs typeface="メイリオ"/>
                        </a:rPr>
                        <a:t>（</a:t>
                      </a:r>
                      <a:r>
                        <a:rPr sz="900" spc="5" dirty="0">
                          <a:latin typeface="メイリオ"/>
                          <a:cs typeface="メイリオ"/>
                        </a:rPr>
                        <a:t>2016</a:t>
                      </a:r>
                      <a:r>
                        <a:rPr sz="900" dirty="0">
                          <a:latin typeface="メイリオ"/>
                          <a:cs typeface="メイリオ"/>
                        </a:rPr>
                        <a:t>.２  </a:t>
                      </a:r>
                      <a:r>
                        <a:rPr sz="900" spc="-10" dirty="0">
                          <a:latin typeface="メイリオ"/>
                          <a:cs typeface="メイリオ"/>
                        </a:rPr>
                        <a:t>HFEA</a:t>
                      </a:r>
                      <a:r>
                        <a:rPr sz="900" spc="-5" dirty="0">
                          <a:latin typeface="メイリオ"/>
                          <a:cs typeface="メイリオ"/>
                        </a:rPr>
                        <a:t>許</a:t>
                      </a:r>
                      <a:endParaRPr sz="900">
                        <a:latin typeface="メイリオ"/>
                        <a:cs typeface="メイリオ"/>
                      </a:endParaRPr>
                    </a:p>
                    <a:p>
                      <a:pPr algn="ctr">
                        <a:lnSpc>
                          <a:spcPct val="100000"/>
                        </a:lnSpc>
                      </a:pPr>
                      <a:r>
                        <a:rPr sz="900" spc="-5" dirty="0">
                          <a:latin typeface="メイリオ"/>
                          <a:cs typeface="メイリオ"/>
                        </a:rPr>
                        <a:t>可）</a:t>
                      </a:r>
                      <a:endParaRPr sz="900">
                        <a:latin typeface="メイリオ"/>
                        <a:cs typeface="メイリオ"/>
                      </a:endParaRPr>
                    </a:p>
                  </a:txBody>
                  <a:tcPr marL="0" marR="0" marT="17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761462">
                <a:tc>
                  <a:txBody>
                    <a:bodyPr/>
                    <a:lstStyle/>
                    <a:p>
                      <a:pPr marR="39370">
                        <a:lnSpc>
                          <a:spcPct val="100000"/>
                        </a:lnSpc>
                        <a:spcBef>
                          <a:spcPts val="45"/>
                        </a:spcBef>
                      </a:pPr>
                      <a:endParaRPr sz="1000">
                        <a:latin typeface="Times New Roman"/>
                        <a:cs typeface="Times New Roman"/>
                      </a:endParaRPr>
                    </a:p>
                    <a:p>
                      <a:pPr marL="114300" marR="133985" algn="ctr">
                        <a:lnSpc>
                          <a:spcPct val="111100"/>
                        </a:lnSpc>
                      </a:pPr>
                      <a:r>
                        <a:rPr sz="800" spc="-160" dirty="0">
                          <a:latin typeface="メイリオ"/>
                          <a:cs typeface="メイリオ"/>
                        </a:rPr>
                        <a:t>スウェーデ</a:t>
                      </a:r>
                      <a:r>
                        <a:rPr sz="800" dirty="0">
                          <a:latin typeface="メイリオ"/>
                          <a:cs typeface="メイリオ"/>
                        </a:rPr>
                        <a:t>ン </a:t>
                      </a:r>
                      <a:r>
                        <a:rPr sz="800" spc="-160" dirty="0">
                          <a:latin typeface="メイリオ"/>
                          <a:cs typeface="メイリオ"/>
                        </a:rPr>
                        <a:t>カロリンス</a:t>
                      </a:r>
                      <a:r>
                        <a:rPr sz="800" dirty="0">
                          <a:latin typeface="メイリオ"/>
                          <a:cs typeface="メイリオ"/>
                        </a:rPr>
                        <a:t>カ </a:t>
                      </a:r>
                      <a:r>
                        <a:rPr sz="800" spc="-160" dirty="0">
                          <a:latin typeface="メイリオ"/>
                          <a:cs typeface="メイリオ"/>
                        </a:rPr>
                        <a:t>研究</a:t>
                      </a:r>
                      <a:r>
                        <a:rPr sz="800" dirty="0">
                          <a:latin typeface="メイリオ"/>
                          <a:cs typeface="メイリオ"/>
                        </a:rPr>
                        <a:t>所</a:t>
                      </a:r>
                      <a:endParaRPr sz="800">
                        <a:latin typeface="メイリオ"/>
                        <a:cs typeface="メイリオ"/>
                      </a:endParaRPr>
                    </a:p>
                  </a:txBody>
                  <a:tcPr marL="0" marR="0" marT="518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25"/>
                        </a:spcBef>
                      </a:pPr>
                      <a:endParaRPr sz="1000">
                        <a:latin typeface="Times New Roman"/>
                        <a:cs typeface="Times New Roman"/>
                      </a:endParaRPr>
                    </a:p>
                    <a:p>
                      <a:pPr marL="86360" marR="80645" algn="ctr">
                        <a:lnSpc>
                          <a:spcPct val="100000"/>
                        </a:lnSpc>
                        <a:spcBef>
                          <a:spcPts val="5"/>
                        </a:spcBef>
                      </a:pPr>
                      <a:r>
                        <a:rPr sz="900" spc="-5" dirty="0">
                          <a:latin typeface="メイリオ"/>
                          <a:cs typeface="メイリオ"/>
                        </a:rPr>
                        <a:t>不妊の理解に資する発 </a:t>
                      </a:r>
                      <a:r>
                        <a:rPr sz="900" dirty="0">
                          <a:latin typeface="メイリオ"/>
                          <a:cs typeface="メイリオ"/>
                        </a:rPr>
                        <a:t>生学研究</a:t>
                      </a:r>
                      <a:r>
                        <a:rPr sz="900" spc="-10" dirty="0">
                          <a:latin typeface="メイリオ"/>
                          <a:cs typeface="メイリオ"/>
                        </a:rPr>
                        <a:t>(</a:t>
                      </a:r>
                      <a:r>
                        <a:rPr sz="900" dirty="0">
                          <a:latin typeface="メイリオ"/>
                          <a:cs typeface="メイリオ"/>
                        </a:rPr>
                        <a:t>生殖補助医療 </a:t>
                      </a:r>
                      <a:r>
                        <a:rPr sz="900" spc="-5" dirty="0">
                          <a:latin typeface="メイリオ"/>
                          <a:cs typeface="メイリオ"/>
                        </a:rPr>
                        <a:t>研究）</a:t>
                      </a:r>
                      <a:endParaRPr sz="900">
                        <a:latin typeface="メイリオ"/>
                        <a:cs typeface="メイリオ"/>
                      </a:endParaRPr>
                    </a:p>
                  </a:txBody>
                  <a:tcPr marL="0" marR="0" marT="287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20"/>
                        </a:spcBef>
                      </a:pPr>
                      <a:endParaRPr sz="2000">
                        <a:latin typeface="Times New Roman"/>
                        <a:cs typeface="Times New Roman"/>
                      </a:endParaRPr>
                    </a:p>
                    <a:p>
                      <a:pPr marL="77470">
                        <a:lnSpc>
                          <a:spcPct val="100000"/>
                        </a:lnSpc>
                      </a:pPr>
                      <a:r>
                        <a:rPr sz="900" spc="-5" dirty="0">
                          <a:latin typeface="メイリオ"/>
                          <a:cs typeface="メイリオ"/>
                        </a:rPr>
                        <a:t>（不明）</a:t>
                      </a:r>
                      <a:endParaRPr sz="900">
                        <a:latin typeface="メイリオ"/>
                        <a:cs typeface="メイリオ"/>
                      </a:endParaRPr>
                    </a:p>
                  </a:txBody>
                  <a:tcPr marL="0" marR="0" marT="230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20"/>
                        </a:spcBef>
                      </a:pPr>
                      <a:endParaRPr sz="2000">
                        <a:latin typeface="Times New Roman"/>
                        <a:cs typeface="Times New Roman"/>
                      </a:endParaRPr>
                    </a:p>
                    <a:p>
                      <a:pPr algn="ctr">
                        <a:lnSpc>
                          <a:spcPct val="100000"/>
                        </a:lnSpc>
                      </a:pPr>
                      <a:r>
                        <a:rPr sz="900" dirty="0">
                          <a:latin typeface="メイリオ"/>
                          <a:cs typeface="メイリオ"/>
                        </a:rPr>
                        <a:t>2</a:t>
                      </a:r>
                      <a:r>
                        <a:rPr sz="900" spc="-5" dirty="0">
                          <a:latin typeface="メイリオ"/>
                          <a:cs typeface="メイリオ"/>
                        </a:rPr>
                        <a:t>日齢胚</a:t>
                      </a:r>
                      <a:endParaRPr sz="900">
                        <a:latin typeface="メイリオ"/>
                        <a:cs typeface="メイリオ"/>
                      </a:endParaRPr>
                    </a:p>
                  </a:txBody>
                  <a:tcPr marL="0" marR="0" marT="230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50"/>
                        </a:spcBef>
                      </a:pPr>
                      <a:endParaRPr sz="1500">
                        <a:latin typeface="Times New Roman"/>
                        <a:cs typeface="Times New Roman"/>
                      </a:endParaRPr>
                    </a:p>
                    <a:p>
                      <a:pPr marL="77470" marR="202565">
                        <a:lnSpc>
                          <a:spcPct val="100000"/>
                        </a:lnSpc>
                        <a:spcBef>
                          <a:spcPts val="5"/>
                        </a:spcBef>
                      </a:pPr>
                      <a:r>
                        <a:rPr sz="900" dirty="0">
                          <a:latin typeface="メイリオ"/>
                          <a:cs typeface="メイリオ"/>
                        </a:rPr>
                        <a:t>胚の発生に関する遺伝子を欠損さ</a:t>
                      </a:r>
                      <a:r>
                        <a:rPr sz="900" spc="10" dirty="0">
                          <a:latin typeface="メイリオ"/>
                          <a:cs typeface="メイリオ"/>
                        </a:rPr>
                        <a:t>せ</a:t>
                      </a:r>
                      <a:r>
                        <a:rPr sz="900" dirty="0">
                          <a:latin typeface="メイリオ"/>
                          <a:cs typeface="メイリオ"/>
                        </a:rPr>
                        <a:t>て、</a:t>
                      </a:r>
                      <a:r>
                        <a:rPr sz="900" spc="10" dirty="0">
                          <a:latin typeface="メイリオ"/>
                          <a:cs typeface="メイリオ"/>
                        </a:rPr>
                        <a:t>発</a:t>
                      </a:r>
                      <a:r>
                        <a:rPr sz="900" dirty="0">
                          <a:latin typeface="メイリオ"/>
                          <a:cs typeface="メイリオ"/>
                        </a:rPr>
                        <a:t>生へ</a:t>
                      </a:r>
                      <a:r>
                        <a:rPr sz="900" spc="10" dirty="0">
                          <a:latin typeface="メイリオ"/>
                          <a:cs typeface="メイリオ"/>
                        </a:rPr>
                        <a:t>の</a:t>
                      </a:r>
                      <a:r>
                        <a:rPr sz="900" dirty="0">
                          <a:latin typeface="メイリオ"/>
                          <a:cs typeface="メイリオ"/>
                        </a:rPr>
                        <a:t>影響</a:t>
                      </a:r>
                      <a:r>
                        <a:rPr sz="900" spc="10" dirty="0">
                          <a:latin typeface="メイリオ"/>
                          <a:cs typeface="メイリオ"/>
                        </a:rPr>
                        <a:t>を</a:t>
                      </a:r>
                      <a:r>
                        <a:rPr sz="900" dirty="0">
                          <a:latin typeface="メイリオ"/>
                          <a:cs typeface="メイリオ"/>
                        </a:rPr>
                        <a:t>確認 </a:t>
                      </a:r>
                      <a:r>
                        <a:rPr sz="900" spc="-5" dirty="0">
                          <a:latin typeface="メイリオ"/>
                          <a:cs typeface="メイリオ"/>
                        </a:rPr>
                        <a:t>する</a:t>
                      </a:r>
                      <a:endParaRPr sz="900">
                        <a:latin typeface="メイリオ"/>
                        <a:cs typeface="メイリオ"/>
                      </a:endParaRPr>
                    </a:p>
                  </a:txBody>
                  <a:tcPr marL="0" marR="0" marT="575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0"/>
                        </a:spcBef>
                      </a:pPr>
                      <a:r>
                        <a:rPr sz="900" dirty="0">
                          <a:latin typeface="メイリオ"/>
                          <a:cs typeface="メイリオ"/>
                        </a:rPr>
                        <a:t>2016.９</a:t>
                      </a:r>
                      <a:r>
                        <a:rPr sz="900" spc="-5" dirty="0">
                          <a:latin typeface="メイリオ"/>
                          <a:cs typeface="メイリオ"/>
                        </a:rPr>
                        <a:t>米</a:t>
                      </a:r>
                      <a:endParaRPr sz="900">
                        <a:latin typeface="メイリオ"/>
                        <a:cs typeface="メイリオ"/>
                      </a:endParaRPr>
                    </a:p>
                    <a:p>
                      <a:pPr marL="80645" marR="74295" algn="ctr">
                        <a:lnSpc>
                          <a:spcPct val="100000"/>
                        </a:lnSpc>
                      </a:pPr>
                      <a:r>
                        <a:rPr sz="900" dirty="0">
                          <a:latin typeface="メイリオ"/>
                          <a:cs typeface="メイリオ"/>
                        </a:rPr>
                        <a:t>公共</a:t>
                      </a:r>
                      <a:r>
                        <a:rPr sz="900" spc="5" dirty="0">
                          <a:latin typeface="メイリオ"/>
                          <a:cs typeface="メイリオ"/>
                        </a:rPr>
                        <a:t>ﾗｼﾞｵ</a:t>
                      </a:r>
                      <a:r>
                        <a:rPr sz="900" dirty="0">
                          <a:latin typeface="メイリオ"/>
                          <a:cs typeface="メイリオ"/>
                        </a:rPr>
                        <a:t>局 </a:t>
                      </a:r>
                      <a:r>
                        <a:rPr sz="900" spc="-5" dirty="0">
                          <a:latin typeface="メイリオ"/>
                          <a:cs typeface="メイリオ"/>
                        </a:rPr>
                        <a:t>報道</a:t>
                      </a:r>
                      <a:endParaRPr sz="900">
                        <a:latin typeface="メイリオ"/>
                        <a:cs typeface="メイリオ"/>
                      </a:endParaRPr>
                    </a:p>
                    <a:p>
                      <a:pPr marL="81915" marR="76835" algn="ctr">
                        <a:lnSpc>
                          <a:spcPct val="100000"/>
                        </a:lnSpc>
                      </a:pPr>
                      <a:r>
                        <a:rPr sz="900" dirty="0">
                          <a:latin typeface="メイリオ"/>
                          <a:cs typeface="メイリオ"/>
                        </a:rPr>
                        <a:t>・論文未</a:t>
                      </a:r>
                      <a:r>
                        <a:rPr sz="900" spc="-925" dirty="0">
                          <a:latin typeface="メイリオ"/>
                          <a:cs typeface="メイリオ"/>
                        </a:rPr>
                        <a:t>発 </a:t>
                      </a:r>
                      <a:r>
                        <a:rPr sz="900" spc="-5" dirty="0">
                          <a:latin typeface="メイリオ"/>
                          <a:cs typeface="メイリオ"/>
                        </a:rPr>
                        <a:t>表</a:t>
                      </a:r>
                      <a:endParaRPr sz="900">
                        <a:latin typeface="メイリオ"/>
                        <a:cs typeface="メイリオ"/>
                      </a:endParaRPr>
                    </a:p>
                  </a:txBody>
                  <a:tcPr marL="0" marR="0" marT="17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711712">
                <a:tc>
                  <a:txBody>
                    <a:bodyPr/>
                    <a:lstStyle/>
                    <a:p>
                      <a:pPr marL="81915" marR="120014" indent="126364">
                        <a:lnSpc>
                          <a:spcPct val="100000"/>
                        </a:lnSpc>
                        <a:spcBef>
                          <a:spcPts val="535"/>
                        </a:spcBef>
                      </a:pPr>
                      <a:r>
                        <a:rPr sz="900" spc="-5" dirty="0">
                          <a:latin typeface="メイリオ"/>
                          <a:cs typeface="メイリオ"/>
                        </a:rPr>
                        <a:t>ロシア </a:t>
                      </a:r>
                      <a:r>
                        <a:rPr sz="900" dirty="0">
                          <a:latin typeface="メイリオ"/>
                          <a:cs typeface="メイリオ"/>
                        </a:rPr>
                        <a:t>クラコフ国 立医学研究 </a:t>
                      </a:r>
                      <a:r>
                        <a:rPr sz="900" spc="-5" dirty="0">
                          <a:latin typeface="メイリオ"/>
                          <a:cs typeface="メイリオ"/>
                        </a:rPr>
                        <a:t>センター</a:t>
                      </a:r>
                      <a:endParaRPr sz="900">
                        <a:latin typeface="メイリオ"/>
                        <a:cs typeface="メイリオ"/>
                      </a:endParaRPr>
                    </a:p>
                  </a:txBody>
                  <a:tcPr marL="0" marR="0" marT="616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7175" marR="145415" indent="-180340">
                        <a:lnSpc>
                          <a:spcPct val="100000"/>
                        </a:lnSpc>
                        <a:spcBef>
                          <a:spcPts val="535"/>
                        </a:spcBef>
                      </a:pPr>
                      <a:r>
                        <a:rPr sz="900" dirty="0">
                          <a:latin typeface="メイリオ"/>
                          <a:cs typeface="メイリオ"/>
                        </a:rPr>
                        <a:t>・ヒト受精胚へのゲ</a:t>
                      </a:r>
                      <a:r>
                        <a:rPr sz="900" spc="-919" dirty="0">
                          <a:latin typeface="メイリオ"/>
                          <a:cs typeface="メイリオ"/>
                        </a:rPr>
                        <a:t>ノ </a:t>
                      </a:r>
                      <a:r>
                        <a:rPr sz="900" spc="-5" dirty="0">
                          <a:latin typeface="メイリオ"/>
                          <a:cs typeface="メイリオ"/>
                        </a:rPr>
                        <a:t>ム編集効率の確認</a:t>
                      </a:r>
                      <a:endParaRPr sz="900" dirty="0">
                        <a:latin typeface="メイリオ"/>
                        <a:cs typeface="メイリオ"/>
                      </a:endParaRPr>
                    </a:p>
                    <a:p>
                      <a:pPr marL="257175" marR="111125" indent="-180340">
                        <a:lnSpc>
                          <a:spcPct val="100000"/>
                        </a:lnSpc>
                      </a:pPr>
                      <a:r>
                        <a:rPr sz="900" dirty="0">
                          <a:latin typeface="メイリオ"/>
                          <a:cs typeface="メイリオ"/>
                        </a:rPr>
                        <a:t>・</a:t>
                      </a:r>
                      <a:r>
                        <a:rPr sz="900" u="sng" dirty="0">
                          <a:uFill>
                            <a:solidFill>
                              <a:srgbClr val="000000"/>
                            </a:solidFill>
                          </a:uFill>
                          <a:latin typeface="メイリオ"/>
                          <a:cs typeface="メイリオ"/>
                        </a:rPr>
                        <a:t>疾患予防</a:t>
                      </a:r>
                      <a:r>
                        <a:rPr sz="900" u="sng" spc="-10" dirty="0">
                          <a:uFill>
                            <a:solidFill>
                              <a:srgbClr val="000000"/>
                            </a:solidFill>
                          </a:uFill>
                          <a:latin typeface="メイリオ"/>
                          <a:cs typeface="メイリオ"/>
                        </a:rPr>
                        <a:t>(</a:t>
                      </a:r>
                      <a:r>
                        <a:rPr sz="900" u="sng" dirty="0">
                          <a:uFill>
                            <a:solidFill>
                              <a:srgbClr val="000000"/>
                            </a:solidFill>
                          </a:uFill>
                          <a:latin typeface="メイリオ"/>
                          <a:cs typeface="メイリオ"/>
                        </a:rPr>
                        <a:t>H</a:t>
                      </a:r>
                      <a:r>
                        <a:rPr sz="900" u="sng" spc="-10" dirty="0">
                          <a:uFill>
                            <a:solidFill>
                              <a:srgbClr val="000000"/>
                            </a:solidFill>
                          </a:uFill>
                          <a:latin typeface="メイリオ"/>
                          <a:cs typeface="メイリオ"/>
                        </a:rPr>
                        <a:t>I</a:t>
                      </a:r>
                      <a:r>
                        <a:rPr sz="900" u="sng" dirty="0">
                          <a:uFill>
                            <a:solidFill>
                              <a:srgbClr val="000000"/>
                            </a:solidFill>
                          </a:uFill>
                          <a:latin typeface="メイリオ"/>
                          <a:cs typeface="メイリオ"/>
                        </a:rPr>
                        <a:t>V感染</a:t>
                      </a:r>
                      <a:r>
                        <a:rPr sz="900" u="sng" spc="-900" dirty="0">
                          <a:uFill>
                            <a:solidFill>
                              <a:srgbClr val="000000"/>
                            </a:solidFill>
                          </a:uFill>
                          <a:latin typeface="メイリオ"/>
                          <a:cs typeface="メイリオ"/>
                        </a:rPr>
                        <a:t>予 </a:t>
                      </a:r>
                      <a:r>
                        <a:rPr sz="900" u="sng" spc="-5" dirty="0">
                          <a:uFill>
                            <a:solidFill>
                              <a:srgbClr val="000000"/>
                            </a:solidFill>
                          </a:uFill>
                          <a:latin typeface="メイリオ"/>
                          <a:cs typeface="メイリオ"/>
                        </a:rPr>
                        <a:t>防)</a:t>
                      </a:r>
                      <a:endParaRPr sz="900" dirty="0">
                        <a:latin typeface="メイリオ"/>
                        <a:cs typeface="メイリオ"/>
                      </a:endParaRPr>
                    </a:p>
                  </a:txBody>
                  <a:tcPr marL="0" marR="0" marT="616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7470" marR="139065" algn="just">
                        <a:lnSpc>
                          <a:spcPct val="100000"/>
                        </a:lnSpc>
                        <a:spcBef>
                          <a:spcPts val="1135"/>
                        </a:spcBef>
                      </a:pPr>
                      <a:r>
                        <a:rPr sz="900" dirty="0">
                          <a:latin typeface="メイリオ"/>
                          <a:cs typeface="メイリオ"/>
                        </a:rPr>
                        <a:t>【</a:t>
                      </a:r>
                      <a:r>
                        <a:rPr sz="900" i="1" dirty="0">
                          <a:latin typeface="メイリオ"/>
                          <a:cs typeface="メイリオ"/>
                        </a:rPr>
                        <a:t>CCR</a:t>
                      </a:r>
                      <a:r>
                        <a:rPr sz="900" i="1" spc="5" dirty="0">
                          <a:latin typeface="メイリオ"/>
                          <a:cs typeface="メイリオ"/>
                        </a:rPr>
                        <a:t>5</a:t>
                      </a:r>
                      <a:r>
                        <a:rPr sz="900" dirty="0">
                          <a:latin typeface="メイリオ"/>
                          <a:cs typeface="メイリオ"/>
                        </a:rPr>
                        <a:t>】H</a:t>
                      </a:r>
                      <a:r>
                        <a:rPr sz="900" spc="-10" dirty="0">
                          <a:latin typeface="メイリオ"/>
                          <a:cs typeface="メイリオ"/>
                        </a:rPr>
                        <a:t>I</a:t>
                      </a:r>
                      <a:r>
                        <a:rPr sz="900" dirty="0">
                          <a:latin typeface="メイリオ"/>
                          <a:cs typeface="メイリオ"/>
                        </a:rPr>
                        <a:t>Vの感染 受容体遺伝子。</a:t>
                      </a:r>
                      <a:r>
                        <a:rPr sz="900" spc="5" dirty="0">
                          <a:latin typeface="メイリオ"/>
                          <a:cs typeface="メイリオ"/>
                        </a:rPr>
                        <a:t>ｹﾓｶｲ</a:t>
                      </a:r>
                      <a:r>
                        <a:rPr sz="900" dirty="0">
                          <a:latin typeface="メイリオ"/>
                          <a:cs typeface="メイリオ"/>
                        </a:rPr>
                        <a:t>ﾝ </a:t>
                      </a:r>
                      <a:r>
                        <a:rPr sz="900" spc="-5" dirty="0">
                          <a:latin typeface="メイリオ"/>
                          <a:cs typeface="メイリオ"/>
                        </a:rPr>
                        <a:t>受容体５。</a:t>
                      </a:r>
                      <a:endParaRPr sz="900">
                        <a:latin typeface="メイリオ"/>
                        <a:cs typeface="メイリオ"/>
                      </a:endParaRPr>
                    </a:p>
                  </a:txBody>
                  <a:tcPr marL="0" marR="0" marT="13071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10"/>
                        </a:spcBef>
                      </a:pPr>
                      <a:endParaRPr sz="1400">
                        <a:latin typeface="Times New Roman"/>
                        <a:cs typeface="Times New Roman"/>
                      </a:endParaRPr>
                    </a:p>
                    <a:p>
                      <a:pPr marL="297180" marR="180975" indent="-109855">
                        <a:lnSpc>
                          <a:spcPct val="100000"/>
                        </a:lnSpc>
                      </a:pPr>
                      <a:r>
                        <a:rPr sz="900" dirty="0">
                          <a:latin typeface="メイリオ"/>
                          <a:cs typeface="メイリオ"/>
                        </a:rPr>
                        <a:t>前核期胚  16</a:t>
                      </a:r>
                      <a:r>
                        <a:rPr sz="900" spc="-5" dirty="0">
                          <a:latin typeface="メイリオ"/>
                          <a:cs typeface="メイリオ"/>
                        </a:rPr>
                        <a:t>個</a:t>
                      </a:r>
                      <a:endParaRPr sz="900">
                        <a:latin typeface="メイリオ"/>
                        <a:cs typeface="メイリオ"/>
                      </a:endParaRPr>
                    </a:p>
                  </a:txBody>
                  <a:tcPr marL="0" marR="0" marT="11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7470" marR="156845">
                        <a:lnSpc>
                          <a:spcPct val="100000"/>
                        </a:lnSpc>
                        <a:spcBef>
                          <a:spcPts val="535"/>
                        </a:spcBef>
                      </a:pPr>
                      <a:r>
                        <a:rPr sz="900" spc="5" dirty="0">
                          <a:latin typeface="メイリオ"/>
                          <a:cs typeface="メイリオ"/>
                        </a:rPr>
                        <a:t>16</a:t>
                      </a:r>
                      <a:r>
                        <a:rPr sz="900" dirty="0">
                          <a:latin typeface="メイリオ"/>
                          <a:cs typeface="メイリオ"/>
                        </a:rPr>
                        <a:t>個の受精胚に対し、CR</a:t>
                      </a:r>
                      <a:r>
                        <a:rPr sz="900" spc="-10" dirty="0">
                          <a:latin typeface="メイリオ"/>
                          <a:cs typeface="メイリオ"/>
                        </a:rPr>
                        <a:t>I</a:t>
                      </a:r>
                      <a:r>
                        <a:rPr sz="900" dirty="0">
                          <a:latin typeface="メイリオ"/>
                          <a:cs typeface="メイリオ"/>
                        </a:rPr>
                        <a:t>S</a:t>
                      </a:r>
                      <a:r>
                        <a:rPr sz="900" spc="-10" dirty="0">
                          <a:latin typeface="メイリオ"/>
                          <a:cs typeface="メイリオ"/>
                        </a:rPr>
                        <a:t>P</a:t>
                      </a:r>
                      <a:r>
                        <a:rPr sz="900" spc="15" dirty="0">
                          <a:latin typeface="メイリオ"/>
                          <a:cs typeface="メイリオ"/>
                        </a:rPr>
                        <a:t>R</a:t>
                      </a:r>
                      <a:r>
                        <a:rPr sz="900" spc="-10" dirty="0">
                          <a:latin typeface="メイリオ"/>
                          <a:cs typeface="メイリオ"/>
                        </a:rPr>
                        <a:t>-</a:t>
                      </a:r>
                      <a:r>
                        <a:rPr sz="900" dirty="0">
                          <a:latin typeface="メイリオ"/>
                          <a:cs typeface="メイリオ"/>
                        </a:rPr>
                        <a:t>C</a:t>
                      </a:r>
                      <a:r>
                        <a:rPr sz="900" spc="10" dirty="0">
                          <a:latin typeface="メイリオ"/>
                          <a:cs typeface="メイリオ"/>
                        </a:rPr>
                        <a:t>a</a:t>
                      </a:r>
                      <a:r>
                        <a:rPr sz="900" spc="-5" dirty="0">
                          <a:latin typeface="メイリオ"/>
                          <a:cs typeface="メイリオ"/>
                        </a:rPr>
                        <a:t>s</a:t>
                      </a:r>
                      <a:r>
                        <a:rPr sz="900" spc="5" dirty="0">
                          <a:latin typeface="メイリオ"/>
                          <a:cs typeface="メイリオ"/>
                        </a:rPr>
                        <a:t>9</a:t>
                      </a:r>
                      <a:r>
                        <a:rPr sz="900" spc="10" dirty="0">
                          <a:latin typeface="メイリオ"/>
                          <a:cs typeface="メイリオ"/>
                        </a:rPr>
                        <a:t>を</a:t>
                      </a:r>
                      <a:r>
                        <a:rPr sz="900" dirty="0">
                          <a:latin typeface="メイリオ"/>
                          <a:cs typeface="メイリオ"/>
                        </a:rPr>
                        <a:t>用いて</a:t>
                      </a:r>
                      <a:r>
                        <a:rPr sz="900" spc="10" dirty="0">
                          <a:latin typeface="メイリオ"/>
                          <a:cs typeface="メイリオ"/>
                        </a:rPr>
                        <a:t>C</a:t>
                      </a:r>
                      <a:r>
                        <a:rPr sz="900" dirty="0">
                          <a:latin typeface="メイリオ"/>
                          <a:cs typeface="メイリオ"/>
                        </a:rPr>
                        <a:t>CR</a:t>
                      </a:r>
                      <a:r>
                        <a:rPr sz="900" spc="5" dirty="0">
                          <a:latin typeface="メイリオ"/>
                          <a:cs typeface="メイリオ"/>
                        </a:rPr>
                        <a:t>5</a:t>
                      </a:r>
                      <a:r>
                        <a:rPr sz="900" spc="10" dirty="0">
                          <a:latin typeface="メイリオ"/>
                          <a:cs typeface="メイリオ"/>
                        </a:rPr>
                        <a:t>の</a:t>
                      </a:r>
                      <a:r>
                        <a:rPr sz="900" dirty="0">
                          <a:latin typeface="メイリオ"/>
                          <a:cs typeface="メイリオ"/>
                        </a:rPr>
                        <a:t>Δ</a:t>
                      </a:r>
                      <a:r>
                        <a:rPr sz="900" spc="5" dirty="0">
                          <a:latin typeface="メイリオ"/>
                          <a:cs typeface="メイリオ"/>
                        </a:rPr>
                        <a:t>32</a:t>
                      </a:r>
                      <a:r>
                        <a:rPr sz="900" dirty="0">
                          <a:latin typeface="メイリオ"/>
                          <a:cs typeface="メイリオ"/>
                        </a:rPr>
                        <a:t>変 </a:t>
                      </a:r>
                      <a:r>
                        <a:rPr sz="900" spc="-5" dirty="0">
                          <a:latin typeface="メイリオ"/>
                          <a:cs typeface="メイリオ"/>
                        </a:rPr>
                        <a:t>異を導入した結果、</a:t>
                      </a:r>
                      <a:r>
                        <a:rPr sz="900" dirty="0">
                          <a:latin typeface="メイリオ"/>
                          <a:cs typeface="メイリオ"/>
                        </a:rPr>
                        <a:t>50％</a:t>
                      </a:r>
                      <a:r>
                        <a:rPr sz="900" spc="-5" dirty="0">
                          <a:latin typeface="メイリオ"/>
                          <a:cs typeface="メイリオ"/>
                        </a:rPr>
                        <a:t>以上の改</a:t>
                      </a:r>
                      <a:r>
                        <a:rPr sz="900" spc="5" dirty="0">
                          <a:latin typeface="メイリオ"/>
                          <a:cs typeface="メイリオ"/>
                        </a:rPr>
                        <a:t>変</a:t>
                      </a:r>
                      <a:r>
                        <a:rPr sz="900" spc="-5" dirty="0">
                          <a:latin typeface="メイリオ"/>
                          <a:cs typeface="メイリオ"/>
                        </a:rPr>
                        <a:t>効率</a:t>
                      </a:r>
                      <a:r>
                        <a:rPr sz="900" spc="5" dirty="0">
                          <a:latin typeface="メイリオ"/>
                          <a:cs typeface="メイリオ"/>
                        </a:rPr>
                        <a:t>で</a:t>
                      </a:r>
                      <a:r>
                        <a:rPr sz="900" spc="-5" dirty="0">
                          <a:latin typeface="メイリオ"/>
                          <a:cs typeface="メイリオ"/>
                        </a:rPr>
                        <a:t>あっ</a:t>
                      </a:r>
                      <a:r>
                        <a:rPr sz="900" spc="5" dirty="0">
                          <a:latin typeface="メイリオ"/>
                          <a:cs typeface="メイリオ"/>
                        </a:rPr>
                        <a:t>た</a:t>
                      </a:r>
                      <a:r>
                        <a:rPr sz="900" spc="-5" dirty="0">
                          <a:latin typeface="メイリオ"/>
                          <a:cs typeface="メイリオ"/>
                        </a:rPr>
                        <a:t>（８</a:t>
                      </a:r>
                      <a:r>
                        <a:rPr sz="900" spc="5" dirty="0">
                          <a:latin typeface="メイリオ"/>
                          <a:cs typeface="メイリオ"/>
                        </a:rPr>
                        <a:t>個</a:t>
                      </a:r>
                      <a:r>
                        <a:rPr sz="900" spc="-5" dirty="0">
                          <a:latin typeface="メイリオ"/>
                          <a:cs typeface="メイリオ"/>
                        </a:rPr>
                        <a:t>が胚 盤胞に達し、うち５個で変異導入</a:t>
                      </a:r>
                      <a:r>
                        <a:rPr sz="900" spc="5" dirty="0">
                          <a:latin typeface="メイリオ"/>
                          <a:cs typeface="メイリオ"/>
                        </a:rPr>
                        <a:t>に</a:t>
                      </a:r>
                      <a:r>
                        <a:rPr sz="900" spc="-5" dirty="0">
                          <a:latin typeface="メイリオ"/>
                          <a:cs typeface="メイリオ"/>
                        </a:rPr>
                        <a:t>成功</a:t>
                      </a:r>
                      <a:r>
                        <a:rPr sz="900" spc="5" dirty="0">
                          <a:latin typeface="メイリオ"/>
                          <a:cs typeface="メイリオ"/>
                        </a:rPr>
                        <a:t>し</a:t>
                      </a:r>
                      <a:r>
                        <a:rPr sz="900" spc="-5" dirty="0">
                          <a:latin typeface="メイリオ"/>
                          <a:cs typeface="メイリオ"/>
                        </a:rPr>
                        <a:t>たが</a:t>
                      </a:r>
                      <a:r>
                        <a:rPr sz="900" spc="5" dirty="0">
                          <a:latin typeface="メイリオ"/>
                          <a:cs typeface="メイリオ"/>
                        </a:rPr>
                        <a:t>、</a:t>
                      </a:r>
                      <a:r>
                        <a:rPr sz="900" spc="-5" dirty="0">
                          <a:latin typeface="メイリオ"/>
                          <a:cs typeface="メイリオ"/>
                        </a:rPr>
                        <a:t>２個</a:t>
                      </a:r>
                      <a:r>
                        <a:rPr sz="900" spc="5" dirty="0">
                          <a:latin typeface="メイリオ"/>
                          <a:cs typeface="メイリオ"/>
                        </a:rPr>
                        <a:t>で</a:t>
                      </a:r>
                      <a:r>
                        <a:rPr sz="900" spc="-5" dirty="0">
                          <a:latin typeface="メイリオ"/>
                          <a:cs typeface="メイリオ"/>
                        </a:rPr>
                        <a:t>約 ３％、１個で約</a:t>
                      </a:r>
                      <a:r>
                        <a:rPr sz="900" dirty="0">
                          <a:latin typeface="メイリオ"/>
                          <a:cs typeface="メイリオ"/>
                        </a:rPr>
                        <a:t>20％</a:t>
                      </a:r>
                      <a:r>
                        <a:rPr sz="900" spc="-5" dirty="0">
                          <a:latin typeface="メイリオ"/>
                          <a:cs typeface="メイリオ"/>
                        </a:rPr>
                        <a:t>のモザイクが</a:t>
                      </a:r>
                      <a:r>
                        <a:rPr sz="900" spc="5" dirty="0">
                          <a:latin typeface="メイリオ"/>
                          <a:cs typeface="メイリオ"/>
                        </a:rPr>
                        <a:t>生</a:t>
                      </a:r>
                      <a:r>
                        <a:rPr sz="900" spc="-5" dirty="0">
                          <a:latin typeface="メイリオ"/>
                          <a:cs typeface="メイリオ"/>
                        </a:rPr>
                        <a:t>じて</a:t>
                      </a:r>
                      <a:r>
                        <a:rPr sz="900" spc="5" dirty="0">
                          <a:latin typeface="メイリオ"/>
                          <a:cs typeface="メイリオ"/>
                        </a:rPr>
                        <a:t>い</a:t>
                      </a:r>
                      <a:r>
                        <a:rPr sz="900" spc="-5" dirty="0">
                          <a:latin typeface="メイリオ"/>
                          <a:cs typeface="メイリオ"/>
                        </a:rPr>
                        <a:t>た。）</a:t>
                      </a:r>
                      <a:endParaRPr sz="900">
                        <a:latin typeface="メイリオ"/>
                        <a:cs typeface="メイリオ"/>
                      </a:endParaRPr>
                    </a:p>
                  </a:txBody>
                  <a:tcPr marL="0" marR="0" marT="616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5"/>
                        </a:spcBef>
                      </a:pPr>
                      <a:endParaRPr sz="1800" dirty="0">
                        <a:latin typeface="Times New Roman"/>
                        <a:cs typeface="Times New Roman"/>
                      </a:endParaRPr>
                    </a:p>
                    <a:p>
                      <a:pPr marL="138430">
                        <a:lnSpc>
                          <a:spcPct val="100000"/>
                        </a:lnSpc>
                      </a:pPr>
                      <a:r>
                        <a:rPr sz="900" dirty="0">
                          <a:latin typeface="メイリオ"/>
                          <a:cs typeface="メイリオ"/>
                        </a:rPr>
                        <a:t>2018.10</a:t>
                      </a:r>
                    </a:p>
                  </a:txBody>
                  <a:tcPr marL="0" marR="0" marT="403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sp>
        <p:nvSpPr>
          <p:cNvPr id="9" name="object 9"/>
          <p:cNvSpPr txBox="1"/>
          <p:nvPr/>
        </p:nvSpPr>
        <p:spPr>
          <a:xfrm>
            <a:off x="2182736" y="5006398"/>
            <a:ext cx="7293895" cy="265630"/>
          </a:xfrm>
          <a:prstGeom prst="rect">
            <a:avLst/>
          </a:prstGeom>
        </p:spPr>
        <p:txBody>
          <a:bodyPr vert="horz" wrap="square" lIns="0" tIns="14395" rIns="0" bIns="0" rtlCol="0">
            <a:spAutoFit/>
          </a:bodyPr>
          <a:lstStyle/>
          <a:p>
            <a:pPr marL="11516">
              <a:spcBef>
                <a:spcPts val="113"/>
              </a:spcBef>
            </a:pPr>
            <a:r>
              <a:rPr sz="816" spc="18" dirty="0">
                <a:latin typeface="メイリオ"/>
                <a:cs typeface="メイリオ"/>
              </a:rPr>
              <a:t>令和元年</a:t>
            </a:r>
            <a:r>
              <a:rPr sz="816" spc="9" dirty="0">
                <a:latin typeface="メイリオ"/>
                <a:cs typeface="メイリオ"/>
              </a:rPr>
              <a:t>7</a:t>
            </a:r>
            <a:r>
              <a:rPr sz="816" spc="18" dirty="0">
                <a:latin typeface="メイリオ"/>
                <a:cs typeface="メイリオ"/>
              </a:rPr>
              <a:t>月</a:t>
            </a:r>
            <a:r>
              <a:rPr sz="816" spc="9" dirty="0">
                <a:latin typeface="メイリオ"/>
                <a:cs typeface="メイリオ"/>
              </a:rPr>
              <a:t>2</a:t>
            </a:r>
            <a:r>
              <a:rPr sz="816" spc="18" dirty="0">
                <a:latin typeface="メイリオ"/>
                <a:cs typeface="メイリオ"/>
              </a:rPr>
              <a:t>日</a:t>
            </a:r>
            <a:r>
              <a:rPr sz="816" spc="268" dirty="0">
                <a:latin typeface="メイリオ"/>
                <a:cs typeface="メイリオ"/>
              </a:rPr>
              <a:t> </a:t>
            </a:r>
            <a:r>
              <a:rPr sz="816" spc="18" dirty="0">
                <a:latin typeface="メイリオ"/>
                <a:cs typeface="メイリオ"/>
              </a:rPr>
              <a:t>科学技術</a:t>
            </a:r>
            <a:r>
              <a:rPr sz="816" spc="762" dirty="0">
                <a:latin typeface="メイリオ"/>
                <a:cs typeface="メイリオ"/>
              </a:rPr>
              <a:t>・</a:t>
            </a:r>
            <a:r>
              <a:rPr sz="816" spc="18" dirty="0">
                <a:latin typeface="メイリオ"/>
                <a:cs typeface="メイリオ"/>
              </a:rPr>
              <a:t>学術審議会</a:t>
            </a:r>
            <a:r>
              <a:rPr sz="816" spc="14" dirty="0">
                <a:latin typeface="メイリオ"/>
                <a:cs typeface="メイリオ"/>
              </a:rPr>
              <a:t> </a:t>
            </a:r>
            <a:r>
              <a:rPr sz="816" spc="18" dirty="0">
                <a:latin typeface="メイリオ"/>
                <a:cs typeface="メイリオ"/>
              </a:rPr>
              <a:t>生命倫理</a:t>
            </a:r>
            <a:r>
              <a:rPr sz="816" spc="762" dirty="0">
                <a:latin typeface="メイリオ"/>
                <a:cs typeface="メイリオ"/>
              </a:rPr>
              <a:t>・</a:t>
            </a:r>
            <a:r>
              <a:rPr sz="816" spc="18" dirty="0">
                <a:latin typeface="メイリオ"/>
                <a:cs typeface="メイリオ"/>
              </a:rPr>
              <a:t>安全部会（第</a:t>
            </a:r>
            <a:r>
              <a:rPr sz="816" spc="9" dirty="0">
                <a:latin typeface="メイリオ"/>
                <a:cs typeface="メイリオ"/>
              </a:rPr>
              <a:t>42</a:t>
            </a:r>
            <a:r>
              <a:rPr sz="816" spc="18" dirty="0">
                <a:latin typeface="メイリオ"/>
                <a:cs typeface="メイリオ"/>
              </a:rPr>
              <a:t>回）（文科省）資料</a:t>
            </a:r>
            <a:r>
              <a:rPr sz="816" spc="9" dirty="0">
                <a:latin typeface="メイリオ"/>
                <a:cs typeface="メイリオ"/>
              </a:rPr>
              <a:t>42-2-1</a:t>
            </a:r>
            <a:r>
              <a:rPr sz="816" spc="18" dirty="0">
                <a:latin typeface="メイリオ"/>
                <a:cs typeface="メイリオ"/>
              </a:rPr>
              <a:t>より抜粋</a:t>
            </a:r>
            <a:endParaRPr sz="816">
              <a:latin typeface="メイリオ"/>
              <a:cs typeface="メイリオ"/>
            </a:endParaRPr>
          </a:p>
          <a:p>
            <a:pPr marL="11516">
              <a:spcBef>
                <a:spcPts val="32"/>
              </a:spcBef>
            </a:pPr>
            <a:r>
              <a:rPr sz="816" spc="18" dirty="0">
                <a:latin typeface="メイリオ"/>
                <a:cs typeface="メイリオ"/>
              </a:rPr>
              <a:t>（</a:t>
            </a:r>
            <a:r>
              <a:rPr sz="816" dirty="0">
                <a:latin typeface="メイリオ"/>
                <a:cs typeface="メイリオ"/>
              </a:rPr>
              <a:t>平成</a:t>
            </a:r>
            <a:r>
              <a:rPr sz="816" spc="5" dirty="0">
                <a:latin typeface="メイリオ"/>
                <a:cs typeface="メイリオ"/>
              </a:rPr>
              <a:t>30</a:t>
            </a:r>
            <a:r>
              <a:rPr sz="816" dirty="0">
                <a:latin typeface="メイリオ"/>
                <a:cs typeface="メイリオ"/>
              </a:rPr>
              <a:t>年</a:t>
            </a:r>
            <a:r>
              <a:rPr sz="816" spc="5" dirty="0">
                <a:latin typeface="メイリオ"/>
                <a:cs typeface="メイリオ"/>
              </a:rPr>
              <a:t>5</a:t>
            </a:r>
            <a:r>
              <a:rPr sz="816" dirty="0">
                <a:latin typeface="メイリオ"/>
                <a:cs typeface="メイリオ"/>
              </a:rPr>
              <a:t>月</a:t>
            </a:r>
            <a:r>
              <a:rPr sz="816" spc="5" dirty="0">
                <a:latin typeface="メイリオ"/>
                <a:cs typeface="メイリオ"/>
              </a:rPr>
              <a:t>30</a:t>
            </a:r>
            <a:r>
              <a:rPr sz="816" dirty="0">
                <a:latin typeface="メイリオ"/>
                <a:cs typeface="メイリオ"/>
              </a:rPr>
              <a:t>日</a:t>
            </a:r>
            <a:r>
              <a:rPr sz="816" spc="172" dirty="0">
                <a:latin typeface="メイリオ"/>
                <a:cs typeface="メイリオ"/>
              </a:rPr>
              <a:t> </a:t>
            </a:r>
            <a:r>
              <a:rPr sz="816" dirty="0">
                <a:latin typeface="メイリオ"/>
                <a:cs typeface="メイリオ"/>
              </a:rPr>
              <a:t>第１回ヒト受精胚へのゲノム編集技術等を用いる研究に関する合同会議（文科</a:t>
            </a:r>
            <a:r>
              <a:rPr sz="816" spc="721" dirty="0">
                <a:latin typeface="メイリオ"/>
                <a:cs typeface="メイリオ"/>
              </a:rPr>
              <a:t>・</a:t>
            </a:r>
            <a:r>
              <a:rPr sz="816" dirty="0">
                <a:latin typeface="メイリオ"/>
                <a:cs typeface="メイリオ"/>
              </a:rPr>
              <a:t>厚労省）阿久津委員提出資料を元に文部科学省作成</a:t>
            </a:r>
            <a:r>
              <a:rPr sz="816" spc="-680" dirty="0">
                <a:latin typeface="メイリオ"/>
                <a:cs typeface="メイリオ"/>
              </a:rPr>
              <a:t>）</a:t>
            </a:r>
            <a:endParaRPr sz="816">
              <a:latin typeface="メイリオ"/>
              <a:cs typeface="メイリオ"/>
            </a:endParaRPr>
          </a:p>
        </p:txBody>
      </p:sp>
    </p:spTree>
    <p:extLst>
      <p:ext uri="{BB962C8B-B14F-4D97-AF65-F5344CB8AC3E}">
        <p14:creationId xmlns:p14="http://schemas.microsoft.com/office/powerpoint/2010/main" val="1655371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2"/>
          <p:cNvSpPr txBox="1">
            <a:spLocks/>
          </p:cNvSpPr>
          <p:nvPr/>
        </p:nvSpPr>
        <p:spPr bwMode="auto">
          <a:xfrm>
            <a:off x="2226160" y="190352"/>
            <a:ext cx="7740650" cy="468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compatLnSpc="1">
            <a:prstTxWarp prst="textNoShape">
              <a:avLst/>
            </a:prstTxWarp>
          </a:bodyP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ct val="0"/>
              </a:spcBef>
              <a:spcAft>
                <a:spcPct val="0"/>
              </a:spcAft>
            </a:pPr>
            <a:r>
              <a:rPr lang="ja-JP" altLang="en-US" sz="3600" dirty="0" smtClean="0">
                <a:solidFill>
                  <a:schemeClr val="tx1"/>
                </a:solidFill>
                <a:latin typeface="UD デジタル 教科書体 NK-B" panose="02020700000000000000" pitchFamily="18" charset="-128"/>
                <a:ea typeface="UD デジタル 教科書体 NK-B" panose="02020700000000000000" pitchFamily="18" charset="-128"/>
              </a:rPr>
              <a:t>セントラル・ドグマ</a:t>
            </a:r>
          </a:p>
        </p:txBody>
      </p:sp>
      <p:sp>
        <p:nvSpPr>
          <p:cNvPr id="6" name="AutoShape 3"/>
          <p:cNvSpPr>
            <a:spLocks noChangeArrowheads="1"/>
          </p:cNvSpPr>
          <p:nvPr/>
        </p:nvSpPr>
        <p:spPr bwMode="auto">
          <a:xfrm>
            <a:off x="1952295" y="1124510"/>
            <a:ext cx="2374900" cy="1223963"/>
          </a:xfrm>
          <a:prstGeom prst="roundRect">
            <a:avLst>
              <a:gd name="adj" fmla="val 50000"/>
            </a:avLst>
          </a:prstGeom>
          <a:solidFill>
            <a:schemeClr val="accent2"/>
          </a:soli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defRPr/>
            </a:pPr>
            <a:r>
              <a:rPr lang="ja-JP" altLang="en-US" sz="3600" dirty="0" smtClean="0">
                <a:solidFill>
                  <a:schemeClr val="bg1"/>
                </a:solidFill>
                <a:latin typeface="UD デジタル 教科書体 NK-B" panose="02020700000000000000" pitchFamily="18" charset="-128"/>
                <a:ea typeface="UD デジタル 教科書体 NK-B" panose="02020700000000000000" pitchFamily="18" charset="-128"/>
              </a:rPr>
              <a:t>　</a:t>
            </a:r>
            <a:r>
              <a:rPr lang="en-US" altLang="ja-JP" sz="3600" dirty="0" smtClean="0">
                <a:solidFill>
                  <a:schemeClr val="bg1"/>
                </a:solidFill>
                <a:latin typeface="UD デジタル 教科書体 NK-B" panose="02020700000000000000" pitchFamily="18" charset="-128"/>
                <a:ea typeface="UD デジタル 教科書体 NK-B" panose="02020700000000000000" pitchFamily="18" charset="-128"/>
              </a:rPr>
              <a:t>DNA</a:t>
            </a:r>
            <a:r>
              <a:rPr lang="ja-JP" altLang="en-US" sz="3600" dirty="0" smtClean="0">
                <a:solidFill>
                  <a:schemeClr val="bg1"/>
                </a:solidFill>
                <a:latin typeface="UD デジタル 教科書体 NK-B" panose="02020700000000000000" pitchFamily="18" charset="-128"/>
                <a:ea typeface="UD デジタル 教科書体 NK-B" panose="02020700000000000000" pitchFamily="18" charset="-128"/>
              </a:rPr>
              <a:t>　</a:t>
            </a:r>
            <a:endParaRPr lang="en-US" altLang="ja-JP" sz="3600" dirty="0" smtClean="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7" name="AutoShape 4"/>
          <p:cNvSpPr>
            <a:spLocks noChangeArrowheads="1"/>
          </p:cNvSpPr>
          <p:nvPr/>
        </p:nvSpPr>
        <p:spPr bwMode="auto">
          <a:xfrm>
            <a:off x="1950707" y="3140635"/>
            <a:ext cx="2374900" cy="1223963"/>
          </a:xfrm>
          <a:prstGeom prst="roundRect">
            <a:avLst>
              <a:gd name="adj" fmla="val 50000"/>
            </a:avLst>
          </a:prstGeom>
          <a:solidFill>
            <a:srgbClr val="FFCCCC"/>
          </a:soli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defRPr/>
            </a:pPr>
            <a:r>
              <a:rPr lang="ja-JP" altLang="en-US" sz="3600" dirty="0" smtClean="0">
                <a:latin typeface="UD デジタル 教科書体 NK-B" panose="02020700000000000000" pitchFamily="18" charset="-128"/>
                <a:ea typeface="UD デジタル 教科書体 NK-B" panose="02020700000000000000" pitchFamily="18" charset="-128"/>
              </a:rPr>
              <a:t>　</a:t>
            </a:r>
            <a:r>
              <a:rPr lang="en-US" altLang="ja-JP" sz="3600" dirty="0" smtClean="0">
                <a:latin typeface="UD デジタル 教科書体 NK-B" panose="02020700000000000000" pitchFamily="18" charset="-128"/>
                <a:ea typeface="UD デジタル 教科書体 NK-B" panose="02020700000000000000" pitchFamily="18" charset="-128"/>
              </a:rPr>
              <a:t>RNA</a:t>
            </a:r>
            <a:r>
              <a:rPr lang="ja-JP" altLang="en-US" sz="3600" dirty="0" smtClean="0">
                <a:latin typeface="UD デジタル 教科書体 NK-B" panose="02020700000000000000" pitchFamily="18" charset="-128"/>
                <a:ea typeface="UD デジタル 教科書体 NK-B" panose="02020700000000000000" pitchFamily="18" charset="-128"/>
              </a:rPr>
              <a:t>　</a:t>
            </a:r>
            <a:endParaRPr lang="en-US" altLang="ja-JP" sz="3600" dirty="0" smtClean="0">
              <a:latin typeface="UD デジタル 教科書体 NK-B" panose="02020700000000000000" pitchFamily="18" charset="-128"/>
              <a:ea typeface="UD デジタル 教科書体 NK-B" panose="02020700000000000000" pitchFamily="18" charset="-128"/>
            </a:endParaRPr>
          </a:p>
        </p:txBody>
      </p:sp>
      <p:sp>
        <p:nvSpPr>
          <p:cNvPr id="8" name="AutoShape 5"/>
          <p:cNvSpPr>
            <a:spLocks noChangeArrowheads="1"/>
          </p:cNvSpPr>
          <p:nvPr/>
        </p:nvSpPr>
        <p:spPr bwMode="auto">
          <a:xfrm>
            <a:off x="1950707" y="5156760"/>
            <a:ext cx="2374900" cy="1223963"/>
          </a:xfrm>
          <a:prstGeom prst="roundRect">
            <a:avLst>
              <a:gd name="adj" fmla="val 50000"/>
            </a:avLst>
          </a:prstGeom>
          <a:solidFill>
            <a:srgbClr val="008000"/>
          </a:soli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defRPr/>
            </a:pPr>
            <a:r>
              <a:rPr lang="ja-JP" altLang="en-US" sz="3600" smtClean="0">
                <a:solidFill>
                  <a:schemeClr val="bg1"/>
                </a:solidFill>
                <a:latin typeface="UD デジタル 教科書体 NK-B" panose="02020700000000000000" pitchFamily="18" charset="-128"/>
                <a:ea typeface="UD デジタル 教科書体 NK-B" panose="02020700000000000000" pitchFamily="18" charset="-128"/>
              </a:rPr>
              <a:t>　タンパク質　</a:t>
            </a:r>
          </a:p>
        </p:txBody>
      </p:sp>
      <p:sp>
        <p:nvSpPr>
          <p:cNvPr id="9" name="AutoShape 6"/>
          <p:cNvSpPr>
            <a:spLocks noChangeArrowheads="1"/>
          </p:cNvSpPr>
          <p:nvPr/>
        </p:nvSpPr>
        <p:spPr bwMode="auto">
          <a:xfrm>
            <a:off x="2895270" y="2478002"/>
            <a:ext cx="485775" cy="576263"/>
          </a:xfrm>
          <a:prstGeom prst="downArrow">
            <a:avLst>
              <a:gd name="adj1" fmla="val 49676"/>
              <a:gd name="adj2" fmla="val 55228"/>
            </a:avLst>
          </a:prstGeom>
          <a:solidFill>
            <a:srgbClr val="DDDDDD"/>
          </a:solidFill>
          <a:ln w="9525">
            <a:solidFill>
              <a:schemeClr val="tx1"/>
            </a:solidFill>
            <a:miter lim="800000"/>
            <a:headEnd/>
            <a:tailEnd/>
          </a:ln>
        </p:spPr>
        <p:txBody>
          <a:bodyPr vert="eaVert" wrap="none"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en-US">
              <a:latin typeface="UD デジタル 教科書体 NK-B" panose="02020700000000000000" pitchFamily="18" charset="-128"/>
              <a:ea typeface="UD デジタル 教科書体 NK-B" panose="02020700000000000000" pitchFamily="18" charset="-128"/>
            </a:endParaRPr>
          </a:p>
        </p:txBody>
      </p:sp>
      <p:sp>
        <p:nvSpPr>
          <p:cNvPr id="10" name="AutoShape 7"/>
          <p:cNvSpPr>
            <a:spLocks noChangeArrowheads="1"/>
          </p:cNvSpPr>
          <p:nvPr/>
        </p:nvSpPr>
        <p:spPr bwMode="auto">
          <a:xfrm>
            <a:off x="2895270" y="4508415"/>
            <a:ext cx="485775" cy="576262"/>
          </a:xfrm>
          <a:prstGeom prst="downArrow">
            <a:avLst>
              <a:gd name="adj1" fmla="val 49676"/>
              <a:gd name="adj2" fmla="val 55228"/>
            </a:avLst>
          </a:prstGeom>
          <a:solidFill>
            <a:srgbClr val="DDDDDD"/>
          </a:solidFill>
          <a:ln w="9525">
            <a:solidFill>
              <a:schemeClr val="tx1"/>
            </a:solidFill>
            <a:miter lim="800000"/>
            <a:headEnd/>
            <a:tailEnd/>
          </a:ln>
        </p:spPr>
        <p:txBody>
          <a:bodyPr vert="eaVert" wrap="none"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en-US">
              <a:latin typeface="UD デジタル 教科書体 NK-B" panose="02020700000000000000" pitchFamily="18" charset="-128"/>
              <a:ea typeface="UD デジタル 教科書体 NK-B" panose="02020700000000000000" pitchFamily="18" charset="-128"/>
            </a:endParaRPr>
          </a:p>
        </p:txBody>
      </p:sp>
      <p:pic>
        <p:nvPicPr>
          <p:cNvPr id="11" name="Picture 8" descr="MCBS01745_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9970" y="3070140"/>
            <a:ext cx="1071562"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MCj0237248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4220" y="1284202"/>
            <a:ext cx="129540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0"/>
          <p:cNvSpPr txBox="1">
            <a:spLocks noChangeArrowheads="1"/>
          </p:cNvSpPr>
          <p:nvPr/>
        </p:nvSpPr>
        <p:spPr bwMode="auto">
          <a:xfrm>
            <a:off x="8551532" y="1712827"/>
            <a:ext cx="1617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400">
                <a:latin typeface="UD デジタル 教科書体 NK-B" panose="02020700000000000000" pitchFamily="18" charset="-128"/>
                <a:ea typeface="UD デジタル 教科書体 NK-B" panose="02020700000000000000" pitchFamily="18" charset="-128"/>
              </a:rPr>
              <a:t>設計図</a:t>
            </a:r>
          </a:p>
        </p:txBody>
      </p:sp>
      <p:sp>
        <p:nvSpPr>
          <p:cNvPr id="14" name="Text Box 11"/>
          <p:cNvSpPr txBox="1">
            <a:spLocks noChangeArrowheads="1"/>
          </p:cNvSpPr>
          <p:nvPr/>
        </p:nvSpPr>
        <p:spPr bwMode="auto">
          <a:xfrm>
            <a:off x="8756320" y="3570202"/>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400">
                <a:latin typeface="UD デジタル 教科書体 NK-B" panose="02020700000000000000" pitchFamily="18" charset="-128"/>
                <a:ea typeface="UD デジタル 教科書体 NK-B" panose="02020700000000000000" pitchFamily="18" charset="-128"/>
              </a:rPr>
              <a:t>コピー</a:t>
            </a:r>
          </a:p>
        </p:txBody>
      </p:sp>
      <p:sp>
        <p:nvSpPr>
          <p:cNvPr id="15" name="Text Box 14"/>
          <p:cNvSpPr txBox="1">
            <a:spLocks noChangeArrowheads="1"/>
          </p:cNvSpPr>
          <p:nvPr/>
        </p:nvSpPr>
        <p:spPr bwMode="auto">
          <a:xfrm>
            <a:off x="8740445" y="5427577"/>
            <a:ext cx="116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400">
                <a:latin typeface="UD デジタル 教科書体 NK-B" panose="02020700000000000000" pitchFamily="18" charset="-128"/>
                <a:ea typeface="UD デジタル 教科書体 NK-B" panose="02020700000000000000" pitchFamily="18" charset="-128"/>
              </a:rPr>
              <a:t>部品</a:t>
            </a:r>
          </a:p>
        </p:txBody>
      </p:sp>
      <p:sp>
        <p:nvSpPr>
          <p:cNvPr id="16" name="Text Box 15"/>
          <p:cNvSpPr txBox="1">
            <a:spLocks noChangeArrowheads="1"/>
          </p:cNvSpPr>
          <p:nvPr/>
        </p:nvSpPr>
        <p:spPr bwMode="auto">
          <a:xfrm>
            <a:off x="2122157" y="2482765"/>
            <a:ext cx="974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a:latin typeface="UD デジタル 教科書体 NK-B" panose="02020700000000000000" pitchFamily="18" charset="-128"/>
                <a:ea typeface="UD デジタル 教科書体 NK-B" panose="02020700000000000000" pitchFamily="18" charset="-128"/>
              </a:rPr>
              <a:t>転写</a:t>
            </a:r>
          </a:p>
        </p:txBody>
      </p:sp>
      <p:sp>
        <p:nvSpPr>
          <p:cNvPr id="17" name="Text Box 16"/>
          <p:cNvSpPr txBox="1">
            <a:spLocks noChangeArrowheads="1"/>
          </p:cNvSpPr>
          <p:nvPr/>
        </p:nvSpPr>
        <p:spPr bwMode="auto">
          <a:xfrm>
            <a:off x="2104696" y="4613189"/>
            <a:ext cx="903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dirty="0">
                <a:latin typeface="UD デジタル 教科書体 NK-B" panose="02020700000000000000" pitchFamily="18" charset="-128"/>
                <a:ea typeface="UD デジタル 教科書体 NK-B" panose="02020700000000000000" pitchFamily="18" charset="-128"/>
              </a:rPr>
              <a:t>翻訳</a:t>
            </a:r>
          </a:p>
        </p:txBody>
      </p:sp>
      <p:pic>
        <p:nvPicPr>
          <p:cNvPr id="18" name="図 17" descr="名称未設定 6のコピー.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03395" y="1355640"/>
            <a:ext cx="2576512"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小波 18"/>
          <p:cNvSpPr/>
          <p:nvPr/>
        </p:nvSpPr>
        <p:spPr>
          <a:xfrm>
            <a:off x="4765345" y="3855952"/>
            <a:ext cx="2214562" cy="285750"/>
          </a:xfrm>
          <a:prstGeom prst="doubleWave">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0" name="円柱 19"/>
          <p:cNvSpPr/>
          <p:nvPr/>
        </p:nvSpPr>
        <p:spPr>
          <a:xfrm>
            <a:off x="4908220" y="3649577"/>
            <a:ext cx="142875" cy="357188"/>
          </a:xfrm>
          <a:prstGeom prst="can">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1" name="円柱 20"/>
          <p:cNvSpPr/>
          <p:nvPr/>
        </p:nvSpPr>
        <p:spPr>
          <a:xfrm>
            <a:off x="5193970" y="3641640"/>
            <a:ext cx="142875" cy="357187"/>
          </a:xfrm>
          <a:prstGeom prst="can">
            <a:avLst/>
          </a:prstGeom>
          <a:solidFill>
            <a:srgbClr val="FF6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2" name="円柱 21"/>
          <p:cNvSpPr/>
          <p:nvPr/>
        </p:nvSpPr>
        <p:spPr>
          <a:xfrm>
            <a:off x="5479720" y="3641640"/>
            <a:ext cx="142875" cy="357187"/>
          </a:xfrm>
          <a:prstGeom prst="can">
            <a:avLst/>
          </a:prstGeom>
          <a:solidFill>
            <a:srgbClr val="FF6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3" name="円柱 22"/>
          <p:cNvSpPr/>
          <p:nvPr/>
        </p:nvSpPr>
        <p:spPr>
          <a:xfrm>
            <a:off x="5765470" y="3641640"/>
            <a:ext cx="142875" cy="357187"/>
          </a:xfrm>
          <a:prstGeom prst="can">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4" name="円柱 23"/>
          <p:cNvSpPr/>
          <p:nvPr/>
        </p:nvSpPr>
        <p:spPr>
          <a:xfrm>
            <a:off x="6051220" y="3641640"/>
            <a:ext cx="142875" cy="357187"/>
          </a:xfrm>
          <a:prstGeom prst="can">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5" name="円柱 24"/>
          <p:cNvSpPr/>
          <p:nvPr/>
        </p:nvSpPr>
        <p:spPr>
          <a:xfrm>
            <a:off x="6336970" y="3641640"/>
            <a:ext cx="142875" cy="357187"/>
          </a:xfrm>
          <a:prstGeom prst="can">
            <a:avLst/>
          </a:prstGeom>
          <a:solidFill>
            <a:srgbClr val="00B0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6" name="円柱 25"/>
          <p:cNvSpPr/>
          <p:nvPr/>
        </p:nvSpPr>
        <p:spPr>
          <a:xfrm>
            <a:off x="6622720" y="3641640"/>
            <a:ext cx="142875" cy="357187"/>
          </a:xfrm>
          <a:prstGeom prst="can">
            <a:avLst/>
          </a:prstGeom>
          <a:solidFill>
            <a:srgbClr val="FF6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7" name="円/楕円 122"/>
          <p:cNvSpPr/>
          <p:nvPr/>
        </p:nvSpPr>
        <p:spPr>
          <a:xfrm>
            <a:off x="5157457" y="3390815"/>
            <a:ext cx="214313"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A</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8" name="円/楕円 123"/>
          <p:cNvSpPr/>
          <p:nvPr/>
        </p:nvSpPr>
        <p:spPr>
          <a:xfrm>
            <a:off x="5452732" y="3390815"/>
            <a:ext cx="214313"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A</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29" name="円/楕円 124"/>
          <p:cNvSpPr/>
          <p:nvPr/>
        </p:nvSpPr>
        <p:spPr>
          <a:xfrm>
            <a:off x="6578270" y="3400340"/>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A</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30" name="円/楕円 125"/>
          <p:cNvSpPr/>
          <p:nvPr/>
        </p:nvSpPr>
        <p:spPr>
          <a:xfrm>
            <a:off x="4863770" y="3400340"/>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U</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31" name="円/楕円 126"/>
          <p:cNvSpPr/>
          <p:nvPr/>
        </p:nvSpPr>
        <p:spPr>
          <a:xfrm>
            <a:off x="6302045" y="3400340"/>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C</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32" name="円/楕円 127"/>
          <p:cNvSpPr/>
          <p:nvPr/>
        </p:nvSpPr>
        <p:spPr>
          <a:xfrm>
            <a:off x="6016295" y="3390815"/>
            <a:ext cx="214312" cy="21431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G</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sp>
        <p:nvSpPr>
          <p:cNvPr id="33" name="円/楕円 128"/>
          <p:cNvSpPr/>
          <p:nvPr/>
        </p:nvSpPr>
        <p:spPr>
          <a:xfrm>
            <a:off x="5721020" y="3382877"/>
            <a:ext cx="214312" cy="21431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rPr>
              <a:t>G</a:t>
            </a:r>
            <a:endParaRPr lang="ja-JP" altLang="en-US" sz="1600" dirty="0">
              <a:solidFill>
                <a:schemeClr val="tx1"/>
              </a:solidFill>
              <a:latin typeface="UD デジタル 教科書体 NK-B" panose="02020700000000000000" pitchFamily="18" charset="-128"/>
              <a:ea typeface="UD デジタル 教科書体 NK-B" panose="02020700000000000000" pitchFamily="18" charset="-128"/>
              <a:cs typeface="Meiryo UI" panose="020B0604030504040204" pitchFamily="50" charset="-128"/>
            </a:endParaRPr>
          </a:p>
        </p:txBody>
      </p:sp>
      <p:pic>
        <p:nvPicPr>
          <p:cNvPr id="34" name="Picture 2" descr="http://thumbnail.image.rakuten.co.jp/@0_gold/nejiya/pho/009_00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7095" y="4927515"/>
            <a:ext cx="1008062"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2" descr="MCIN00615_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65720" y="5570452"/>
            <a:ext cx="7366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567306">
            <a:off x="5141582" y="4987840"/>
            <a:ext cx="1084263"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3428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2"/>
          <p:cNvSpPr txBox="1">
            <a:spLocks/>
          </p:cNvSpPr>
          <p:nvPr/>
        </p:nvSpPr>
        <p:spPr bwMode="auto">
          <a:xfrm>
            <a:off x="2225675" y="346515"/>
            <a:ext cx="7740650" cy="468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compatLnSpc="1">
            <a:prstTxWarp prst="textNoShape">
              <a:avLst/>
            </a:prstTxWarp>
          </a:bodyP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ct val="0"/>
              </a:spcBef>
              <a:spcAft>
                <a:spcPct val="0"/>
              </a:spcAft>
            </a:pPr>
            <a:r>
              <a:rPr lang="ja-JP" altLang="en-US" sz="3600" dirty="0" smtClean="0">
                <a:solidFill>
                  <a:schemeClr val="tx1"/>
                </a:solidFill>
                <a:latin typeface="UD デジタル 教科書体 NK-B" panose="02020700000000000000" pitchFamily="18" charset="-128"/>
                <a:ea typeface="UD デジタル 教科書体 NK-B" panose="02020700000000000000" pitchFamily="18" charset="-128"/>
              </a:rPr>
              <a:t>塩基・アミノ酸・タンパク質</a:t>
            </a:r>
          </a:p>
        </p:txBody>
      </p:sp>
      <p:sp>
        <p:nvSpPr>
          <p:cNvPr id="38" name="AutoShape 5"/>
          <p:cNvSpPr>
            <a:spLocks noChangeArrowheads="1"/>
          </p:cNvSpPr>
          <p:nvPr/>
        </p:nvSpPr>
        <p:spPr bwMode="auto">
          <a:xfrm>
            <a:off x="1519300" y="1935603"/>
            <a:ext cx="1512887" cy="571500"/>
          </a:xfrm>
          <a:prstGeom prst="roundRect">
            <a:avLst>
              <a:gd name="adj" fmla="val 50000"/>
            </a:avLst>
          </a:prstGeom>
          <a:solidFill>
            <a:srgbClr val="3333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sz="2800">
                <a:solidFill>
                  <a:schemeClr val="bg1"/>
                </a:solidFill>
                <a:latin typeface="UD デジタル 教科書体 NK-B" panose="02020700000000000000" pitchFamily="18" charset="-128"/>
                <a:ea typeface="UD デジタル 教科書体 NK-B" panose="02020700000000000000" pitchFamily="18" charset="-128"/>
              </a:rPr>
              <a:t>DNA</a:t>
            </a:r>
          </a:p>
        </p:txBody>
      </p:sp>
      <p:sp>
        <p:nvSpPr>
          <p:cNvPr id="39" name="AutoShape 9"/>
          <p:cNvSpPr>
            <a:spLocks noChangeArrowheads="1"/>
          </p:cNvSpPr>
          <p:nvPr/>
        </p:nvSpPr>
        <p:spPr bwMode="auto">
          <a:xfrm>
            <a:off x="1519300" y="3599303"/>
            <a:ext cx="1512887" cy="574675"/>
          </a:xfrm>
          <a:prstGeom prst="roundRect">
            <a:avLst>
              <a:gd name="adj" fmla="val 50000"/>
            </a:avLst>
          </a:prstGeom>
          <a:solidFill>
            <a:srgbClr val="FF33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sz="2800">
                <a:solidFill>
                  <a:schemeClr val="bg1"/>
                </a:solidFill>
                <a:latin typeface="UD デジタル 教科書体 NK-B" panose="02020700000000000000" pitchFamily="18" charset="-128"/>
                <a:ea typeface="UD デジタル 教科書体 NK-B" panose="02020700000000000000" pitchFamily="18" charset="-128"/>
              </a:rPr>
              <a:t>RNA</a:t>
            </a:r>
          </a:p>
        </p:txBody>
      </p:sp>
      <p:sp>
        <p:nvSpPr>
          <p:cNvPr id="40" name="AutoShape 10"/>
          <p:cNvSpPr>
            <a:spLocks noChangeArrowheads="1"/>
          </p:cNvSpPr>
          <p:nvPr/>
        </p:nvSpPr>
        <p:spPr bwMode="auto">
          <a:xfrm>
            <a:off x="1303399" y="5320153"/>
            <a:ext cx="1766888" cy="574675"/>
          </a:xfrm>
          <a:prstGeom prst="roundRect">
            <a:avLst>
              <a:gd name="adj" fmla="val 50000"/>
            </a:avLst>
          </a:prstGeom>
          <a:solidFill>
            <a:srgbClr val="008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sz="2800" dirty="0">
                <a:solidFill>
                  <a:schemeClr val="bg1"/>
                </a:solidFill>
                <a:latin typeface="UD デジタル 教科書体 NK-B" panose="02020700000000000000" pitchFamily="18" charset="-128"/>
                <a:ea typeface="UD デジタル 教科書体 NK-B" panose="02020700000000000000" pitchFamily="18" charset="-128"/>
              </a:rPr>
              <a:t>タンパク質</a:t>
            </a:r>
          </a:p>
        </p:txBody>
      </p:sp>
      <p:sp>
        <p:nvSpPr>
          <p:cNvPr id="41" name="AutoShape 11"/>
          <p:cNvSpPr>
            <a:spLocks noChangeArrowheads="1"/>
          </p:cNvSpPr>
          <p:nvPr/>
        </p:nvSpPr>
        <p:spPr bwMode="auto">
          <a:xfrm>
            <a:off x="2016981" y="2566473"/>
            <a:ext cx="503237" cy="692656"/>
          </a:xfrm>
          <a:prstGeom prst="downArrow">
            <a:avLst>
              <a:gd name="adj1" fmla="val 50000"/>
              <a:gd name="adj2" fmla="val 25000"/>
            </a:avLst>
          </a:prstGeom>
          <a:solidFill>
            <a:schemeClr val="bg2"/>
          </a:solidFill>
          <a:ln w="9525">
            <a:solidFill>
              <a:schemeClr val="tx1"/>
            </a:solidFill>
            <a:miter lim="800000"/>
            <a:headEnd/>
            <a:tailEnd/>
          </a:ln>
        </p:spPr>
        <p:txBody>
          <a:bodyPr vert="eaVert"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endParaRPr lang="ja-JP" altLang="en-US">
              <a:latin typeface="UD デジタル 教科書体 NK-B" panose="02020700000000000000" pitchFamily="18" charset="-128"/>
              <a:ea typeface="UD デジタル 教科書体 NK-B" panose="02020700000000000000" pitchFamily="18" charset="-128"/>
            </a:endParaRPr>
          </a:p>
        </p:txBody>
      </p:sp>
      <p:sp>
        <p:nvSpPr>
          <p:cNvPr id="42" name="AutoShape 12"/>
          <p:cNvSpPr>
            <a:spLocks noChangeArrowheads="1"/>
          </p:cNvSpPr>
          <p:nvPr/>
        </p:nvSpPr>
        <p:spPr bwMode="auto">
          <a:xfrm>
            <a:off x="2005869" y="4276651"/>
            <a:ext cx="503237" cy="683139"/>
          </a:xfrm>
          <a:prstGeom prst="downArrow">
            <a:avLst>
              <a:gd name="adj1" fmla="val 50000"/>
              <a:gd name="adj2" fmla="val 25000"/>
            </a:avLst>
          </a:prstGeom>
          <a:solidFill>
            <a:schemeClr val="bg2"/>
          </a:solidFill>
          <a:ln w="9525">
            <a:solidFill>
              <a:schemeClr val="tx1"/>
            </a:solidFill>
            <a:miter lim="800000"/>
            <a:headEnd/>
            <a:tailEnd/>
          </a:ln>
        </p:spPr>
        <p:txBody>
          <a:bodyPr vert="eaVert"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endParaRPr lang="ja-JP" altLang="en-US">
              <a:latin typeface="UD デジタル 教科書体 NK-B" panose="02020700000000000000" pitchFamily="18" charset="-128"/>
              <a:ea typeface="UD デジタル 教科書体 NK-B" panose="02020700000000000000" pitchFamily="18" charset="-128"/>
            </a:endParaRPr>
          </a:p>
        </p:txBody>
      </p:sp>
      <p:graphicFrame>
        <p:nvGraphicFramePr>
          <p:cNvPr id="43" name="Group 745"/>
          <p:cNvGraphicFramePr>
            <a:graphicFrameLocks noGrp="1"/>
          </p:cNvGraphicFramePr>
          <p:nvPr>
            <p:extLst>
              <p:ext uri="{D42A27DB-BD31-4B8C-83A1-F6EECF244321}">
                <p14:modId xmlns:p14="http://schemas.microsoft.com/office/powerpoint/2010/main" val="1798220526"/>
              </p:ext>
            </p:extLst>
          </p:nvPr>
        </p:nvGraphicFramePr>
        <p:xfrm>
          <a:off x="3175062" y="1648265"/>
          <a:ext cx="7153275" cy="4587875"/>
        </p:xfrm>
        <a:graphic>
          <a:graphicData uri="http://schemas.openxmlformats.org/drawingml/2006/table">
            <a:tbl>
              <a:tblPr/>
              <a:tblGrid>
                <a:gridCol w="396875">
                  <a:extLst>
                    <a:ext uri="{9D8B030D-6E8A-4147-A177-3AD203B41FA5}">
                      <a16:colId xmlns:a16="http://schemas.microsoft.com/office/drawing/2014/main" val="20000"/>
                    </a:ext>
                  </a:extLst>
                </a:gridCol>
                <a:gridCol w="398463">
                  <a:extLst>
                    <a:ext uri="{9D8B030D-6E8A-4147-A177-3AD203B41FA5}">
                      <a16:colId xmlns:a16="http://schemas.microsoft.com/office/drawing/2014/main" val="20001"/>
                    </a:ext>
                  </a:extLst>
                </a:gridCol>
                <a:gridCol w="396875">
                  <a:extLst>
                    <a:ext uri="{9D8B030D-6E8A-4147-A177-3AD203B41FA5}">
                      <a16:colId xmlns:a16="http://schemas.microsoft.com/office/drawing/2014/main" val="20002"/>
                    </a:ext>
                  </a:extLst>
                </a:gridCol>
                <a:gridCol w="398462">
                  <a:extLst>
                    <a:ext uri="{9D8B030D-6E8A-4147-A177-3AD203B41FA5}">
                      <a16:colId xmlns:a16="http://schemas.microsoft.com/office/drawing/2014/main" val="20003"/>
                    </a:ext>
                  </a:extLst>
                </a:gridCol>
                <a:gridCol w="396875">
                  <a:extLst>
                    <a:ext uri="{9D8B030D-6E8A-4147-A177-3AD203B41FA5}">
                      <a16:colId xmlns:a16="http://schemas.microsoft.com/office/drawing/2014/main" val="20004"/>
                    </a:ext>
                  </a:extLst>
                </a:gridCol>
                <a:gridCol w="398463">
                  <a:extLst>
                    <a:ext uri="{9D8B030D-6E8A-4147-A177-3AD203B41FA5}">
                      <a16:colId xmlns:a16="http://schemas.microsoft.com/office/drawing/2014/main" val="20005"/>
                    </a:ext>
                  </a:extLst>
                </a:gridCol>
                <a:gridCol w="396875">
                  <a:extLst>
                    <a:ext uri="{9D8B030D-6E8A-4147-A177-3AD203B41FA5}">
                      <a16:colId xmlns:a16="http://schemas.microsoft.com/office/drawing/2014/main" val="20006"/>
                    </a:ext>
                  </a:extLst>
                </a:gridCol>
                <a:gridCol w="398462">
                  <a:extLst>
                    <a:ext uri="{9D8B030D-6E8A-4147-A177-3AD203B41FA5}">
                      <a16:colId xmlns:a16="http://schemas.microsoft.com/office/drawing/2014/main" val="20007"/>
                    </a:ext>
                  </a:extLst>
                </a:gridCol>
                <a:gridCol w="396875">
                  <a:extLst>
                    <a:ext uri="{9D8B030D-6E8A-4147-A177-3AD203B41FA5}">
                      <a16:colId xmlns:a16="http://schemas.microsoft.com/office/drawing/2014/main" val="20008"/>
                    </a:ext>
                  </a:extLst>
                </a:gridCol>
                <a:gridCol w="398463">
                  <a:extLst>
                    <a:ext uri="{9D8B030D-6E8A-4147-A177-3AD203B41FA5}">
                      <a16:colId xmlns:a16="http://schemas.microsoft.com/office/drawing/2014/main" val="20009"/>
                    </a:ext>
                  </a:extLst>
                </a:gridCol>
                <a:gridCol w="395287">
                  <a:extLst>
                    <a:ext uri="{9D8B030D-6E8A-4147-A177-3AD203B41FA5}">
                      <a16:colId xmlns:a16="http://schemas.microsoft.com/office/drawing/2014/main" val="20010"/>
                    </a:ext>
                  </a:extLst>
                </a:gridCol>
                <a:gridCol w="396875">
                  <a:extLst>
                    <a:ext uri="{9D8B030D-6E8A-4147-A177-3AD203B41FA5}">
                      <a16:colId xmlns:a16="http://schemas.microsoft.com/office/drawing/2014/main" val="20011"/>
                    </a:ext>
                  </a:extLst>
                </a:gridCol>
                <a:gridCol w="396875">
                  <a:extLst>
                    <a:ext uri="{9D8B030D-6E8A-4147-A177-3AD203B41FA5}">
                      <a16:colId xmlns:a16="http://schemas.microsoft.com/office/drawing/2014/main" val="20012"/>
                    </a:ext>
                  </a:extLst>
                </a:gridCol>
                <a:gridCol w="398463">
                  <a:extLst>
                    <a:ext uri="{9D8B030D-6E8A-4147-A177-3AD203B41FA5}">
                      <a16:colId xmlns:a16="http://schemas.microsoft.com/office/drawing/2014/main" val="20013"/>
                    </a:ext>
                  </a:extLst>
                </a:gridCol>
                <a:gridCol w="396875">
                  <a:extLst>
                    <a:ext uri="{9D8B030D-6E8A-4147-A177-3AD203B41FA5}">
                      <a16:colId xmlns:a16="http://schemas.microsoft.com/office/drawing/2014/main" val="20014"/>
                    </a:ext>
                  </a:extLst>
                </a:gridCol>
                <a:gridCol w="396875">
                  <a:extLst>
                    <a:ext uri="{9D8B030D-6E8A-4147-A177-3AD203B41FA5}">
                      <a16:colId xmlns:a16="http://schemas.microsoft.com/office/drawing/2014/main" val="20015"/>
                    </a:ext>
                  </a:extLst>
                </a:gridCol>
                <a:gridCol w="396875">
                  <a:extLst>
                    <a:ext uri="{9D8B030D-6E8A-4147-A177-3AD203B41FA5}">
                      <a16:colId xmlns:a16="http://schemas.microsoft.com/office/drawing/2014/main" val="20016"/>
                    </a:ext>
                  </a:extLst>
                </a:gridCol>
                <a:gridCol w="398462">
                  <a:extLst>
                    <a:ext uri="{9D8B030D-6E8A-4147-A177-3AD203B41FA5}">
                      <a16:colId xmlns:a16="http://schemas.microsoft.com/office/drawing/2014/main" val="20017"/>
                    </a:ext>
                  </a:extLst>
                </a:gridCol>
              </a:tblGrid>
              <a:tr h="936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0"/>
                  </a:ext>
                </a:extLst>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G</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smtClean="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720725">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3"/>
                  </a:ext>
                </a:extLst>
              </a:tr>
              <a:tr h="1203325">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smtClean="0">
                          <a:ln>
                            <a:noFill/>
                          </a:ln>
                          <a:solidFill>
                            <a:schemeClr val="tx1"/>
                          </a:solidFill>
                          <a:effectLst/>
                          <a:latin typeface="UD デジタル 教科書体 NK-B" panose="02020700000000000000" pitchFamily="18" charset="-128"/>
                          <a:ea typeface="UD デジタル 教科書体 NK-B" panose="02020700000000000000" pitchFamily="18" charset="-128"/>
                        </a:rPr>
                        <a:t>アラニン</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1" i="0" u="none" strike="noStrike" cap="none" normalizeH="0" baseline="0" dirty="0" smtClean="0">
                          <a:ln>
                            <a:noFill/>
                          </a:ln>
                          <a:solidFill>
                            <a:schemeClr val="tx1"/>
                          </a:solidFill>
                          <a:effectLst/>
                          <a:latin typeface="UD デジタル 教科書体 NK-B" panose="02020700000000000000" pitchFamily="18" charset="-128"/>
                          <a:ea typeface="UD デジタル 教科書体 NK-B" panose="02020700000000000000" pitchFamily="18" charset="-128"/>
                        </a:rPr>
                        <a:t>アルギニン</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smtClean="0">
                          <a:ln>
                            <a:noFill/>
                          </a:ln>
                          <a:solidFill>
                            <a:schemeClr val="tx1"/>
                          </a:solidFill>
                          <a:effectLst/>
                          <a:latin typeface="UD デジタル 教科書体 NK-B" panose="02020700000000000000" pitchFamily="18" charset="-128"/>
                          <a:ea typeface="UD デジタル 教科書体 NK-B" panose="02020700000000000000" pitchFamily="18" charset="-128"/>
                        </a:rPr>
                        <a:t>チロシン</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99"/>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smtClean="0">
                          <a:ln>
                            <a:noFill/>
                          </a:ln>
                          <a:solidFill>
                            <a:schemeClr val="tx1"/>
                          </a:solidFill>
                          <a:effectLst/>
                          <a:latin typeface="UD デジタル 教科書体 NK-B" panose="02020700000000000000" pitchFamily="18" charset="-128"/>
                          <a:ea typeface="UD デジタル 教科書体 NK-B" panose="02020700000000000000" pitchFamily="18" charset="-128"/>
                        </a:rPr>
                        <a:t>ロイシン</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99FF"/>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smtClean="0">
                          <a:ln>
                            <a:noFill/>
                          </a:ln>
                          <a:solidFill>
                            <a:schemeClr val="tx1"/>
                          </a:solidFill>
                          <a:effectLst/>
                          <a:latin typeface="UD デジタル 教科書体 NK-B" panose="02020700000000000000" pitchFamily="18" charset="-128"/>
                          <a:ea typeface="UD デジタル 教科書体 NK-B" panose="02020700000000000000" pitchFamily="18" charset="-128"/>
                        </a:rPr>
                        <a:t>アラニン</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smtClean="0">
                          <a:ln>
                            <a:noFill/>
                          </a:ln>
                          <a:solidFill>
                            <a:schemeClr val="tx1"/>
                          </a:solidFill>
                          <a:effectLst/>
                          <a:latin typeface="UD デジタル 教科書体 NK-B" panose="02020700000000000000" pitchFamily="18" charset="-128"/>
                          <a:ea typeface="UD デジタル 教科書体 NK-B" panose="02020700000000000000" pitchFamily="18" charset="-128"/>
                        </a:rPr>
                        <a:t>イソロイシン</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4"/>
                  </a:ext>
                </a:extLst>
              </a:tr>
            </a:tbl>
          </a:graphicData>
        </a:graphic>
      </p:graphicFrame>
      <p:sp>
        <p:nvSpPr>
          <p:cNvPr id="44" name="Text Box 746"/>
          <p:cNvSpPr txBox="1">
            <a:spLocks noChangeArrowheads="1"/>
          </p:cNvSpPr>
          <p:nvPr/>
        </p:nvSpPr>
        <p:spPr bwMode="auto">
          <a:xfrm>
            <a:off x="1556685" y="1609927"/>
            <a:ext cx="14943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UD デジタル 教科書体 NK-B" panose="02020700000000000000" pitchFamily="18" charset="-128"/>
                <a:ea typeface="UD デジタル 教科書体 NK-B" panose="02020700000000000000" pitchFamily="18" charset="-128"/>
              </a:rPr>
              <a:t>4</a:t>
            </a:r>
            <a:r>
              <a:rPr lang="ja-JP" altLang="en-US" dirty="0">
                <a:latin typeface="UD デジタル 教科書体 NK-B" panose="02020700000000000000" pitchFamily="18" charset="-128"/>
                <a:ea typeface="UD デジタル 教科書体 NK-B" panose="02020700000000000000" pitchFamily="18" charset="-128"/>
              </a:rPr>
              <a:t>種類の塩基</a:t>
            </a:r>
          </a:p>
        </p:txBody>
      </p:sp>
      <p:sp>
        <p:nvSpPr>
          <p:cNvPr id="45" name="Text Box 747"/>
          <p:cNvSpPr txBox="1">
            <a:spLocks noChangeArrowheads="1"/>
          </p:cNvSpPr>
          <p:nvPr/>
        </p:nvSpPr>
        <p:spPr bwMode="auto">
          <a:xfrm>
            <a:off x="1537867" y="3280847"/>
            <a:ext cx="14943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UD デジタル 教科書体 NK-B" panose="02020700000000000000" pitchFamily="18" charset="-128"/>
                <a:ea typeface="UD デジタル 教科書体 NK-B" panose="02020700000000000000" pitchFamily="18" charset="-128"/>
              </a:rPr>
              <a:t>4</a:t>
            </a:r>
            <a:r>
              <a:rPr lang="ja-JP" altLang="en-US" dirty="0">
                <a:latin typeface="UD デジタル 教科書体 NK-B" panose="02020700000000000000" pitchFamily="18" charset="-128"/>
                <a:ea typeface="UD デジタル 教科書体 NK-B" panose="02020700000000000000" pitchFamily="18" charset="-128"/>
              </a:rPr>
              <a:t>種類の塩基</a:t>
            </a:r>
          </a:p>
        </p:txBody>
      </p:sp>
      <p:sp>
        <p:nvSpPr>
          <p:cNvPr id="46" name="Text Box 748"/>
          <p:cNvSpPr txBox="1">
            <a:spLocks noChangeArrowheads="1"/>
          </p:cNvSpPr>
          <p:nvPr/>
        </p:nvSpPr>
        <p:spPr bwMode="auto">
          <a:xfrm>
            <a:off x="1171405" y="4991025"/>
            <a:ext cx="19848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UD デジタル 教科書体 NK-B" panose="02020700000000000000" pitchFamily="18" charset="-128"/>
                <a:ea typeface="UD デジタル 教科書体 NK-B" panose="02020700000000000000" pitchFamily="18" charset="-128"/>
              </a:rPr>
              <a:t>20</a:t>
            </a:r>
            <a:r>
              <a:rPr lang="ja-JP" altLang="en-US" dirty="0">
                <a:latin typeface="UD デジタル 教科書体 NK-B" panose="02020700000000000000" pitchFamily="18" charset="-128"/>
                <a:ea typeface="UD デジタル 教科書体 NK-B" panose="02020700000000000000" pitchFamily="18" charset="-128"/>
              </a:rPr>
              <a:t>種類のアミノ酸</a:t>
            </a:r>
          </a:p>
        </p:txBody>
      </p:sp>
      <p:sp>
        <p:nvSpPr>
          <p:cNvPr id="48" name="Text Box 751"/>
          <p:cNvSpPr txBox="1">
            <a:spLocks noChangeArrowheads="1"/>
          </p:cNvSpPr>
          <p:nvPr/>
        </p:nvSpPr>
        <p:spPr bwMode="auto">
          <a:xfrm>
            <a:off x="1542318" y="2710303"/>
            <a:ext cx="644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dirty="0">
                <a:latin typeface="UD デジタル 教科書体 NK-B" panose="02020700000000000000" pitchFamily="18" charset="-128"/>
                <a:ea typeface="UD デジタル 教科書体 NK-B" panose="02020700000000000000" pitchFamily="18" charset="-128"/>
              </a:rPr>
              <a:t>転写</a:t>
            </a:r>
          </a:p>
        </p:txBody>
      </p:sp>
      <p:sp>
        <p:nvSpPr>
          <p:cNvPr id="49" name="Text Box 752"/>
          <p:cNvSpPr txBox="1">
            <a:spLocks noChangeArrowheads="1"/>
          </p:cNvSpPr>
          <p:nvPr/>
        </p:nvSpPr>
        <p:spPr bwMode="auto">
          <a:xfrm>
            <a:off x="1519299" y="4387984"/>
            <a:ext cx="644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a:latin typeface="UD デジタル 教科書体 NK-B" panose="02020700000000000000" pitchFamily="18" charset="-128"/>
                <a:ea typeface="UD デジタル 教科書体 NK-B" panose="02020700000000000000" pitchFamily="18" charset="-128"/>
              </a:rPr>
              <a:t>翻訳</a:t>
            </a:r>
          </a:p>
        </p:txBody>
      </p:sp>
      <p:sp>
        <p:nvSpPr>
          <p:cNvPr id="50" name="Rectangle 753"/>
          <p:cNvSpPr>
            <a:spLocks noChangeArrowheads="1"/>
          </p:cNvSpPr>
          <p:nvPr/>
        </p:nvSpPr>
        <p:spPr bwMode="auto">
          <a:xfrm>
            <a:off x="1339912" y="1360927"/>
            <a:ext cx="9144000" cy="3527425"/>
          </a:xfrm>
          <a:prstGeom prst="rect">
            <a:avLst/>
          </a:prstGeom>
          <a:noFill/>
          <a:ln w="38100">
            <a:solidFill>
              <a:srgbClr val="CC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endParaRPr lang="ja-JP" altLang="en-US">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61239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heel(1)">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p:cNvPicPr>
            <a:picLocks noChangeAspect="1"/>
          </p:cNvPicPr>
          <p:nvPr/>
        </p:nvPicPr>
        <p:blipFill>
          <a:blip r:embed="rId2"/>
          <a:stretch>
            <a:fillRect/>
          </a:stretch>
        </p:blipFill>
        <p:spPr>
          <a:xfrm>
            <a:off x="567769" y="1806123"/>
            <a:ext cx="4625670" cy="3575330"/>
          </a:xfrm>
          <a:prstGeom prst="rect">
            <a:avLst/>
          </a:prstGeom>
        </p:spPr>
      </p:pic>
      <p:sp>
        <p:nvSpPr>
          <p:cNvPr id="5" name="テキスト プレースホルダー 2"/>
          <p:cNvSpPr txBox="1">
            <a:spLocks/>
          </p:cNvSpPr>
          <p:nvPr/>
        </p:nvSpPr>
        <p:spPr bwMode="auto">
          <a:xfrm>
            <a:off x="2226160" y="190352"/>
            <a:ext cx="7740650" cy="468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compatLnSpc="1">
            <a:prstTxWarp prst="textNoShape">
              <a:avLst/>
            </a:prstTxWarp>
          </a:bodyP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ct val="0"/>
              </a:spcBef>
              <a:spcAft>
                <a:spcPct val="0"/>
              </a:spcAft>
            </a:pPr>
            <a:r>
              <a:rPr lang="ja-JP" altLang="en-US" sz="3600" dirty="0" smtClean="0">
                <a:solidFill>
                  <a:schemeClr val="tx1"/>
                </a:solidFill>
                <a:latin typeface="UD デジタル 教科書体 NK-B" panose="02020700000000000000" pitchFamily="18" charset="-128"/>
                <a:ea typeface="UD デジタル 教科書体 NK-B" panose="02020700000000000000" pitchFamily="18" charset="-128"/>
              </a:rPr>
              <a:t>タンパク質</a:t>
            </a:r>
          </a:p>
        </p:txBody>
      </p:sp>
      <p:sp>
        <p:nvSpPr>
          <p:cNvPr id="72" name="Line 39"/>
          <p:cNvSpPr>
            <a:spLocks noChangeShapeType="1"/>
          </p:cNvSpPr>
          <p:nvPr/>
        </p:nvSpPr>
        <p:spPr bwMode="auto">
          <a:xfrm flipV="1">
            <a:off x="3746090" y="1184890"/>
            <a:ext cx="4837417" cy="518730"/>
          </a:xfrm>
          <a:prstGeom prst="line">
            <a:avLst/>
          </a:prstGeom>
          <a:noFill/>
          <a:ln w="19050">
            <a:solidFill>
              <a:srgbClr val="CC0000"/>
            </a:solidFill>
            <a:prstDash val="sysDot"/>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3" name="Line 40"/>
          <p:cNvSpPr>
            <a:spLocks noChangeShapeType="1"/>
          </p:cNvSpPr>
          <p:nvPr/>
        </p:nvSpPr>
        <p:spPr bwMode="auto">
          <a:xfrm>
            <a:off x="2992725" y="5463075"/>
            <a:ext cx="5230420" cy="692054"/>
          </a:xfrm>
          <a:prstGeom prst="line">
            <a:avLst/>
          </a:prstGeom>
          <a:noFill/>
          <a:ln w="19050">
            <a:solidFill>
              <a:srgbClr val="CC0000"/>
            </a:solidFill>
            <a:prstDash val="sysDot"/>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4" name="Oval 42"/>
          <p:cNvSpPr>
            <a:spLocks noChangeArrowheads="1"/>
          </p:cNvSpPr>
          <p:nvPr/>
        </p:nvSpPr>
        <p:spPr bwMode="auto">
          <a:xfrm>
            <a:off x="7263500" y="1568157"/>
            <a:ext cx="914400"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アラニン</a:t>
            </a:r>
          </a:p>
        </p:txBody>
      </p:sp>
      <p:sp>
        <p:nvSpPr>
          <p:cNvPr id="75" name="Oval 43"/>
          <p:cNvSpPr>
            <a:spLocks noChangeArrowheads="1"/>
          </p:cNvSpPr>
          <p:nvPr/>
        </p:nvSpPr>
        <p:spPr bwMode="auto">
          <a:xfrm>
            <a:off x="8177900" y="1387854"/>
            <a:ext cx="914400"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ロイシン</a:t>
            </a:r>
          </a:p>
        </p:txBody>
      </p:sp>
      <p:sp>
        <p:nvSpPr>
          <p:cNvPr id="76" name="Oval 44"/>
          <p:cNvSpPr>
            <a:spLocks noChangeArrowheads="1"/>
          </p:cNvSpPr>
          <p:nvPr/>
        </p:nvSpPr>
        <p:spPr bwMode="auto">
          <a:xfrm>
            <a:off x="8992288" y="1785644"/>
            <a:ext cx="1008062"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アルギニン</a:t>
            </a:r>
          </a:p>
        </p:txBody>
      </p:sp>
      <p:sp>
        <p:nvSpPr>
          <p:cNvPr id="77" name="Oval 45"/>
          <p:cNvSpPr>
            <a:spLocks noChangeArrowheads="1"/>
          </p:cNvSpPr>
          <p:nvPr/>
        </p:nvSpPr>
        <p:spPr bwMode="auto">
          <a:xfrm>
            <a:off x="9841036" y="2311863"/>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チロシン</a:t>
            </a:r>
          </a:p>
        </p:txBody>
      </p:sp>
      <p:sp>
        <p:nvSpPr>
          <p:cNvPr id="78" name="Oval 46"/>
          <p:cNvSpPr>
            <a:spLocks noChangeArrowheads="1"/>
          </p:cNvSpPr>
          <p:nvPr/>
        </p:nvSpPr>
        <p:spPr bwMode="auto">
          <a:xfrm>
            <a:off x="8416025" y="3368382"/>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リジン</a:t>
            </a:r>
          </a:p>
        </p:txBody>
      </p:sp>
      <p:sp>
        <p:nvSpPr>
          <p:cNvPr id="79" name="Oval 47"/>
          <p:cNvSpPr>
            <a:spLocks noChangeArrowheads="1"/>
          </p:cNvSpPr>
          <p:nvPr/>
        </p:nvSpPr>
        <p:spPr bwMode="auto">
          <a:xfrm>
            <a:off x="9397329" y="3136588"/>
            <a:ext cx="1008062"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グルタミン</a:t>
            </a:r>
          </a:p>
        </p:txBody>
      </p:sp>
      <p:sp>
        <p:nvSpPr>
          <p:cNvPr id="80" name="Oval 48"/>
          <p:cNvSpPr>
            <a:spLocks noChangeArrowheads="1"/>
          </p:cNvSpPr>
          <p:nvPr/>
        </p:nvSpPr>
        <p:spPr bwMode="auto">
          <a:xfrm>
            <a:off x="7575444" y="3908644"/>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グルタミン</a:t>
            </a:r>
          </a:p>
        </p:txBody>
      </p:sp>
      <p:sp>
        <p:nvSpPr>
          <p:cNvPr id="81" name="Oval 49"/>
          <p:cNvSpPr>
            <a:spLocks noChangeArrowheads="1"/>
          </p:cNvSpPr>
          <p:nvPr/>
        </p:nvSpPr>
        <p:spPr bwMode="auto">
          <a:xfrm>
            <a:off x="7034700" y="4682320"/>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グルタミン</a:t>
            </a:r>
          </a:p>
        </p:txBody>
      </p:sp>
      <p:sp>
        <p:nvSpPr>
          <p:cNvPr id="82" name="Oval 50"/>
          <p:cNvSpPr>
            <a:spLocks noChangeArrowheads="1"/>
          </p:cNvSpPr>
          <p:nvPr/>
        </p:nvSpPr>
        <p:spPr bwMode="auto">
          <a:xfrm>
            <a:off x="7984225" y="5005095"/>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セリン</a:t>
            </a:r>
          </a:p>
        </p:txBody>
      </p:sp>
      <p:sp>
        <p:nvSpPr>
          <p:cNvPr id="83" name="Oval 51"/>
          <p:cNvSpPr>
            <a:spLocks noChangeArrowheads="1"/>
          </p:cNvSpPr>
          <p:nvPr/>
        </p:nvSpPr>
        <p:spPr bwMode="auto">
          <a:xfrm>
            <a:off x="8992288" y="5139520"/>
            <a:ext cx="1008062"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メチオニン</a:t>
            </a:r>
          </a:p>
        </p:txBody>
      </p:sp>
      <p:sp>
        <p:nvSpPr>
          <p:cNvPr id="84" name="Oval 52"/>
          <p:cNvSpPr>
            <a:spLocks noChangeArrowheads="1"/>
          </p:cNvSpPr>
          <p:nvPr/>
        </p:nvSpPr>
        <p:spPr bwMode="auto">
          <a:xfrm>
            <a:off x="9761430" y="4548675"/>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dirty="0">
                <a:latin typeface="Meiryo UI" panose="020B0604030504040204" pitchFamily="50" charset="-128"/>
                <a:ea typeface="Meiryo UI" panose="020B0604030504040204" pitchFamily="50" charset="-128"/>
              </a:rPr>
              <a:t>イソ</a:t>
            </a:r>
          </a:p>
          <a:p>
            <a:pPr algn="ctr" eaLnBrk="1" hangingPunct="1"/>
            <a:r>
              <a:rPr lang="ja-JP" altLang="en-US" b="1" dirty="0">
                <a:latin typeface="Meiryo UI" panose="020B0604030504040204" pitchFamily="50" charset="-128"/>
                <a:ea typeface="Meiryo UI" panose="020B0604030504040204" pitchFamily="50" charset="-128"/>
              </a:rPr>
              <a:t>ロイシン</a:t>
            </a:r>
          </a:p>
        </p:txBody>
      </p:sp>
      <p:sp>
        <p:nvSpPr>
          <p:cNvPr id="85" name="Oval 41"/>
          <p:cNvSpPr>
            <a:spLocks noChangeArrowheads="1"/>
          </p:cNvSpPr>
          <p:nvPr/>
        </p:nvSpPr>
        <p:spPr bwMode="auto">
          <a:xfrm>
            <a:off x="6425300" y="1166519"/>
            <a:ext cx="4967288" cy="5091113"/>
          </a:xfrm>
          <a:prstGeom prst="ellipse">
            <a:avLst/>
          </a:prstGeom>
          <a:noFill/>
          <a:ln w="7620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endParaRPr lang="ja-JP" altLang="en-US" b="1">
              <a:latin typeface="Meiryo UI" panose="020B0604030504040204" pitchFamily="50" charset="-128"/>
              <a:ea typeface="Meiryo UI" panose="020B0604030504040204" pitchFamily="50" charset="-128"/>
            </a:endParaRPr>
          </a:p>
        </p:txBody>
      </p:sp>
      <p:sp>
        <p:nvSpPr>
          <p:cNvPr id="86" name="Text Box 54"/>
          <p:cNvSpPr txBox="1">
            <a:spLocks noChangeArrowheads="1"/>
          </p:cNvSpPr>
          <p:nvPr/>
        </p:nvSpPr>
        <p:spPr bwMode="auto">
          <a:xfrm>
            <a:off x="6701526" y="2796087"/>
            <a:ext cx="28632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b="1" dirty="0">
                <a:latin typeface="Meiryo UI" panose="020B0604030504040204" pitchFamily="50" charset="-128"/>
                <a:ea typeface="Meiryo UI" panose="020B0604030504040204" pitchFamily="50" charset="-128"/>
              </a:rPr>
              <a:t>アミノ酸が長くつながっている</a:t>
            </a:r>
          </a:p>
        </p:txBody>
      </p:sp>
      <p:sp>
        <p:nvSpPr>
          <p:cNvPr id="2" name="テキスト ボックス 1"/>
          <p:cNvSpPr txBox="1"/>
          <p:nvPr/>
        </p:nvSpPr>
        <p:spPr>
          <a:xfrm>
            <a:off x="834907" y="5596720"/>
            <a:ext cx="3154175" cy="830997"/>
          </a:xfrm>
          <a:prstGeom prst="rect">
            <a:avLst/>
          </a:prstGeom>
          <a:noFill/>
        </p:spPr>
        <p:txBody>
          <a:bodyPr wrap="square" rtlCol="0">
            <a:spAutoFit/>
          </a:bodyPr>
          <a:lstStyle/>
          <a:p>
            <a:pPr algn="ctr"/>
            <a:r>
              <a:rPr kumimoji="1" lang="ja-JP" altLang="en-US" sz="2400" dirty="0" smtClean="0">
                <a:latin typeface="Meiryo UI" panose="020B0604030504040204" pitchFamily="50" charset="-128"/>
                <a:ea typeface="Meiryo UI" panose="020B0604030504040204" pitchFamily="50" charset="-128"/>
              </a:rPr>
              <a:t>フォールディング</a:t>
            </a:r>
            <a:endParaRPr kumimoji="1" lang="en-US" altLang="ja-JP" sz="2400" dirty="0" smtClean="0">
              <a:latin typeface="Meiryo UI" panose="020B0604030504040204" pitchFamily="50" charset="-128"/>
              <a:ea typeface="Meiryo UI" panose="020B0604030504040204" pitchFamily="50" charset="-128"/>
            </a:endParaRPr>
          </a:p>
          <a:p>
            <a:pPr algn="ctr"/>
            <a:r>
              <a:rPr lang="ja-JP" altLang="en-US" sz="2400" dirty="0" smtClean="0">
                <a:latin typeface="Meiryo UI" panose="020B0604030504040204" pitchFamily="50" charset="-128"/>
                <a:ea typeface="Meiryo UI" panose="020B0604030504040204" pitchFamily="50" charset="-128"/>
              </a:rPr>
              <a:t>（三次元立体構造）</a:t>
            </a:r>
            <a:endParaRPr kumimoji="1" lang="ja-JP" altLang="en-US" sz="2400" dirty="0">
              <a:latin typeface="Meiryo UI" panose="020B0604030504040204" pitchFamily="50" charset="-128"/>
              <a:ea typeface="Meiryo UI" panose="020B0604030504040204" pitchFamily="50" charset="-128"/>
            </a:endParaRPr>
          </a:p>
        </p:txBody>
      </p:sp>
      <p:sp>
        <p:nvSpPr>
          <p:cNvPr id="22" name="テキスト プレースホルダー 2"/>
          <p:cNvSpPr txBox="1">
            <a:spLocks/>
          </p:cNvSpPr>
          <p:nvPr/>
        </p:nvSpPr>
        <p:spPr bwMode="auto">
          <a:xfrm>
            <a:off x="1279168" y="1469464"/>
            <a:ext cx="2568722" cy="468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compatLnSpc="1">
            <a:prstTxWarp prst="textNoShape">
              <a:avLst/>
            </a:prstTxWarp>
          </a:bodyP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ct val="0"/>
              </a:spcBef>
              <a:spcAft>
                <a:spcPct val="0"/>
              </a:spcAft>
            </a:pPr>
            <a:r>
              <a:rPr lang="en-US" altLang="ja-JP" sz="2400" dirty="0" smtClean="0">
                <a:solidFill>
                  <a:schemeClr val="tx1"/>
                </a:solidFill>
                <a:latin typeface="UD デジタル 教科書体 NK-B" panose="02020700000000000000" pitchFamily="18" charset="-128"/>
                <a:ea typeface="UD デジタル 教科書体 NK-B" panose="02020700000000000000" pitchFamily="18" charset="-128"/>
              </a:rPr>
              <a:t>Cas9</a:t>
            </a:r>
            <a:r>
              <a:rPr lang="ja-JP" altLang="en-US" sz="2400" dirty="0" smtClean="0">
                <a:solidFill>
                  <a:schemeClr val="tx1"/>
                </a:solidFill>
                <a:latin typeface="UD デジタル 教科書体 NK-B" panose="02020700000000000000" pitchFamily="18" charset="-128"/>
                <a:ea typeface="UD デジタル 教科書体 NK-B" panose="02020700000000000000" pitchFamily="18" charset="-128"/>
              </a:rPr>
              <a:t>タンパク質</a:t>
            </a:r>
          </a:p>
        </p:txBody>
      </p:sp>
    </p:spTree>
    <p:extLst>
      <p:ext uri="{BB962C8B-B14F-4D97-AF65-F5344CB8AC3E}">
        <p14:creationId xmlns:p14="http://schemas.microsoft.com/office/powerpoint/2010/main" val="187600541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
</p:tagLst>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10269</TotalTime>
  <Words>6968</Words>
  <Application>Microsoft Office PowerPoint</Application>
  <PresentationFormat>ワイド画面</PresentationFormat>
  <Paragraphs>1378</Paragraphs>
  <Slides>60</Slides>
  <Notes>19</Notes>
  <HiddenSlides>0</HiddenSlides>
  <MMClips>0</MMClips>
  <ScaleCrop>false</ScaleCrop>
  <HeadingPairs>
    <vt:vector size="6" baseType="variant">
      <vt:variant>
        <vt:lpstr>使用されているフォント</vt:lpstr>
      </vt:variant>
      <vt:variant>
        <vt:i4>32</vt:i4>
      </vt:variant>
      <vt:variant>
        <vt:lpstr>テーマ</vt:lpstr>
      </vt:variant>
      <vt:variant>
        <vt:i4>1</vt:i4>
      </vt:variant>
      <vt:variant>
        <vt:lpstr>スライド タイトル</vt:lpstr>
      </vt:variant>
      <vt:variant>
        <vt:i4>60</vt:i4>
      </vt:variant>
    </vt:vector>
  </HeadingPairs>
  <TitlesOfParts>
    <vt:vector size="93" baseType="lpstr">
      <vt:lpstr>BIZ UDP明朝 Medium</vt:lpstr>
      <vt:lpstr>HGP創英角ｺﾞｼｯｸUB</vt:lpstr>
      <vt:lpstr>HGS教科書体</vt:lpstr>
      <vt:lpstr>HGS創英角ﾎﾟｯﾌﾟ体</vt:lpstr>
      <vt:lpstr>Meiryo UI</vt:lpstr>
      <vt:lpstr>ＭＳ Ｐゴシック</vt:lpstr>
      <vt:lpstr>MS UI Gothic</vt:lpstr>
      <vt:lpstr>Palatino</vt:lpstr>
      <vt:lpstr>UD デジタル 教科書体 N-B</vt:lpstr>
      <vt:lpstr>UD デジタル 教科書体 NK-B</vt:lpstr>
      <vt:lpstr>UD デジタル 教科書体 NK-R</vt:lpstr>
      <vt:lpstr>UD デジタル 教科書体 NP-B</vt:lpstr>
      <vt:lpstr>メイリオ</vt:lpstr>
      <vt:lpstr>游ゴシック</vt:lpstr>
      <vt:lpstr>游ゴシック Light</vt:lpstr>
      <vt:lpstr>72 Black</vt:lpstr>
      <vt:lpstr>72 Light</vt:lpstr>
      <vt:lpstr>Arial</vt:lpstr>
      <vt:lpstr>Arial Black</vt:lpstr>
      <vt:lpstr>Arial Rounded MT Bold</vt:lpstr>
      <vt:lpstr>Bauhaus 93</vt:lpstr>
      <vt:lpstr>Calibri</vt:lpstr>
      <vt:lpstr>Cooper Black</vt:lpstr>
      <vt:lpstr>Franklin Gothic Heavy</vt:lpstr>
      <vt:lpstr>Mongolian Baiti</vt:lpstr>
      <vt:lpstr>Segoe UI Emoji</vt:lpstr>
      <vt:lpstr>Segoe UI Light</vt:lpstr>
      <vt:lpstr>Stencil</vt:lpstr>
      <vt:lpstr>Times New Roman</vt:lpstr>
      <vt:lpstr>Tw Cen MT</vt:lpstr>
      <vt:lpstr>Verdana</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遺伝子治療等臨床研究に関する指針の概要</vt:lpstr>
      <vt:lpstr>遺伝子治療等臨床研究（in vivo）実施の手続</vt:lpstr>
      <vt:lpstr>生殖細胞系列の遺伝的改変を伴う基礎的研究に係る諸外国の規制等</vt:lpstr>
      <vt:lpstr>ヒト胚へのゲノム編集技術等を用いた基礎的研究</vt:lpstr>
      <vt:lpstr>ヒト胚へのゲノム編集技術等を用いた基礎的研究（世界の動向）</vt:lpstr>
    </vt:vector>
  </TitlesOfParts>
  <Company>Mitsui&amp;CO.LTD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414</cp:revision>
  <dcterms:created xsi:type="dcterms:W3CDTF">2020-05-27T04:12:37Z</dcterms:created>
  <dcterms:modified xsi:type="dcterms:W3CDTF">2020-12-07T04:46:28Z</dcterms:modified>
</cp:coreProperties>
</file>